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</p:sldIdLst>
  <p:sldSz cx="24384000" cy="13716000"/>
  <p:notesSz cx="6858000" cy="9144000"/>
  <p:custDataLst>
    <p:tags r:id="rId81"/>
  </p:custDataLst>
  <p:defaultTextStyle>
    <a:defPPr marL="0" marR="0" indent="0" algn="l" defTabSz="914400" rtl="0" fontAlgn="auto" latinLnBrk="1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1pPr>
    <a:lvl2pPr marL="0" marR="0" indent="2286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2pPr>
    <a:lvl3pPr marL="0" marR="0" indent="4572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3pPr>
    <a:lvl4pPr marL="0" marR="0" indent="6858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4pPr>
    <a:lvl5pPr marL="0" marR="0" indent="9144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5pPr>
    <a:lvl6pPr marL="0" marR="0" indent="11430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6pPr>
    <a:lvl7pPr marL="0" marR="0" indent="13716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7pPr>
    <a:lvl8pPr marL="0" marR="0" indent="16002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8pPr>
    <a:lvl9pPr marL="0" marR="0" indent="1828800" algn="ctr" defTabSz="825500" rtl="0" fontAlgn="auto" latinLnBrk="0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Open Sans Light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6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Open Sans"/>
          <a:ea typeface="Open Sans"/>
          <a:cs typeface="Open San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04"/>
  </p:normalViewPr>
  <p:slideViewPr>
    <p:cSldViewPr snapToGrid="0" snapToObjects="1" showGuides="1">
      <p:cViewPr varScale="1">
        <p:scale>
          <a:sx n="91" d="100"/>
          <a:sy n="91" d="100"/>
        </p:scale>
        <p:origin x="15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1pPr>
    <a:lvl2pPr indent="2286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2pPr>
    <a:lvl3pPr indent="4572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3pPr>
    <a:lvl4pPr indent="6858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4pPr>
    <a:lvl5pPr indent="9144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5pPr>
    <a:lvl6pPr indent="11430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6pPr>
    <a:lvl7pPr indent="13716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7pPr>
    <a:lvl8pPr indent="16002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8pPr>
    <a:lvl9pPr indent="1828800" defTabSz="457200" latinLnBrk="0">
      <a:lnSpc>
        <a:spcPct val="117999"/>
      </a:lnSpc>
      <a:defRPr sz="2200">
        <a:latin typeface="Open Sans"/>
        <a:ea typeface="Open Sans"/>
        <a:cs typeface="Open Sans"/>
        <a:sym typeface="Open San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29739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576782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6367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98725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7447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64767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21196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0531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4862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153244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0637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73821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434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72235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29058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78993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9108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020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788230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6950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422199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2763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abilds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Titeltext</a:t>
            </a:r>
          </a:p>
        </p:txBody>
      </p:sp>
      <p:sp>
        <p:nvSpPr>
          <p:cNvPr id="3" name="Brödtext nivå ett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" name="Diabildsnummer"/>
          <p:cNvSpPr txBox="1">
            <a:spLocks noGrp="1"/>
          </p:cNvSpPr>
          <p:nvPr>
            <p:ph type="sldNum" sz="quarter" idx="2"/>
          </p:nvPr>
        </p:nvSpPr>
        <p:spPr>
          <a:xfrm>
            <a:off x="11954519" y="13081000"/>
            <a:ext cx="462262" cy="520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Open Sans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1pPr>
      <a:lvl2pPr marL="0" marR="0" indent="228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2pPr>
      <a:lvl3pPr marL="0" marR="0" indent="457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3pPr>
      <a:lvl4pPr marL="0" marR="0" indent="685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4pPr>
      <a:lvl5pPr marL="0" marR="0" indent="9144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5pPr>
      <a:lvl6pPr marL="0" marR="0" indent="11430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6pPr>
      <a:lvl7pPr marL="0" marR="0" indent="13716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7pPr>
      <a:lvl8pPr marL="0" marR="0" indent="16002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8pPr>
      <a:lvl9pPr marL="0" marR="0" indent="1828800" algn="ctr" defTabSz="825500" rtl="0" latinLnBrk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Open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5.jp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9.png"/><Relationship Id="rId7" Type="http://schemas.openxmlformats.org/officeDocument/2006/relationships/image" Target="../media/image44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9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4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56.png"/><Relationship Id="rId3" Type="http://schemas.openxmlformats.org/officeDocument/2006/relationships/image" Target="../media/image39.png"/><Relationship Id="rId7" Type="http://schemas.openxmlformats.org/officeDocument/2006/relationships/image" Target="../media/image53.png"/><Relationship Id="rId12" Type="http://schemas.openxmlformats.org/officeDocument/2006/relationships/image" Target="../media/image5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openxmlformats.org/officeDocument/2006/relationships/image" Target="../media/image44.png"/><Relationship Id="rId4" Type="http://schemas.openxmlformats.org/officeDocument/2006/relationships/image" Target="../media/image40.png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" Type="http://schemas.openxmlformats.org/officeDocument/2006/relationships/image" Target="../media/image58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78.png"/><Relationship Id="rId7" Type="http://schemas.openxmlformats.org/officeDocument/2006/relationships/image" Target="../media/image80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79.png"/><Relationship Id="rId10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1.png"/><Relationship Id="rId3" Type="http://schemas.openxmlformats.org/officeDocument/2006/relationships/image" Target="../media/image82.png"/><Relationship Id="rId7" Type="http://schemas.openxmlformats.org/officeDocument/2006/relationships/image" Target="../media/image39.png"/><Relationship Id="rId12" Type="http://schemas.openxmlformats.org/officeDocument/2006/relationships/image" Target="../media/image5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11" Type="http://schemas.openxmlformats.org/officeDocument/2006/relationships/image" Target="../media/image40.png"/><Relationship Id="rId5" Type="http://schemas.openxmlformats.org/officeDocument/2006/relationships/image" Target="../media/image84.jpeg"/><Relationship Id="rId10" Type="http://schemas.openxmlformats.org/officeDocument/2006/relationships/image" Target="../media/image44.png"/><Relationship Id="rId4" Type="http://schemas.openxmlformats.org/officeDocument/2006/relationships/image" Target="../media/image83.png"/><Relationship Id="rId9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6.jpe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88.png"/><Relationship Id="rId7" Type="http://schemas.openxmlformats.org/officeDocument/2006/relationships/image" Target="../media/image89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94.png"/><Relationship Id="rId10" Type="http://schemas.openxmlformats.org/officeDocument/2006/relationships/image" Target="../media/image93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96.png"/><Relationship Id="rId7" Type="http://schemas.openxmlformats.org/officeDocument/2006/relationships/image" Target="../media/image39.png"/><Relationship Id="rId12" Type="http://schemas.openxmlformats.org/officeDocument/2006/relationships/image" Target="../media/image41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11" Type="http://schemas.openxmlformats.org/officeDocument/2006/relationships/image" Target="../media/image40.png"/><Relationship Id="rId5" Type="http://schemas.openxmlformats.org/officeDocument/2006/relationships/image" Target="../media/image98.jpeg"/><Relationship Id="rId10" Type="http://schemas.openxmlformats.org/officeDocument/2006/relationships/image" Target="../media/image52.png"/><Relationship Id="rId4" Type="http://schemas.openxmlformats.org/officeDocument/2006/relationships/image" Target="../media/image97.png"/><Relationship Id="rId9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87.png"/><Relationship Id="rId18" Type="http://schemas.openxmlformats.org/officeDocument/2006/relationships/image" Target="../media/image89.png"/><Relationship Id="rId3" Type="http://schemas.openxmlformats.org/officeDocument/2006/relationships/image" Target="../media/image100.png"/><Relationship Id="rId21" Type="http://schemas.openxmlformats.org/officeDocument/2006/relationships/image" Target="../media/image116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17" Type="http://schemas.openxmlformats.org/officeDocument/2006/relationships/image" Target="../media/image113.png"/><Relationship Id="rId2" Type="http://schemas.openxmlformats.org/officeDocument/2006/relationships/image" Target="../media/image99.png"/><Relationship Id="rId16" Type="http://schemas.openxmlformats.org/officeDocument/2006/relationships/image" Target="../media/image112.png"/><Relationship Id="rId20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5" Type="http://schemas.openxmlformats.org/officeDocument/2006/relationships/image" Target="../media/image111.png"/><Relationship Id="rId23" Type="http://schemas.openxmlformats.org/officeDocument/2006/relationships/image" Target="../media/image118.png"/><Relationship Id="rId10" Type="http://schemas.openxmlformats.org/officeDocument/2006/relationships/image" Target="../media/image107.png"/><Relationship Id="rId19" Type="http://schemas.openxmlformats.org/officeDocument/2006/relationships/image" Target="../media/image114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4" Type="http://schemas.openxmlformats.org/officeDocument/2006/relationships/image" Target="../media/image110.png"/><Relationship Id="rId22" Type="http://schemas.openxmlformats.org/officeDocument/2006/relationships/image" Target="../media/image11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jpeg"/><Relationship Id="rId11" Type="http://schemas.openxmlformats.org/officeDocument/2006/relationships/image" Target="../media/image127.jpeg"/><Relationship Id="rId5" Type="http://schemas.openxmlformats.org/officeDocument/2006/relationships/image" Target="../media/image121.jpeg"/><Relationship Id="rId10" Type="http://schemas.openxmlformats.org/officeDocument/2006/relationships/image" Target="../media/image126.jpeg"/><Relationship Id="rId4" Type="http://schemas.openxmlformats.org/officeDocument/2006/relationships/image" Target="../media/image120.png"/><Relationship Id="rId9" Type="http://schemas.openxmlformats.org/officeDocument/2006/relationships/image" Target="../media/image1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3.jpeg"/><Relationship Id="rId4" Type="http://schemas.openxmlformats.org/officeDocument/2006/relationships/image" Target="../media/image135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jpeg"/><Relationship Id="rId3" Type="http://schemas.openxmlformats.org/officeDocument/2006/relationships/image" Target="../media/image132.jpeg"/><Relationship Id="rId7" Type="http://schemas.openxmlformats.org/officeDocument/2006/relationships/image" Target="../media/image1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jpeg"/><Relationship Id="rId5" Type="http://schemas.openxmlformats.org/officeDocument/2006/relationships/image" Target="../media/image136.jpeg"/><Relationship Id="rId4" Type="http://schemas.openxmlformats.org/officeDocument/2006/relationships/image" Target="../media/image134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png"/><Relationship Id="rId4" Type="http://schemas.openxmlformats.org/officeDocument/2006/relationships/image" Target="../media/image14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jpeg"/><Relationship Id="rId5" Type="http://schemas.openxmlformats.org/officeDocument/2006/relationships/image" Target="../media/image88.png"/><Relationship Id="rId4" Type="http://schemas.openxmlformats.org/officeDocument/2006/relationships/image" Target="../media/image14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148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46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47.png"/><Relationship Id="rId7" Type="http://schemas.openxmlformats.org/officeDocument/2006/relationships/image" Target="../media/image156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88.png"/><Relationship Id="rId4" Type="http://schemas.openxmlformats.org/officeDocument/2006/relationships/image" Target="../media/image148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8.png"/><Relationship Id="rId7" Type="http://schemas.openxmlformats.org/officeDocument/2006/relationships/image" Target="../media/image8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8.png"/><Relationship Id="rId5" Type="http://schemas.openxmlformats.org/officeDocument/2006/relationships/image" Target="../media/image147.png"/><Relationship Id="rId4" Type="http://schemas.openxmlformats.org/officeDocument/2006/relationships/image" Target="../media/image146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88.png"/><Relationship Id="rId3" Type="http://schemas.openxmlformats.org/officeDocument/2006/relationships/image" Target="../media/image158.png"/><Relationship Id="rId7" Type="http://schemas.openxmlformats.org/officeDocument/2006/relationships/image" Target="../media/image162.png"/><Relationship Id="rId12" Type="http://schemas.openxmlformats.org/officeDocument/2006/relationships/image" Target="../media/image14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jpeg"/><Relationship Id="rId11" Type="http://schemas.openxmlformats.org/officeDocument/2006/relationships/image" Target="../media/image147.png"/><Relationship Id="rId5" Type="http://schemas.openxmlformats.org/officeDocument/2006/relationships/image" Target="../media/image160.jpeg"/><Relationship Id="rId10" Type="http://schemas.openxmlformats.org/officeDocument/2006/relationships/image" Target="../media/image146.png"/><Relationship Id="rId4" Type="http://schemas.openxmlformats.org/officeDocument/2006/relationships/image" Target="../media/image159.png"/><Relationship Id="rId9" Type="http://schemas.openxmlformats.org/officeDocument/2006/relationships/image" Target="../media/image163.png"/><Relationship Id="rId14" Type="http://schemas.openxmlformats.org/officeDocument/2006/relationships/image" Target="../media/image15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88.png"/><Relationship Id="rId3" Type="http://schemas.openxmlformats.org/officeDocument/2006/relationships/image" Target="../media/image158.png"/><Relationship Id="rId7" Type="http://schemas.openxmlformats.org/officeDocument/2006/relationships/image" Target="../media/image162.png"/><Relationship Id="rId12" Type="http://schemas.openxmlformats.org/officeDocument/2006/relationships/image" Target="../media/image14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jpeg"/><Relationship Id="rId11" Type="http://schemas.openxmlformats.org/officeDocument/2006/relationships/image" Target="../media/image147.png"/><Relationship Id="rId5" Type="http://schemas.openxmlformats.org/officeDocument/2006/relationships/image" Target="../media/image160.jpeg"/><Relationship Id="rId10" Type="http://schemas.openxmlformats.org/officeDocument/2006/relationships/image" Target="../media/image146.png"/><Relationship Id="rId4" Type="http://schemas.openxmlformats.org/officeDocument/2006/relationships/image" Target="../media/image159.png"/><Relationship Id="rId9" Type="http://schemas.openxmlformats.org/officeDocument/2006/relationships/image" Target="../media/image163.png"/><Relationship Id="rId14" Type="http://schemas.openxmlformats.org/officeDocument/2006/relationships/image" Target="../media/image155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7.png"/><Relationship Id="rId7" Type="http://schemas.openxmlformats.org/officeDocument/2006/relationships/image" Target="../media/image88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5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png"/><Relationship Id="rId5" Type="http://schemas.openxmlformats.org/officeDocument/2006/relationships/image" Target="../media/image157.png"/><Relationship Id="rId4" Type="http://schemas.openxmlformats.org/officeDocument/2006/relationships/image" Target="../media/image15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png"/><Relationship Id="rId5" Type="http://schemas.openxmlformats.org/officeDocument/2006/relationships/image" Target="../media/image157.png"/><Relationship Id="rId4" Type="http://schemas.openxmlformats.org/officeDocument/2006/relationships/image" Target="../media/image15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7" Type="http://schemas.openxmlformats.org/officeDocument/2006/relationships/image" Target="../media/image15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4.png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jpeg"/><Relationship Id="rId3" Type="http://schemas.openxmlformats.org/officeDocument/2006/relationships/image" Target="../media/image52.png"/><Relationship Id="rId7" Type="http://schemas.openxmlformats.org/officeDocument/2006/relationships/image" Target="../media/image40.png"/><Relationship Id="rId12" Type="http://schemas.openxmlformats.org/officeDocument/2006/relationships/image" Target="../media/image180.pn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179.png"/><Relationship Id="rId5" Type="http://schemas.openxmlformats.org/officeDocument/2006/relationships/image" Target="../media/image41.png"/><Relationship Id="rId10" Type="http://schemas.openxmlformats.org/officeDocument/2006/relationships/image" Target="../media/image178.png"/><Relationship Id="rId4" Type="http://schemas.openxmlformats.org/officeDocument/2006/relationships/image" Target="../media/image53.png"/><Relationship Id="rId9" Type="http://schemas.openxmlformats.org/officeDocument/2006/relationships/image" Target="../media/image39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185.png"/><Relationship Id="rId3" Type="http://schemas.openxmlformats.org/officeDocument/2006/relationships/image" Target="../media/image52.png"/><Relationship Id="rId7" Type="http://schemas.openxmlformats.org/officeDocument/2006/relationships/image" Target="../media/image53.png"/><Relationship Id="rId12" Type="http://schemas.openxmlformats.org/officeDocument/2006/relationships/image" Target="../media/image184.png"/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11" Type="http://schemas.openxmlformats.org/officeDocument/2006/relationships/image" Target="../media/image183.png"/><Relationship Id="rId5" Type="http://schemas.openxmlformats.org/officeDocument/2006/relationships/image" Target="../media/image182.png"/><Relationship Id="rId10" Type="http://schemas.openxmlformats.org/officeDocument/2006/relationships/image" Target="../media/image39.png"/><Relationship Id="rId4" Type="http://schemas.openxmlformats.org/officeDocument/2006/relationships/image" Target="../media/image41.png"/><Relationship Id="rId9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87.png"/><Relationship Id="rId7" Type="http://schemas.openxmlformats.org/officeDocument/2006/relationships/image" Target="../media/image51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85.png"/><Relationship Id="rId10" Type="http://schemas.openxmlformats.org/officeDocument/2006/relationships/image" Target="../media/image44.png"/><Relationship Id="rId4" Type="http://schemas.openxmlformats.org/officeDocument/2006/relationships/image" Target="../media/image188.jpeg"/><Relationship Id="rId9" Type="http://schemas.openxmlformats.org/officeDocument/2006/relationships/image" Target="../media/image53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90.png"/><Relationship Id="rId7" Type="http://schemas.openxmlformats.org/officeDocument/2006/relationships/image" Target="../media/image53.png"/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79.png"/><Relationship Id="rId5" Type="http://schemas.openxmlformats.org/officeDocument/2006/relationships/image" Target="../media/image192.png"/><Relationship Id="rId10" Type="http://schemas.openxmlformats.org/officeDocument/2006/relationships/image" Target="../media/image39.png"/><Relationship Id="rId4" Type="http://schemas.openxmlformats.org/officeDocument/2006/relationships/image" Target="../media/image191.png"/><Relationship Id="rId9" Type="http://schemas.openxmlformats.org/officeDocument/2006/relationships/image" Target="../media/image52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7" Type="http://schemas.openxmlformats.org/officeDocument/2006/relationships/image" Target="../media/image41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197.jpeg"/><Relationship Id="rId4" Type="http://schemas.openxmlformats.org/officeDocument/2006/relationships/image" Target="../media/image196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1.jpeg"/><Relationship Id="rId4" Type="http://schemas.openxmlformats.org/officeDocument/2006/relationships/image" Target="../media/image200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103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11.png"/><Relationship Id="rId10" Type="http://schemas.openxmlformats.org/officeDocument/2006/relationships/image" Target="../media/image100.png"/><Relationship Id="rId4" Type="http://schemas.openxmlformats.org/officeDocument/2006/relationships/image" Target="../media/image104.png"/><Relationship Id="rId9" Type="http://schemas.openxmlformats.org/officeDocument/2006/relationships/image" Target="../media/image11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202.png"/><Relationship Id="rId4" Type="http://schemas.openxmlformats.org/officeDocument/2006/relationships/image" Target="../media/image100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1.png"/><Relationship Id="rId7" Type="http://schemas.openxmlformats.org/officeDocument/2006/relationships/image" Target="../media/image20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100.png"/><Relationship Id="rId4" Type="http://schemas.openxmlformats.org/officeDocument/2006/relationships/image" Target="../media/image106.png"/><Relationship Id="rId9" Type="http://schemas.openxmlformats.org/officeDocument/2006/relationships/image" Target="../media/image105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203.png"/><Relationship Id="rId7" Type="http://schemas.openxmlformats.org/officeDocument/2006/relationships/image" Target="../media/image116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5.png"/><Relationship Id="rId5" Type="http://schemas.openxmlformats.org/officeDocument/2006/relationships/image" Target="../media/image204.png"/><Relationship Id="rId4" Type="http://schemas.openxmlformats.org/officeDocument/2006/relationships/image" Target="../media/image115.png"/><Relationship Id="rId9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TEST-eu-business-presentation-part-1-without-coffee.001.jpg" descr="TEST-eu-business-presentation-part-1-without-coffee.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ultraviolet.png" descr="ultraviolet.png"/>
          <p:cNvPicPr>
            <a:picLocks noChangeAspect="1"/>
          </p:cNvPicPr>
          <p:nvPr/>
        </p:nvPicPr>
        <p:blipFill>
          <a:blip r:embed="rId3"/>
          <a:srcRect l="579" t="84955" r="579" b="7203"/>
          <a:stretch>
            <a:fillRect/>
          </a:stretch>
        </p:blipFill>
        <p:spPr>
          <a:xfrm>
            <a:off x="5399" y="11848679"/>
            <a:ext cx="24378296" cy="108788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5" name="Gruppera"/>
          <p:cNvGrpSpPr/>
          <p:nvPr/>
        </p:nvGrpSpPr>
        <p:grpSpPr>
          <a:xfrm>
            <a:off x="15938148" y="11541699"/>
            <a:ext cx="7861301" cy="1420346"/>
            <a:chOff x="0" y="0"/>
            <a:chExt cx="7861300" cy="1420344"/>
          </a:xfrm>
        </p:grpSpPr>
        <p:sp>
          <p:nvSpPr>
            <p:cNvPr id="22" name="Business Presentation"/>
            <p:cNvSpPr txBox="1"/>
            <p:nvPr/>
          </p:nvSpPr>
          <p:spPr>
            <a:xfrm>
              <a:off x="0" y="0"/>
              <a:ext cx="6272356" cy="14203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r" defTabSz="457200">
                <a:lnSpc>
                  <a:spcPts val="8000"/>
                </a:lnSpc>
                <a:defRPr sz="4000" spc="280">
                  <a:solidFill>
                    <a:srgbClr val="FFFFFF"/>
                  </a:solidFill>
                </a:defRPr>
              </a:lvl1pPr>
            </a:lstStyle>
            <a:p>
              <a:r>
                <a:rPr lang="ru-RU" sz="4000" b="0" i="0" strike="noStrike" cap="none" spc="280" baseline="0">
                  <a:solidFill>
                    <a:srgbClr val="FFFFFF"/>
                  </a:solidFill>
                  <a:effectLst/>
                  <a:latin typeface="Open Sans Light"/>
                  <a:ea typeface="Open Sans Light"/>
                  <a:cs typeface="Open Sans Light"/>
                </a:rPr>
                <a:t>Business Presentation</a:t>
              </a:r>
            </a:p>
          </p:txBody>
        </p:sp>
        <p:sp>
          <p:nvSpPr>
            <p:cNvPr id="23" name="Linje"/>
            <p:cNvSpPr/>
            <p:nvPr/>
          </p:nvSpPr>
          <p:spPr>
            <a:xfrm flipV="1">
              <a:off x="6661021" y="472287"/>
              <a:ext cx="1" cy="765526"/>
            </a:xfrm>
            <a:prstGeom prst="line">
              <a:avLst/>
            </a:prstGeom>
            <a:noFill/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4" name="EU"/>
            <p:cNvSpPr txBox="1"/>
            <p:nvPr/>
          </p:nvSpPr>
          <p:spPr>
            <a:xfrm>
              <a:off x="7009248" y="0"/>
              <a:ext cx="852052" cy="14203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8000"/>
                </a:lnSpc>
                <a:defRPr sz="4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sv-SE" sz="4000" b="0" i="0" strike="noStrike" cap="none" spc="0" baseline="0" dirty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RU</a:t>
              </a:r>
              <a:endParaRPr lang="ru-RU" sz="4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endParaRPr>
            </a:p>
          </p:txBody>
        </p:sp>
      </p:grpSp>
      <p:pic>
        <p:nvPicPr>
          <p:cNvPr id="26" name="Zinzino-textlogo-VIOLET-RGB-2019.png" descr="Zinzino-textlogo-VIOLET-RGB-20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885" y="639233"/>
            <a:ext cx="5941266" cy="129497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ettyImages-1201101782-red-blue copy.ai" descr="GettyImages-1201101782-red-blue copy.ai"/>
          <p:cNvPicPr>
            <a:picLocks noChangeAspect="1"/>
          </p:cNvPicPr>
          <p:nvPr/>
        </p:nvPicPr>
        <p:blipFill>
          <a:blip r:embed="rId3"/>
          <a:srcRect t="10055" b="13449"/>
          <a:stretch>
            <a:fillRect/>
          </a:stretch>
        </p:blipFill>
        <p:spPr>
          <a:xfrm>
            <a:off x="-10798" y="-11969"/>
            <a:ext cx="24426556" cy="13739938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Are you where you want to be…"/>
          <p:cNvSpPr txBox="1"/>
          <p:nvPr/>
        </p:nvSpPr>
        <p:spPr>
          <a:xfrm>
            <a:off x="751185" y="1362113"/>
            <a:ext cx="14003370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 там, где хотите находиться, </a:t>
            </a:r>
          </a:p>
          <a:p>
            <a:pPr algn="l" defTabSz="2438338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или вы в опасной зоне?</a:t>
            </a:r>
          </a:p>
        </p:txBody>
      </p:sp>
      <p:grpSp>
        <p:nvGrpSpPr>
          <p:cNvPr id="163" name="Gruppera"/>
          <p:cNvGrpSpPr/>
          <p:nvPr/>
        </p:nvGrpSpPr>
        <p:grpSpPr>
          <a:xfrm>
            <a:off x="563448" y="10192962"/>
            <a:ext cx="8397873" cy="3508602"/>
            <a:chOff x="-1" y="0"/>
            <a:chExt cx="8397872" cy="3508601"/>
          </a:xfrm>
        </p:grpSpPr>
        <p:grpSp>
          <p:nvGrpSpPr>
            <p:cNvPr id="159" name="Gruppera"/>
            <p:cNvGrpSpPr/>
            <p:nvPr/>
          </p:nvGrpSpPr>
          <p:grpSpPr>
            <a:xfrm>
              <a:off x="-1" y="2238599"/>
              <a:ext cx="8397872" cy="1270002"/>
              <a:chOff x="-1" y="222249"/>
              <a:chExt cx="8397871" cy="1270001"/>
            </a:xfrm>
          </p:grpSpPr>
          <p:sp>
            <p:nvSpPr>
              <p:cNvPr id="156" name="• Nordic Council of Ministers,  Nordic Nutritional  Recommendations  2004/2012 - 5:1 or lower."/>
              <p:cNvSpPr/>
              <p:nvPr/>
            </p:nvSpPr>
            <p:spPr>
              <a:xfrm>
                <a:off x="-1" y="492952"/>
                <a:ext cx="4817442" cy="7950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lvl="2" indent="0" algn="l" defTabSz="457200">
                  <a:defRPr sz="1500" b="1" i="1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"/>
                    <a:ea typeface="Open Sans"/>
                    <a:cs typeface="Open Sans"/>
                  </a:rPr>
                  <a:t>•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Совет министров Северных стран, 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Рекомендации по питанию </a:t>
                </a:r>
                <a:r>
                  <a:rPr lang="es-ES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 Северных странах 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2004/2012 — 5:1 или меньше. </a:t>
                </a:r>
              </a:p>
            </p:txBody>
          </p:sp>
          <p:sp>
            <p:nvSpPr>
              <p:cNvPr id="157" name="• The World Health Organization (WHO) - 4:1 or lower."/>
              <p:cNvSpPr/>
              <p:nvPr/>
            </p:nvSpPr>
            <p:spPr>
              <a:xfrm>
                <a:off x="4833438" y="496796"/>
                <a:ext cx="3564432" cy="558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lvl="2" indent="0" algn="l" defTabSz="457200">
                  <a:lnSpc>
                    <a:spcPts val="1800"/>
                  </a:lnSpc>
                  <a:defRPr sz="1500" b="1" i="1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1500" i="1" dirty="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</a:rPr>
                  <a:t>• </a:t>
                </a: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Всемирная Организация</a:t>
                </a:r>
                <a:br>
                  <a:rPr sz="1500" dirty="0"/>
                </a:br>
                <a:r>
                  <a:rPr lang="ru-RU" sz="1500" b="0" i="1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Здравоохранения (ВОЗ) — 4:1 или ниже.</a:t>
                </a:r>
              </a:p>
            </p:txBody>
          </p:sp>
          <p:sp>
            <p:nvSpPr>
              <p:cNvPr id="158" name="REFERENCES"/>
              <p:cNvSpPr/>
              <p:nvPr/>
            </p:nvSpPr>
            <p:spPr>
              <a:xfrm>
                <a:off x="26047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lvl="2" indent="0" algn="l" defTabSz="457200">
                  <a:lnSpc>
                    <a:spcPct val="120000"/>
                  </a:lnSpc>
                  <a:defRPr sz="20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0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ССЫЛКИ</a:t>
                </a:r>
              </a:p>
            </p:txBody>
          </p:sp>
        </p:grpSp>
        <p:grpSp>
          <p:nvGrpSpPr>
            <p:cNvPr id="162" name="Gruppera"/>
            <p:cNvGrpSpPr/>
            <p:nvPr/>
          </p:nvGrpSpPr>
          <p:grpSpPr>
            <a:xfrm>
              <a:off x="68591" y="0"/>
              <a:ext cx="6215322" cy="1799226"/>
              <a:chOff x="0" y="0"/>
              <a:chExt cx="6215321" cy="1799225"/>
            </a:xfrm>
          </p:grpSpPr>
          <p:sp>
            <p:nvSpPr>
              <p:cNvPr id="160" name="Rektangel"/>
              <p:cNvSpPr/>
              <p:nvPr/>
            </p:nvSpPr>
            <p:spPr>
              <a:xfrm>
                <a:off x="0" y="0"/>
                <a:ext cx="5972133" cy="179922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61" name="• Imbalance of Omega-6 and Omega-3…"/>
              <p:cNvSpPr txBox="1"/>
              <p:nvPr/>
            </p:nvSpPr>
            <p:spPr>
              <a:xfrm>
                <a:off x="243184" y="180133"/>
                <a:ext cx="5972137" cy="141910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b">
                <a:spAutoFit/>
              </a:bodyPr>
              <a:lstStyle/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Дисбаланс Омега-6 и Омега-3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Низкий уровень Омега-3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Недостаток полифенолов в вашем рационе </a:t>
                </a:r>
              </a:p>
              <a:p>
                <a:pPr marL="145414" indent="-145414" algn="l" defTabSz="457200"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• Низкий уровень витамина D</a:t>
                </a:r>
                <a:r>
                  <a:rPr lang="ru-RU" sz="2000" b="0" i="0" strike="noStrike" cap="none" spc="0" baseline="-500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3</a:t>
                </a:r>
              </a:p>
            </p:txBody>
          </p:sp>
        </p:grpSp>
      </p:grpSp>
      <p:sp>
        <p:nvSpPr>
          <p:cNvPr id="164" name="3:1 ideal ratio"/>
          <p:cNvSpPr txBox="1"/>
          <p:nvPr/>
        </p:nvSpPr>
        <p:spPr>
          <a:xfrm>
            <a:off x="13156950" y="4584634"/>
            <a:ext cx="2767847" cy="1481396"/>
          </a:xfrm>
          <a:prstGeom prst="rect">
            <a:avLst/>
          </a:prstGeom>
          <a:ln w="12700">
            <a:miter lim="400000"/>
          </a:ln>
          <a:effectLst>
            <a:outerShdw blurRad="381000" dir="7539566" rotWithShape="0">
              <a:srgbClr val="FFFFFF">
                <a:alpha val="49652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3:1</a:t>
            </a: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идеальное соотношение</a:t>
            </a:r>
          </a:p>
        </p:txBody>
      </p:sp>
      <p:sp>
        <p:nvSpPr>
          <p:cNvPr id="165" name="15:1 average ratio"/>
          <p:cNvSpPr txBox="1"/>
          <p:nvPr/>
        </p:nvSpPr>
        <p:spPr>
          <a:xfrm>
            <a:off x="13156949" y="8687399"/>
            <a:ext cx="6151775" cy="795089"/>
          </a:xfrm>
          <a:prstGeom prst="rect">
            <a:avLst/>
          </a:prstGeom>
          <a:ln w="12700">
            <a:miter lim="400000"/>
          </a:ln>
          <a:effectLst>
            <a:outerShdw blurRad="584200" dir="7539566" rotWithShape="0">
              <a:schemeClr val="accent5">
                <a:hueOff val="-78390"/>
                <a:satOff val="8214"/>
                <a:lumOff val="-45178"/>
                <a:alpha val="61298"/>
              </a:scheme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lnSpc>
                <a:spcPct val="90000"/>
              </a:lnSpc>
              <a:defRPr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15:1</a:t>
            </a: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обычное соотношение</a:t>
            </a:r>
          </a:p>
        </p:txBody>
      </p:sp>
      <p:grpSp>
        <p:nvGrpSpPr>
          <p:cNvPr id="170" name="Gruppera"/>
          <p:cNvGrpSpPr/>
          <p:nvPr/>
        </p:nvGrpSpPr>
        <p:grpSpPr>
          <a:xfrm>
            <a:off x="12606019" y="3496403"/>
            <a:ext cx="1745614" cy="8819987"/>
            <a:chOff x="0" y="0"/>
            <a:chExt cx="1745613" cy="8819985"/>
          </a:xfrm>
        </p:grpSpPr>
        <p:sp>
          <p:nvSpPr>
            <p:cNvPr id="166" name="Linje"/>
            <p:cNvSpPr/>
            <p:nvPr/>
          </p:nvSpPr>
          <p:spPr>
            <a:xfrm flipV="1">
              <a:off x="43181" y="0"/>
              <a:ext cx="1" cy="8819986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7" name="Linje"/>
            <p:cNvSpPr/>
            <p:nvPr/>
          </p:nvSpPr>
          <p:spPr>
            <a:xfrm flipH="1" flipV="1">
              <a:off x="0" y="49209"/>
              <a:ext cx="1745614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8" name="Linje"/>
            <p:cNvSpPr/>
            <p:nvPr/>
          </p:nvSpPr>
          <p:spPr>
            <a:xfrm flipH="1" flipV="1">
              <a:off x="0" y="2731723"/>
              <a:ext cx="1745613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9" name="Linje"/>
            <p:cNvSpPr/>
            <p:nvPr/>
          </p:nvSpPr>
          <p:spPr>
            <a:xfrm flipH="1">
              <a:off x="0" y="8783474"/>
              <a:ext cx="1745613" cy="1"/>
            </a:xfrm>
            <a:prstGeom prst="line">
              <a:avLst/>
            </a:prstGeom>
            <a:noFill/>
            <a:ln w="1016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">
            <a:extLst>
              <a:ext uri="{FF2B5EF4-FFF2-40B4-BE49-F238E27FC236}">
                <a16:creationId xmlns:a16="http://schemas.microsoft.com/office/drawing/2014/main" id="{66E6FF45-B2D3-2E66-27ED-9C5D0B593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176" name="Would you like to take a test…"/>
          <p:cNvSpPr txBox="1"/>
          <p:nvPr/>
        </p:nvSpPr>
        <p:spPr>
          <a:xfrm>
            <a:off x="751185" y="1362113"/>
            <a:ext cx="14003370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Хотите сделать тест, </a:t>
            </a:r>
          </a:p>
          <a:p>
            <a:pPr algn="l" defTabSz="2438338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чтобы узнать свои результаты?</a:t>
            </a:r>
          </a:p>
        </p:txBody>
      </p:sp>
      <p:grpSp>
        <p:nvGrpSpPr>
          <p:cNvPr id="179" name="Gruppera"/>
          <p:cNvGrpSpPr/>
          <p:nvPr/>
        </p:nvGrpSpPr>
        <p:grpSpPr>
          <a:xfrm>
            <a:off x="626948" y="11166352"/>
            <a:ext cx="7815304" cy="2104302"/>
            <a:chOff x="-1" y="0"/>
            <a:chExt cx="7815302" cy="2104301"/>
          </a:xfrm>
        </p:grpSpPr>
        <p:sp>
          <p:nvSpPr>
            <p:cNvPr id="177" name="Rektangel"/>
            <p:cNvSpPr/>
            <p:nvPr/>
          </p:nvSpPr>
          <p:spPr>
            <a:xfrm>
              <a:off x="-1" y="0"/>
              <a:ext cx="6571747" cy="21043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8" name="Scientifically based…"/>
            <p:cNvSpPr/>
            <p:nvPr/>
          </p:nvSpPr>
          <p:spPr>
            <a:xfrm>
              <a:off x="243185" y="151785"/>
              <a:ext cx="7572116" cy="1752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b">
              <a:spAutoFit/>
            </a:bodyPr>
            <a:lstStyle/>
            <a:p>
              <a:pPr marL="228600" indent="-228600" algn="l" defTabSz="2438338">
                <a:lnSpc>
                  <a:spcPts val="2600"/>
                </a:lnSpc>
                <a:buSzTx/>
                <a:buChar char="•"/>
                <a:defRPr sz="2000" spc="14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Анализы с научно доказанной эффективностью</a:t>
              </a:r>
            </a:p>
            <a:p>
              <a:pPr marL="228600" indent="-228600" algn="l" defTabSz="2438338">
                <a:lnSpc>
                  <a:spcPts val="2600"/>
                </a:lnSpc>
                <a:buSzTx/>
                <a:buChar char="•"/>
                <a:defRPr sz="2000" spc="14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Проводятся в домашних условиях</a:t>
              </a:r>
            </a:p>
            <a:p>
              <a:pPr marL="228600" indent="-228600" algn="l" defTabSz="2438338">
                <a:lnSpc>
                  <a:spcPts val="2600"/>
                </a:lnSpc>
                <a:buSzTx/>
                <a:buChar char="•"/>
                <a:defRPr sz="2000" spc="14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Независимо</a:t>
              </a:r>
            </a:p>
            <a:p>
              <a:pPr marL="228600" indent="-228600" algn="l" defTabSz="2438338">
                <a:lnSpc>
                  <a:spcPts val="2600"/>
                </a:lnSpc>
                <a:buSzTx/>
                <a:buChar char="•"/>
                <a:defRPr sz="2000" spc="14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Анонимные результаты</a:t>
              </a:r>
            </a:p>
            <a:p>
              <a:pPr marL="228600" indent="-228600" algn="l" defTabSz="2438338">
                <a:lnSpc>
                  <a:spcPts val="2600"/>
                </a:lnSpc>
                <a:buSzTx/>
                <a:buChar char="•"/>
                <a:defRPr sz="2000" spc="14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Тесты сухой капли крови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business-presentation-full-original-size-bara-bilder.015.jpeg" descr="business-presentation-full-original-size-bara-bilder.01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Vitas.png" descr="Vita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98386" y="610006"/>
            <a:ext cx="3248428" cy="1022844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Vitas has been a collaborative partner to the WHO, as well as Olympia Toppen Research  facility in Norway. Vitas is a GMP-certified chemical analysis contract lab, recognized as one  of the pioneers in the modern use of dried blood spot testing."/>
          <p:cNvSpPr txBox="1"/>
          <p:nvPr/>
        </p:nvSpPr>
        <p:spPr>
          <a:xfrm>
            <a:off x="762000" y="11865226"/>
            <a:ext cx="11082647" cy="1333698"/>
          </a:xfrm>
          <a:prstGeom prst="rect">
            <a:avLst/>
          </a:prstGeom>
          <a:ln w="12700">
            <a:miter lim="400000"/>
          </a:ln>
          <a:effectLst>
            <a:outerShdw blurRad="698500" dist="25400" dir="5400000" rotWithShape="0">
              <a:srgbClr val="FFFFFF"/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2400"/>
              </a:lnSpc>
              <a:defRPr sz="2000"/>
            </a:pP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Vitas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является партнером ВОЗ, а также исследовательского центра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Olympia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Toppen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Research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 Норвегии.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Vitas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— контрактная лаборатория химического анализа, сертифицированная по стандартам GMP, признанная одним из основоположников современного применения анализа по методу сухого пятна крови.</a:t>
            </a:r>
          </a:p>
        </p:txBody>
      </p:sp>
      <p:sp>
        <p:nvSpPr>
          <p:cNvPr id="184" name="The tests are analyzed by our…"/>
          <p:cNvSpPr txBox="1"/>
          <p:nvPr/>
        </p:nvSpPr>
        <p:spPr>
          <a:xfrm>
            <a:off x="751185" y="1362113"/>
            <a:ext cx="11093462" cy="81555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Тесты анализируются </a:t>
            </a:r>
            <a:br>
              <a:rPr lang="sv-SE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нашей независимой </a:t>
            </a:r>
            <a:br>
              <a:rPr lang="sv-SE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партнерской лабораторией </a:t>
            </a:r>
          </a:p>
          <a:p>
            <a:pPr algn="l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VITAS </a:t>
            </a:r>
            <a:r>
              <a:rPr lang="ru-RU" sz="5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Analytical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5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Services</a:t>
            </a:r>
            <a:endParaRPr lang="ru-RU" sz="5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  <a:p>
            <a:pPr algn="l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endParaRPr dirty="0"/>
          </a:p>
          <a:p>
            <a:pPr algn="l">
              <a:lnSpc>
                <a:spcPts val="3400"/>
              </a:lnSpc>
              <a:buClr>
                <a:srgbClr val="686A69"/>
              </a:buClr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Являемся официальными партнерами: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Гарвардского университета, США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Кембриджского университета, Великобритания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Королевского колледжа Лондона, Великобритания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Института Макса Планка, Берлин, Германия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Оксфордского университета, Великобритания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Массачусетской больницы общего профиля, США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Университета Осло, Норвегия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Университета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Тафтса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США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Лундского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университета, Швеция</a:t>
            </a:r>
          </a:p>
          <a:p>
            <a:pPr marL="228600" indent="-228600" algn="l" defTabSz="457200">
              <a:lnSpc>
                <a:spcPts val="3400"/>
              </a:lnSpc>
              <a:buClr>
                <a:srgbClr val="686A69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Компании ZOE, Великобритания и США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ktangel"/>
          <p:cNvSpPr/>
          <p:nvPr/>
        </p:nvSpPr>
        <p:spPr>
          <a:xfrm>
            <a:off x="-34052" y="-5160"/>
            <a:ext cx="24452104" cy="13726320"/>
          </a:xfrm>
          <a:prstGeom prst="rect">
            <a:avLst/>
          </a:prstGeom>
          <a:solidFill>
            <a:srgbClr val="0C617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7" name="World-map-white.png" descr="World-map-whit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956" y="4827533"/>
            <a:ext cx="12681529" cy="6257150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Our 820,000 test results show a world out of balance"/>
          <p:cNvSpPr txBox="1"/>
          <p:nvPr/>
        </p:nvSpPr>
        <p:spPr>
          <a:xfrm>
            <a:off x="-34052" y="1435100"/>
            <a:ext cx="24452104" cy="7298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spc="500">
                <a:solidFill>
                  <a:srgbClr val="FFFFFF"/>
                </a:solidFill>
              </a:defRPr>
            </a:pPr>
            <a:r>
              <a:rPr lang="ru-RU" sz="5000" b="0" i="0" strike="noStrike" cap="none" spc="35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Результаты </a:t>
            </a: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820 000</a:t>
            </a:r>
            <a:r>
              <a:rPr lang="ru-RU" sz="5000" b="0" i="0" strike="noStrike" cap="none" spc="35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 тестов демонстрируют</a:t>
            </a: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отсутствие баланса</a:t>
            </a:r>
          </a:p>
        </p:txBody>
      </p:sp>
      <p:grpSp>
        <p:nvGrpSpPr>
          <p:cNvPr id="243" name="Gruppera"/>
          <p:cNvGrpSpPr/>
          <p:nvPr/>
        </p:nvGrpSpPr>
        <p:grpSpPr>
          <a:xfrm>
            <a:off x="677991" y="2810500"/>
            <a:ext cx="23101017" cy="9911104"/>
            <a:chOff x="177801" y="77388"/>
            <a:chExt cx="23101017" cy="9911101"/>
          </a:xfrm>
        </p:grpSpPr>
        <p:grpSp>
          <p:nvGrpSpPr>
            <p:cNvPr id="191" name="Gruppera"/>
            <p:cNvGrpSpPr/>
            <p:nvPr/>
          </p:nvGrpSpPr>
          <p:grpSpPr>
            <a:xfrm>
              <a:off x="16995140" y="77389"/>
              <a:ext cx="6283678" cy="1731140"/>
              <a:chOff x="1" y="77389"/>
              <a:chExt cx="6283677" cy="1731139"/>
            </a:xfrm>
          </p:grpSpPr>
          <p:sp>
            <p:nvSpPr>
              <p:cNvPr id="189" name="97%"/>
              <p:cNvSpPr txBox="1"/>
              <p:nvPr/>
            </p:nvSpPr>
            <p:spPr>
              <a:xfrm>
                <a:off x="2127379" y="77389"/>
                <a:ext cx="1982650" cy="9606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defTabSz="457200">
                  <a:lnSpc>
                    <a:spcPts val="7200"/>
                  </a:lnSpc>
                  <a:defRPr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lvl1pPr>
              </a:lstStyle>
              <a:p>
                <a:r>
                  <a:rPr lang="ru-RU" sz="5000" b="0" i="0" strike="noStrike" cap="none" spc="0" baseline="0" dirty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97 %</a:t>
                </a:r>
              </a:p>
            </p:txBody>
          </p:sp>
          <p:sp>
            <p:nvSpPr>
              <p:cNvPr id="190" name="Global average…"/>
              <p:cNvSpPr txBox="1"/>
              <p:nvPr/>
            </p:nvSpPr>
            <p:spPr>
              <a:xfrm>
                <a:off x="1" y="936495"/>
                <a:ext cx="6283677" cy="8720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defTabSz="457200">
                  <a:defRPr sz="2500">
                    <a:solidFill>
                      <a:srgbClr val="FFFFFF"/>
                    </a:solidFill>
                  </a:defRPr>
                </a:pPr>
                <a:r>
                  <a:rPr lang="ru-RU" sz="2500" b="0" i="0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Среднее количество в мире </a:t>
                </a:r>
              </a:p>
              <a:p>
                <a:pPr defTabSz="457200">
                  <a:defRPr sz="2500">
                    <a:solidFill>
                      <a:srgbClr val="FFFFFF"/>
                    </a:solidFill>
                  </a:defRPr>
                </a:pPr>
                <a:r>
                  <a:rPr lang="ru-RU" sz="2500" b="0" i="0" strike="noStrike" cap="none" spc="0" baseline="0" dirty="0">
                    <a:solidFill>
                      <a:srgbClr val="FFFFF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(по состоянию на текущий момент)</a:t>
                </a:r>
              </a:p>
            </p:txBody>
          </p:sp>
        </p:grpSp>
        <p:grpSp>
          <p:nvGrpSpPr>
            <p:cNvPr id="200" name="Gruppera"/>
            <p:cNvGrpSpPr/>
            <p:nvPr/>
          </p:nvGrpSpPr>
          <p:grpSpPr>
            <a:xfrm>
              <a:off x="6477435" y="77388"/>
              <a:ext cx="5605655" cy="4224478"/>
              <a:chOff x="811492" y="77387"/>
              <a:chExt cx="5605654" cy="4224478"/>
            </a:xfrm>
          </p:grpSpPr>
          <p:grpSp>
            <p:nvGrpSpPr>
              <p:cNvPr id="194" name="Gruppera"/>
              <p:cNvGrpSpPr/>
              <p:nvPr/>
            </p:nvGrpSpPr>
            <p:grpSpPr>
              <a:xfrm>
                <a:off x="811492" y="77387"/>
                <a:ext cx="4616646" cy="1346087"/>
                <a:chOff x="811492" y="77388"/>
                <a:chExt cx="4616645" cy="1346082"/>
              </a:xfrm>
            </p:grpSpPr>
            <p:sp>
              <p:nvSpPr>
                <p:cNvPr id="192" name="95%"/>
                <p:cNvSpPr/>
                <p:nvPr/>
              </p:nvSpPr>
              <p:spPr>
                <a:xfrm>
                  <a:off x="2293289" y="77388"/>
                  <a:ext cx="1722003" cy="9606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95 %</a:t>
                  </a:r>
                </a:p>
              </p:txBody>
            </p:sp>
            <p:sp>
              <p:nvSpPr>
                <p:cNvPr id="193" name="Europe"/>
                <p:cNvSpPr/>
                <p:nvPr/>
              </p:nvSpPr>
              <p:spPr>
                <a:xfrm>
                  <a:off x="811492" y="861127"/>
                  <a:ext cx="4616645" cy="5623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38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Европа</a:t>
                  </a:r>
                </a:p>
              </p:txBody>
            </p:sp>
          </p:grpSp>
          <p:grpSp>
            <p:nvGrpSpPr>
              <p:cNvPr id="199" name="Gruppera"/>
              <p:cNvGrpSpPr/>
              <p:nvPr/>
            </p:nvGrpSpPr>
            <p:grpSpPr>
              <a:xfrm>
                <a:off x="2287757" y="1446275"/>
                <a:ext cx="4129389" cy="2855590"/>
                <a:chOff x="0" y="0"/>
                <a:chExt cx="4129388" cy="2855589"/>
              </a:xfrm>
            </p:grpSpPr>
            <p:grpSp>
              <p:nvGrpSpPr>
                <p:cNvPr id="197" name="Gruppera"/>
                <p:cNvGrpSpPr/>
                <p:nvPr/>
              </p:nvGrpSpPr>
              <p:grpSpPr>
                <a:xfrm>
                  <a:off x="835200" y="12366"/>
                  <a:ext cx="3294189" cy="2843224"/>
                  <a:chOff x="0" y="0"/>
                  <a:chExt cx="3294187" cy="2843223"/>
                </a:xfrm>
              </p:grpSpPr>
              <p:sp>
                <p:nvSpPr>
                  <p:cNvPr id="195" name="Cirkel"/>
                  <p:cNvSpPr/>
                  <p:nvPr/>
                </p:nvSpPr>
                <p:spPr>
                  <a:xfrm>
                    <a:off x="3147303" y="2696338"/>
                    <a:ext cx="146885" cy="146886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196" name="Linje"/>
                  <p:cNvSpPr/>
                  <p:nvPr/>
                </p:nvSpPr>
                <p:spPr>
                  <a:xfrm>
                    <a:off x="0" y="-1"/>
                    <a:ext cx="3213980" cy="2757702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  <p:sp>
              <p:nvSpPr>
                <p:cNvPr id="198" name="Linje"/>
                <p:cNvSpPr/>
                <p:nvPr/>
              </p:nvSpPr>
              <p:spPr>
                <a:xfrm>
                  <a:off x="0" y="0"/>
                  <a:ext cx="1708162" cy="0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</p:grpSp>
        <p:grpSp>
          <p:nvGrpSpPr>
            <p:cNvPr id="209" name="Gruppera"/>
            <p:cNvGrpSpPr/>
            <p:nvPr/>
          </p:nvGrpSpPr>
          <p:grpSpPr>
            <a:xfrm>
              <a:off x="177801" y="77389"/>
              <a:ext cx="7623697" cy="4512346"/>
              <a:chOff x="177801" y="77388"/>
              <a:chExt cx="7623696" cy="4512345"/>
            </a:xfrm>
          </p:grpSpPr>
          <p:grpSp>
            <p:nvGrpSpPr>
              <p:cNvPr id="203" name="Gruppera"/>
              <p:cNvGrpSpPr/>
              <p:nvPr/>
            </p:nvGrpSpPr>
            <p:grpSpPr>
              <a:xfrm>
                <a:off x="177801" y="77388"/>
                <a:ext cx="5838389" cy="1366137"/>
                <a:chOff x="177801" y="77390"/>
                <a:chExt cx="5838388" cy="1366131"/>
              </a:xfrm>
            </p:grpSpPr>
            <p:sp>
              <p:nvSpPr>
                <p:cNvPr id="201" name="99%"/>
                <p:cNvSpPr/>
                <p:nvPr/>
              </p:nvSpPr>
              <p:spPr>
                <a:xfrm>
                  <a:off x="1767242" y="77390"/>
                  <a:ext cx="2741232" cy="9606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99 %</a:t>
                  </a:r>
                </a:p>
              </p:txBody>
            </p:sp>
            <p:sp>
              <p:nvSpPr>
                <p:cNvPr id="202" name="North America"/>
                <p:cNvSpPr/>
                <p:nvPr/>
              </p:nvSpPr>
              <p:spPr>
                <a:xfrm>
                  <a:off x="177801" y="1020728"/>
                  <a:ext cx="5838388" cy="4227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defTabSz="457200">
                    <a:lnSpc>
                      <a:spcPct val="800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Северная Америка</a:t>
                  </a:r>
                </a:p>
              </p:txBody>
            </p:sp>
          </p:grpSp>
          <p:grpSp>
            <p:nvGrpSpPr>
              <p:cNvPr id="208" name="Gruppera"/>
              <p:cNvGrpSpPr/>
              <p:nvPr/>
            </p:nvGrpSpPr>
            <p:grpSpPr>
              <a:xfrm>
                <a:off x="1556223" y="1449567"/>
                <a:ext cx="6245274" cy="3140166"/>
                <a:chOff x="-211020" y="-1"/>
                <a:chExt cx="6245272" cy="3140165"/>
              </a:xfrm>
            </p:grpSpPr>
            <p:sp>
              <p:nvSpPr>
                <p:cNvPr id="204" name="Linje"/>
                <p:cNvSpPr/>
                <p:nvPr/>
              </p:nvSpPr>
              <p:spPr>
                <a:xfrm>
                  <a:off x="-211020" y="1787"/>
                  <a:ext cx="3095998" cy="1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 dirty="0"/>
                </a:p>
              </p:txBody>
            </p:sp>
            <p:grpSp>
              <p:nvGrpSpPr>
                <p:cNvPr id="207" name="Gruppera"/>
                <p:cNvGrpSpPr/>
                <p:nvPr/>
              </p:nvGrpSpPr>
              <p:grpSpPr>
                <a:xfrm>
                  <a:off x="1239106" y="-1"/>
                  <a:ext cx="4795146" cy="3140165"/>
                  <a:chOff x="0" y="0"/>
                  <a:chExt cx="4795145" cy="3140163"/>
                </a:xfrm>
              </p:grpSpPr>
              <p:sp>
                <p:nvSpPr>
                  <p:cNvPr id="205" name="Cirkel"/>
                  <p:cNvSpPr/>
                  <p:nvPr/>
                </p:nvSpPr>
                <p:spPr>
                  <a:xfrm>
                    <a:off x="4648260" y="2993279"/>
                    <a:ext cx="146886" cy="146885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06" name="Linje"/>
                  <p:cNvSpPr/>
                  <p:nvPr/>
                </p:nvSpPr>
                <p:spPr>
                  <a:xfrm>
                    <a:off x="0" y="0"/>
                    <a:ext cx="4721858" cy="3063330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</p:grpSp>
        </p:grpSp>
        <p:grpSp>
          <p:nvGrpSpPr>
            <p:cNvPr id="218" name="Gruppera"/>
            <p:cNvGrpSpPr/>
            <p:nvPr/>
          </p:nvGrpSpPr>
          <p:grpSpPr>
            <a:xfrm>
              <a:off x="11484287" y="77389"/>
              <a:ext cx="5909824" cy="4818839"/>
              <a:chOff x="152401" y="77388"/>
              <a:chExt cx="5909823" cy="4818838"/>
            </a:xfrm>
          </p:grpSpPr>
          <p:grpSp>
            <p:nvGrpSpPr>
              <p:cNvPr id="212" name="Gruppera"/>
              <p:cNvGrpSpPr/>
              <p:nvPr/>
            </p:nvGrpSpPr>
            <p:grpSpPr>
              <a:xfrm>
                <a:off x="152401" y="77388"/>
                <a:ext cx="5909823" cy="1351569"/>
                <a:chOff x="152401" y="77390"/>
                <a:chExt cx="5909822" cy="1351563"/>
              </a:xfrm>
            </p:grpSpPr>
            <p:sp>
              <p:nvSpPr>
                <p:cNvPr id="210" name="98%"/>
                <p:cNvSpPr/>
                <p:nvPr/>
              </p:nvSpPr>
              <p:spPr>
                <a:xfrm>
                  <a:off x="1708980" y="77390"/>
                  <a:ext cx="2850956" cy="9606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98 %</a:t>
                  </a:r>
                </a:p>
              </p:txBody>
            </p:sp>
            <p:sp>
              <p:nvSpPr>
                <p:cNvPr id="211" name="Middle-east"/>
                <p:cNvSpPr/>
                <p:nvPr/>
              </p:nvSpPr>
              <p:spPr>
                <a:xfrm>
                  <a:off x="152401" y="866610"/>
                  <a:ext cx="5909822" cy="5623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38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Ближний Восток</a:t>
                  </a:r>
                </a:p>
              </p:txBody>
            </p:sp>
          </p:grpSp>
          <p:grpSp>
            <p:nvGrpSpPr>
              <p:cNvPr id="217" name="Gruppera"/>
              <p:cNvGrpSpPr/>
              <p:nvPr/>
            </p:nvGrpSpPr>
            <p:grpSpPr>
              <a:xfrm>
                <a:off x="1708981" y="1446276"/>
                <a:ext cx="2850956" cy="3449950"/>
                <a:chOff x="0" y="0"/>
                <a:chExt cx="2850954" cy="3449949"/>
              </a:xfrm>
            </p:grpSpPr>
            <p:grpSp>
              <p:nvGrpSpPr>
                <p:cNvPr id="215" name="Gruppera"/>
                <p:cNvGrpSpPr/>
                <p:nvPr/>
              </p:nvGrpSpPr>
              <p:grpSpPr>
                <a:xfrm>
                  <a:off x="88289" y="6519"/>
                  <a:ext cx="1363902" cy="3443431"/>
                  <a:chOff x="0" y="0"/>
                  <a:chExt cx="1363901" cy="3443429"/>
                </a:xfrm>
              </p:grpSpPr>
              <p:sp>
                <p:nvSpPr>
                  <p:cNvPr id="213" name="Cirkel"/>
                  <p:cNvSpPr/>
                  <p:nvPr/>
                </p:nvSpPr>
                <p:spPr>
                  <a:xfrm>
                    <a:off x="0" y="3296545"/>
                    <a:ext cx="146885" cy="146885"/>
                  </a:xfrm>
                  <a:prstGeom prst="ellipse">
                    <a:avLst/>
                  </a:prstGeom>
                  <a:solidFill>
                    <a:srgbClr val="E52B2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>
                        <a:solidFill>
                          <a:srgbClr val="FFFFFF"/>
                        </a:solidFill>
                      </a:defRPr>
                    </a:pPr>
                    <a:endParaRPr/>
                  </a:p>
                </p:txBody>
              </p:sp>
              <p:sp>
                <p:nvSpPr>
                  <p:cNvPr id="214" name="Linje"/>
                  <p:cNvSpPr/>
                  <p:nvPr/>
                </p:nvSpPr>
                <p:spPr>
                  <a:xfrm flipH="1">
                    <a:off x="75426" y="0"/>
                    <a:ext cx="1288476" cy="3358863"/>
                  </a:xfrm>
                  <a:prstGeom prst="line">
                    <a:avLst/>
                  </a:prstGeom>
                  <a:noFill/>
                  <a:ln w="25400" cap="flat">
                    <a:solidFill>
                      <a:srgbClr val="E52B2A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50800" tIns="50800" rIns="50800" bIns="50800" numCol="1" anchor="ctr">
                    <a:noAutofit/>
                  </a:bodyPr>
                  <a:lstStyle/>
                  <a:p>
                    <a:pPr>
                      <a:defRPr sz="3200"/>
                    </a:pPr>
                    <a:endParaRPr/>
                  </a:p>
                </p:txBody>
              </p:sp>
            </p:grpSp>
            <p:sp>
              <p:nvSpPr>
                <p:cNvPr id="216" name="Linje"/>
                <p:cNvSpPr/>
                <p:nvPr/>
              </p:nvSpPr>
              <p:spPr>
                <a:xfrm>
                  <a:off x="0" y="0"/>
                  <a:ext cx="2850955" cy="0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</p:grpSp>
        <p:grpSp>
          <p:nvGrpSpPr>
            <p:cNvPr id="226" name="Gruppera"/>
            <p:cNvGrpSpPr/>
            <p:nvPr/>
          </p:nvGrpSpPr>
          <p:grpSpPr>
            <a:xfrm>
              <a:off x="14718080" y="5467456"/>
              <a:ext cx="5324496" cy="4510316"/>
              <a:chOff x="502167" y="-1"/>
              <a:chExt cx="5324495" cy="4510314"/>
            </a:xfrm>
          </p:grpSpPr>
          <p:grpSp>
            <p:nvGrpSpPr>
              <p:cNvPr id="221" name="Gruppera"/>
              <p:cNvGrpSpPr/>
              <p:nvPr/>
            </p:nvGrpSpPr>
            <p:grpSpPr>
              <a:xfrm>
                <a:off x="502167" y="3159772"/>
                <a:ext cx="5324495" cy="1350541"/>
                <a:chOff x="502167" y="-60496"/>
                <a:chExt cx="5324494" cy="1350536"/>
              </a:xfrm>
            </p:grpSpPr>
            <p:sp>
              <p:nvSpPr>
                <p:cNvPr id="219" name="98%"/>
                <p:cNvSpPr/>
                <p:nvPr/>
              </p:nvSpPr>
              <p:spPr>
                <a:xfrm>
                  <a:off x="2326466" y="-60496"/>
                  <a:ext cx="1607977" cy="9606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98 %</a:t>
                  </a:r>
                </a:p>
              </p:txBody>
            </p:sp>
            <p:sp>
              <p:nvSpPr>
                <p:cNvPr id="220" name="Asia"/>
                <p:cNvSpPr/>
                <p:nvPr/>
              </p:nvSpPr>
              <p:spPr>
                <a:xfrm>
                  <a:off x="502167" y="727697"/>
                  <a:ext cx="5324494" cy="5623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38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Азия</a:t>
                  </a:r>
                </a:p>
              </p:txBody>
            </p:sp>
          </p:grpSp>
          <p:sp>
            <p:nvSpPr>
              <p:cNvPr id="222" name="Linje"/>
              <p:cNvSpPr/>
              <p:nvPr/>
            </p:nvSpPr>
            <p:spPr>
              <a:xfrm>
                <a:off x="2337851" y="3256764"/>
                <a:ext cx="1607975" cy="1"/>
              </a:xfrm>
              <a:prstGeom prst="line">
                <a:avLst/>
              </a:prstGeom>
              <a:noFill/>
              <a:ln w="25400" cap="flat">
                <a:solidFill>
                  <a:srgbClr val="E52B2A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grpSp>
            <p:nvGrpSpPr>
              <p:cNvPr id="225" name="Gruppera"/>
              <p:cNvGrpSpPr/>
              <p:nvPr/>
            </p:nvGrpSpPr>
            <p:grpSpPr>
              <a:xfrm>
                <a:off x="1344871" y="-1"/>
                <a:ext cx="1819543" cy="3244483"/>
                <a:chOff x="0" y="0"/>
                <a:chExt cx="1819542" cy="3244481"/>
              </a:xfrm>
            </p:grpSpPr>
            <p:sp>
              <p:nvSpPr>
                <p:cNvPr id="223" name="Cirkel"/>
                <p:cNvSpPr/>
                <p:nvPr/>
              </p:nvSpPr>
              <p:spPr>
                <a:xfrm>
                  <a:off x="0" y="0"/>
                  <a:ext cx="146885" cy="146885"/>
                </a:xfrm>
                <a:prstGeom prst="ellipse">
                  <a:avLst/>
                </a:prstGeom>
                <a:solidFill>
                  <a:srgbClr val="E52B2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24" name="Linje"/>
                <p:cNvSpPr/>
                <p:nvPr/>
              </p:nvSpPr>
              <p:spPr>
                <a:xfrm flipH="1" flipV="1">
                  <a:off x="73597" y="70049"/>
                  <a:ext cx="1745946" cy="3174433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</p:grpSp>
        <p:grpSp>
          <p:nvGrpSpPr>
            <p:cNvPr id="234" name="Gruppera"/>
            <p:cNvGrpSpPr/>
            <p:nvPr/>
          </p:nvGrpSpPr>
          <p:grpSpPr>
            <a:xfrm>
              <a:off x="8749913" y="6005938"/>
              <a:ext cx="5834239" cy="3981699"/>
              <a:chOff x="199942" y="0"/>
              <a:chExt cx="5834237" cy="3981698"/>
            </a:xfrm>
          </p:grpSpPr>
          <p:grpSp>
            <p:nvGrpSpPr>
              <p:cNvPr id="229" name="Gruppera"/>
              <p:cNvGrpSpPr/>
              <p:nvPr/>
            </p:nvGrpSpPr>
            <p:grpSpPr>
              <a:xfrm>
                <a:off x="199942" y="2621290"/>
                <a:ext cx="5834237" cy="1360408"/>
                <a:chOff x="199942" y="-60500"/>
                <a:chExt cx="5834236" cy="1360407"/>
              </a:xfrm>
            </p:grpSpPr>
            <p:sp>
              <p:nvSpPr>
                <p:cNvPr id="227" name="99%"/>
                <p:cNvSpPr/>
                <p:nvPr/>
              </p:nvSpPr>
              <p:spPr>
                <a:xfrm>
                  <a:off x="2326466" y="-60500"/>
                  <a:ext cx="1607978" cy="9606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99 %</a:t>
                  </a:r>
                </a:p>
              </p:txBody>
            </p:sp>
            <p:sp>
              <p:nvSpPr>
                <p:cNvPr id="228" name="Africa"/>
                <p:cNvSpPr/>
                <p:nvPr/>
              </p:nvSpPr>
              <p:spPr>
                <a:xfrm>
                  <a:off x="199942" y="737564"/>
                  <a:ext cx="5834236" cy="5623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38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Африка</a:t>
                  </a:r>
                </a:p>
              </p:txBody>
            </p:sp>
          </p:grpSp>
          <p:grpSp>
            <p:nvGrpSpPr>
              <p:cNvPr id="232" name="Gruppera"/>
              <p:cNvGrpSpPr/>
              <p:nvPr/>
            </p:nvGrpSpPr>
            <p:grpSpPr>
              <a:xfrm>
                <a:off x="3117062" y="0"/>
                <a:ext cx="672596" cy="2722195"/>
                <a:chOff x="0" y="0"/>
                <a:chExt cx="672595" cy="2722194"/>
              </a:xfrm>
            </p:grpSpPr>
            <p:sp>
              <p:nvSpPr>
                <p:cNvPr id="230" name="Cirkel"/>
                <p:cNvSpPr/>
                <p:nvPr/>
              </p:nvSpPr>
              <p:spPr>
                <a:xfrm>
                  <a:off x="525710" y="0"/>
                  <a:ext cx="146886" cy="146885"/>
                </a:xfrm>
                <a:prstGeom prst="ellipse">
                  <a:avLst/>
                </a:prstGeom>
                <a:solidFill>
                  <a:srgbClr val="E52B2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31" name="Linje"/>
                <p:cNvSpPr/>
                <p:nvPr/>
              </p:nvSpPr>
              <p:spPr>
                <a:xfrm flipV="1">
                  <a:off x="-1" y="70049"/>
                  <a:ext cx="599309" cy="2652146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  <p:sp>
            <p:nvSpPr>
              <p:cNvPr id="233" name="Linje"/>
              <p:cNvSpPr/>
              <p:nvPr/>
            </p:nvSpPr>
            <p:spPr>
              <a:xfrm>
                <a:off x="2337851" y="2718284"/>
                <a:ext cx="1607975" cy="1"/>
              </a:xfrm>
              <a:prstGeom prst="line">
                <a:avLst/>
              </a:prstGeom>
              <a:noFill/>
              <a:ln w="25400" cap="flat">
                <a:solidFill>
                  <a:srgbClr val="E52B2A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242" name="Gruppera"/>
            <p:cNvGrpSpPr/>
            <p:nvPr/>
          </p:nvGrpSpPr>
          <p:grpSpPr>
            <a:xfrm>
              <a:off x="3451394" y="6835670"/>
              <a:ext cx="5874103" cy="3152819"/>
              <a:chOff x="567366" y="-1"/>
              <a:chExt cx="5874102" cy="3152818"/>
            </a:xfrm>
          </p:grpSpPr>
          <p:grpSp>
            <p:nvGrpSpPr>
              <p:cNvPr id="237" name="Gruppera"/>
              <p:cNvGrpSpPr/>
              <p:nvPr/>
            </p:nvGrpSpPr>
            <p:grpSpPr>
              <a:xfrm>
                <a:off x="567366" y="1791559"/>
                <a:ext cx="5069671" cy="1361258"/>
                <a:chOff x="567366" y="-60495"/>
                <a:chExt cx="5069670" cy="1361252"/>
              </a:xfrm>
            </p:grpSpPr>
            <p:sp>
              <p:nvSpPr>
                <p:cNvPr id="235" name="97%"/>
                <p:cNvSpPr/>
                <p:nvPr/>
              </p:nvSpPr>
              <p:spPr>
                <a:xfrm>
                  <a:off x="2391763" y="-60495"/>
                  <a:ext cx="1539372" cy="9606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defTabSz="457200">
                    <a:lnSpc>
                      <a:spcPts val="7200"/>
                    </a:lnSpc>
                    <a:defRPr>
                      <a:solidFill>
                        <a:srgbClr val="FFFFFF"/>
                      </a:solidFill>
                      <a:latin typeface="Open Sans Semibold"/>
                      <a:ea typeface="Open Sans Semibold"/>
                      <a:cs typeface="Open Sans Semibold"/>
                      <a:sym typeface="Open Sans Semibold"/>
                    </a:defRPr>
                  </a:lvl1pPr>
                </a:lstStyle>
                <a:p>
                  <a:r>
                    <a:rPr lang="ru-RU" sz="50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97 %</a:t>
                  </a:r>
                </a:p>
              </p:txBody>
            </p:sp>
            <p:sp>
              <p:nvSpPr>
                <p:cNvPr id="236" name="South America"/>
                <p:cNvSpPr/>
                <p:nvPr/>
              </p:nvSpPr>
              <p:spPr>
                <a:xfrm>
                  <a:off x="567366" y="877964"/>
                  <a:ext cx="5069670" cy="4227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 defTabSz="457200">
                    <a:lnSpc>
                      <a:spcPct val="80000"/>
                    </a:lnSpc>
                    <a:defRPr sz="2500">
                      <a:solidFill>
                        <a:srgbClr val="FFFFFF"/>
                      </a:solidFill>
                    </a:defRPr>
                  </a:lvl1pPr>
                </a:lstStyle>
                <a:p>
                  <a:r>
                    <a:rPr lang="ru-RU" sz="2500" b="0" i="0" strike="noStrike" cap="none" spc="0" baseline="0" dirty="0">
                      <a:solidFill>
                        <a:srgbClr val="FFFFFF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Южная Америка</a:t>
                  </a:r>
                </a:p>
              </p:txBody>
            </p:sp>
          </p:grpSp>
          <p:grpSp>
            <p:nvGrpSpPr>
              <p:cNvPr id="240" name="Gruppera"/>
              <p:cNvGrpSpPr/>
              <p:nvPr/>
            </p:nvGrpSpPr>
            <p:grpSpPr>
              <a:xfrm>
                <a:off x="3055042" y="-1"/>
                <a:ext cx="3386426" cy="1887676"/>
                <a:chOff x="0" y="0"/>
                <a:chExt cx="3386425" cy="1887674"/>
              </a:xfrm>
            </p:grpSpPr>
            <p:sp>
              <p:nvSpPr>
                <p:cNvPr id="238" name="Cirkel"/>
                <p:cNvSpPr/>
                <p:nvPr/>
              </p:nvSpPr>
              <p:spPr>
                <a:xfrm>
                  <a:off x="3239540" y="0"/>
                  <a:ext cx="146886" cy="146885"/>
                </a:xfrm>
                <a:prstGeom prst="ellipse">
                  <a:avLst/>
                </a:prstGeom>
                <a:solidFill>
                  <a:srgbClr val="E52B2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239" name="Linje"/>
                <p:cNvSpPr/>
                <p:nvPr/>
              </p:nvSpPr>
              <p:spPr>
                <a:xfrm flipV="1">
                  <a:off x="0" y="70049"/>
                  <a:ext cx="3313139" cy="1817626"/>
                </a:xfrm>
                <a:prstGeom prst="line">
                  <a:avLst/>
                </a:prstGeom>
                <a:noFill/>
                <a:ln w="25400" cap="flat">
                  <a:solidFill>
                    <a:srgbClr val="E52B2A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</p:grpSp>
          <p:sp>
            <p:nvSpPr>
              <p:cNvPr id="241" name="Linje"/>
              <p:cNvSpPr/>
              <p:nvPr/>
            </p:nvSpPr>
            <p:spPr>
              <a:xfrm>
                <a:off x="2337850" y="1888551"/>
                <a:ext cx="1607976" cy="1"/>
              </a:xfrm>
              <a:prstGeom prst="line">
                <a:avLst/>
              </a:prstGeom>
              <a:noFill/>
              <a:ln w="25400" cap="flat">
                <a:solidFill>
                  <a:srgbClr val="E52B2A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7" name="Gruppera"/>
          <p:cNvGrpSpPr/>
          <p:nvPr/>
        </p:nvGrpSpPr>
        <p:grpSpPr>
          <a:xfrm>
            <a:off x="-78599" y="-70271"/>
            <a:ext cx="24532058" cy="13831250"/>
            <a:chOff x="0" y="0"/>
            <a:chExt cx="24532056" cy="13831247"/>
          </a:xfrm>
        </p:grpSpPr>
        <p:pic>
          <p:nvPicPr>
            <p:cNvPr id="245" name="zinzino-product-in-use-balancetest-unbalanced-mockup-1186320021-1920x1080px-300dpi.jpg" descr="zinzino-product-in-use-balancetest-unbalanced-mockup-1186320021-1920x1080px-300dpi.jpg"/>
            <p:cNvPicPr>
              <a:picLocks noChangeAspect="1"/>
            </p:cNvPicPr>
            <p:nvPr/>
          </p:nvPicPr>
          <p:blipFill>
            <a:blip r:embed="rId2"/>
            <a:srcRect l="5488" t="1211" r="26572" b="21953"/>
            <a:stretch>
              <a:fillRect/>
            </a:stretch>
          </p:blipFill>
          <p:spPr>
            <a:xfrm>
              <a:off x="78363" y="79974"/>
              <a:ext cx="24453693" cy="137512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6" name="gradient.png" descr="gradie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351095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48" name="Find out your personal test results"/>
          <p:cNvSpPr txBox="1"/>
          <p:nvPr/>
        </p:nvSpPr>
        <p:spPr>
          <a:xfrm>
            <a:off x="751185" y="1362113"/>
            <a:ext cx="14003370" cy="813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50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Узнайте </a:t>
            </a:r>
            <a:r>
              <a:rPr lang="ru-RU" sz="5000" b="1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результаты своего теста</a:t>
            </a:r>
          </a:p>
        </p:txBody>
      </p:sp>
      <p:grpSp>
        <p:nvGrpSpPr>
          <p:cNvPr id="254" name="Gruppera"/>
          <p:cNvGrpSpPr/>
          <p:nvPr/>
        </p:nvGrpSpPr>
        <p:grpSpPr>
          <a:xfrm>
            <a:off x="626116" y="10189029"/>
            <a:ext cx="12890165" cy="2922794"/>
            <a:chOff x="-1" y="-43944"/>
            <a:chExt cx="12890164" cy="2922792"/>
          </a:xfrm>
        </p:grpSpPr>
        <p:sp>
          <p:nvSpPr>
            <p:cNvPr id="249" name="Money-Back Guarantee:  Applies if you have an Omega-6:3 Balance of 3:1 or better on your first BalanceTest.  This offer is only valid if a monthly subscription was chosen."/>
            <p:cNvSpPr txBox="1"/>
            <p:nvPr/>
          </p:nvSpPr>
          <p:spPr>
            <a:xfrm>
              <a:off x="1281457" y="1558048"/>
              <a:ext cx="11608706" cy="1320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98500" dist="25400" dir="5400000" rotWithShape="0">
                <a:srgbClr val="FFFFFF"/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2000" spc="39"/>
              </a:pPr>
              <a:r>
                <a:rPr lang="ru-RU" sz="2000" b="1" strike="noStrike" cap="none" spc="39" baseline="0" dirty="0">
                  <a:solidFill>
                    <a:srgbClr val="000000"/>
                  </a:solidFill>
                  <a:effectLst/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Гарантия возврата денег: </a:t>
              </a:r>
              <a:br>
                <a:rPr sz="2000" dirty="0"/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Действует, если после первой проверки баланса с помощью </a:t>
              </a:r>
              <a:r>
                <a:rPr lang="ru-RU" sz="2000" b="0" i="0" strike="noStrike" cap="none" spc="39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BalanceTest</a:t>
              </a: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br>
                <a:rPr lang="es-ES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соотношение Омега-6 и Омега-3 в вашем организме составляет 3:1 или лучше. </a:t>
              </a:r>
              <a:br>
                <a:rPr sz="2000" dirty="0"/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Данное предложение действует только в случае выбора ежемесячной подписки.</a:t>
              </a:r>
            </a:p>
          </p:txBody>
        </p:sp>
        <p:pic>
          <p:nvPicPr>
            <p:cNvPr id="250" name="moneybackgarandy.png" descr="moneybackgarandy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04" y="1747200"/>
              <a:ext cx="942495" cy="9424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1" name="Rektangel"/>
            <p:cNvSpPr/>
            <p:nvPr/>
          </p:nvSpPr>
          <p:spPr>
            <a:xfrm>
              <a:off x="-1" y="-43944"/>
              <a:ext cx="7080969" cy="147404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dirty="0"/>
            </a:p>
          </p:txBody>
        </p:sp>
      </p:grpSp>
      <p:sp>
        <p:nvSpPr>
          <p:cNvPr id="12" name="Personalized recommendations…">
            <a:extLst>
              <a:ext uri="{FF2B5EF4-FFF2-40B4-BE49-F238E27FC236}">
                <a16:creationId xmlns:a16="http://schemas.microsoft.com/office/drawing/2014/main" id="{B5492285-F2E5-D34E-9080-191D1F27105B}"/>
              </a:ext>
            </a:extLst>
          </p:cNvPr>
          <p:cNvSpPr/>
          <p:nvPr/>
        </p:nvSpPr>
        <p:spPr>
          <a:xfrm>
            <a:off x="869302" y="10385569"/>
            <a:ext cx="6678127" cy="1085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b">
            <a:spAutoFit/>
          </a:bodyPr>
          <a:lstStyle/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Персонализированные рекомендации</a:t>
            </a:r>
          </a:p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Индивидуальные решения</a:t>
            </a:r>
          </a:p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Письменные доказательства того, что это работает</a:t>
            </a: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8" name="Gruppera"/>
          <p:cNvGrpSpPr/>
          <p:nvPr/>
        </p:nvGrpSpPr>
        <p:grpSpPr>
          <a:xfrm>
            <a:off x="-78599" y="-70271"/>
            <a:ext cx="24532058" cy="13831250"/>
            <a:chOff x="0" y="0"/>
            <a:chExt cx="24532056" cy="13831247"/>
          </a:xfrm>
        </p:grpSpPr>
        <p:pic>
          <p:nvPicPr>
            <p:cNvPr id="256" name="zinzino-product-in-use-balancetest-unbalanced-mockup-1186320021-1920x1080px-300dpi.jpg" descr="zinzino-product-in-use-balancetest-unbalanced-mockup-1186320021-1920x1080px-300dpi.jpg"/>
            <p:cNvPicPr>
              <a:picLocks noChangeAspect="1"/>
            </p:cNvPicPr>
            <p:nvPr/>
          </p:nvPicPr>
          <p:blipFill>
            <a:blip r:embed="rId2"/>
            <a:srcRect l="5488" t="1211" r="26572" b="21953"/>
            <a:stretch>
              <a:fillRect/>
            </a:stretch>
          </p:blipFill>
          <p:spPr>
            <a:xfrm>
              <a:off x="78363" y="79974"/>
              <a:ext cx="24453693" cy="137512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7" name="gradient.png" descr="gradie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351095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1" name="Gruppera"/>
          <p:cNvGrpSpPr/>
          <p:nvPr/>
        </p:nvGrpSpPr>
        <p:grpSpPr>
          <a:xfrm>
            <a:off x="-78599" y="-70271"/>
            <a:ext cx="24489491" cy="13805354"/>
            <a:chOff x="0" y="0"/>
            <a:chExt cx="24489490" cy="13805353"/>
          </a:xfrm>
        </p:grpSpPr>
        <p:pic>
          <p:nvPicPr>
            <p:cNvPr id="259" name="zinzino-product-in-use-balancetest-tracking-mockup-1186320021-1920x1080px-300dpi.jpg" descr="zinzino-product-in-use-balancetest-tracking-mockup-1186320021-1920x1080px-300dpi.jpg"/>
            <p:cNvPicPr>
              <a:picLocks noChangeAspect="1"/>
            </p:cNvPicPr>
            <p:nvPr/>
          </p:nvPicPr>
          <p:blipFill>
            <a:blip r:embed="rId4"/>
            <a:srcRect l="5408" t="1170" r="26690" b="22097"/>
            <a:stretch>
              <a:fillRect/>
            </a:stretch>
          </p:blipFill>
          <p:spPr>
            <a:xfrm>
              <a:off x="49353" y="72629"/>
              <a:ext cx="24440138" cy="137327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0" name="gradient.png" descr="gradient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6351095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64" name="Gruppera"/>
          <p:cNvGrpSpPr/>
          <p:nvPr/>
        </p:nvGrpSpPr>
        <p:grpSpPr>
          <a:xfrm>
            <a:off x="751185" y="1362113"/>
            <a:ext cx="12010659" cy="3488134"/>
            <a:chOff x="0" y="-115956"/>
            <a:chExt cx="11403892" cy="3488132"/>
          </a:xfrm>
        </p:grpSpPr>
        <p:sp>
          <p:nvSpPr>
            <p:cNvPr id="262" name="Find out your personal test results  and track your progress…"/>
            <p:cNvSpPr/>
            <p:nvPr/>
          </p:nvSpPr>
          <p:spPr>
            <a:xfrm>
              <a:off x="0" y="-115956"/>
              <a:ext cx="11389778" cy="3327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2438338">
                <a:lnSpc>
                  <a:spcPts val="5500"/>
                </a:lnSpc>
                <a:defRPr spc="350"/>
              </a:pPr>
              <a:r>
                <a:rPr lang="ru-RU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Узнайте результаты своего теста</a:t>
              </a:r>
              <a:br>
                <a:rPr sz="5000" dirty="0"/>
              </a:br>
              <a:r>
                <a:rPr lang="ru-RU" sz="5000" b="1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и отследите динамику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endParaRPr b="1" spc="0" dirty="0">
                <a:latin typeface="Open Sans"/>
                <a:ea typeface="Open Sans"/>
                <a:cs typeface="Open Sans"/>
                <a:sym typeface="Open Sans"/>
              </a:endParaRP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1" strike="noStrike" cap="none" spc="0" baseline="0" dirty="0">
                  <a:solidFill>
                    <a:srgbClr val="000000"/>
                  </a:solidFill>
                  <a:effectLst/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Мой результат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    </a:t>
              </a:r>
              <a:r>
                <a:rPr lang="ru-RU" sz="3000" b="1" strike="noStrike" cap="none" spc="0" baseline="0" dirty="0">
                  <a:solidFill>
                    <a:srgbClr val="C92606"/>
                  </a:solidFill>
                  <a:effectLst/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10.4:1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endParaRPr b="0" dirty="0">
                <a:latin typeface="+mn-lt"/>
                <a:ea typeface="+mn-ea"/>
                <a:cs typeface="+mn-cs"/>
                <a:sym typeface="Open Sans Light"/>
              </a:endParaRPr>
            </a:p>
          </p:txBody>
        </p:sp>
        <p:sp>
          <p:nvSpPr>
            <p:cNvPr id="263" name="10.4:1"/>
            <p:cNvSpPr/>
            <p:nvPr/>
          </p:nvSpPr>
          <p:spPr>
            <a:xfrm>
              <a:off x="1236133" y="2319866"/>
              <a:ext cx="10167759" cy="478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3000" b="1">
                  <a:solidFill>
                    <a:schemeClr val="accent5">
                      <a:hueOff val="444211"/>
                      <a:satOff val="14915"/>
                      <a:lumOff val="-22857"/>
                    </a:schemeClr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</p:txBody>
        </p:sp>
      </p:grpSp>
      <p:grpSp>
        <p:nvGrpSpPr>
          <p:cNvPr id="17" name="Gruppera">
            <a:extLst>
              <a:ext uri="{FF2B5EF4-FFF2-40B4-BE49-F238E27FC236}">
                <a16:creationId xmlns:a16="http://schemas.microsoft.com/office/drawing/2014/main" id="{AEFCD244-0FF9-9F32-DFC2-F7AC5E2701AD}"/>
              </a:ext>
            </a:extLst>
          </p:cNvPr>
          <p:cNvGrpSpPr/>
          <p:nvPr/>
        </p:nvGrpSpPr>
        <p:grpSpPr>
          <a:xfrm>
            <a:off x="626116" y="10189029"/>
            <a:ext cx="12890165" cy="2922794"/>
            <a:chOff x="-1" y="-43944"/>
            <a:chExt cx="12890164" cy="2922792"/>
          </a:xfrm>
        </p:grpSpPr>
        <p:sp>
          <p:nvSpPr>
            <p:cNvPr id="18" name="Money-Back Guarantee:  Applies if you have an Omega-6:3 Balance of 3:1 or better on your first BalanceTest.  This offer is only valid if a monthly subscription was chosen.">
              <a:extLst>
                <a:ext uri="{FF2B5EF4-FFF2-40B4-BE49-F238E27FC236}">
                  <a16:creationId xmlns:a16="http://schemas.microsoft.com/office/drawing/2014/main" id="{C313D739-27C6-99E9-1305-F33080460C47}"/>
                </a:ext>
              </a:extLst>
            </p:cNvPr>
            <p:cNvSpPr txBox="1"/>
            <p:nvPr/>
          </p:nvSpPr>
          <p:spPr>
            <a:xfrm>
              <a:off x="1281457" y="1558048"/>
              <a:ext cx="11608706" cy="1320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98500" dist="25400" dir="5400000" rotWithShape="0">
                <a:srgbClr val="FFFFFF"/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defRPr sz="2000" spc="39"/>
              </a:pPr>
              <a:r>
                <a:rPr lang="ru-RU" sz="2000" b="1" strike="noStrike" cap="none" spc="39" baseline="0" dirty="0">
                  <a:solidFill>
                    <a:srgbClr val="000000"/>
                  </a:solidFill>
                  <a:effectLst/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Гарантия возврата денег: </a:t>
              </a:r>
              <a:br>
                <a:rPr sz="2000" dirty="0"/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Действует, если после первой проверки баланса с помощью </a:t>
              </a:r>
              <a:r>
                <a:rPr lang="ru-RU" sz="2000" b="0" i="0" strike="noStrike" cap="none" spc="39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BalanceTest</a:t>
              </a: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br>
                <a:rPr lang="es-ES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соотношение Омега-6 и Омега-3 в вашем организме составляет 3:1 или лучше. </a:t>
              </a:r>
              <a:br>
                <a:rPr sz="2000" dirty="0"/>
              </a:br>
              <a:r>
                <a:rPr lang="ru-RU" sz="2000" b="0" i="0" strike="noStrike" cap="none" spc="39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Данное предложение действует только в случае выбора ежемесячной подписки.</a:t>
              </a:r>
            </a:p>
          </p:txBody>
        </p:sp>
        <p:pic>
          <p:nvPicPr>
            <p:cNvPr id="19" name="moneybackgarandy.png" descr="moneybackgarandy.png">
              <a:extLst>
                <a:ext uri="{FF2B5EF4-FFF2-40B4-BE49-F238E27FC236}">
                  <a16:creationId xmlns:a16="http://schemas.microsoft.com/office/drawing/2014/main" id="{C96D8E85-0962-EB6A-4B5A-356C30B6A6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04" y="1747200"/>
              <a:ext cx="942495" cy="9424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Rektangel">
              <a:extLst>
                <a:ext uri="{FF2B5EF4-FFF2-40B4-BE49-F238E27FC236}">
                  <a16:creationId xmlns:a16="http://schemas.microsoft.com/office/drawing/2014/main" id="{0ECAA49A-33F0-8D45-491B-A360CE0A052B}"/>
                </a:ext>
              </a:extLst>
            </p:cNvPr>
            <p:cNvSpPr/>
            <p:nvPr/>
          </p:nvSpPr>
          <p:spPr>
            <a:xfrm>
              <a:off x="-1" y="-43944"/>
              <a:ext cx="7080969" cy="147404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dirty="0"/>
            </a:p>
          </p:txBody>
        </p:sp>
      </p:grpSp>
      <p:sp>
        <p:nvSpPr>
          <p:cNvPr id="21" name="Personalized recommendations…">
            <a:extLst>
              <a:ext uri="{FF2B5EF4-FFF2-40B4-BE49-F238E27FC236}">
                <a16:creationId xmlns:a16="http://schemas.microsoft.com/office/drawing/2014/main" id="{32754EF4-1913-6421-2EEF-BBDEEF57BCB2}"/>
              </a:ext>
            </a:extLst>
          </p:cNvPr>
          <p:cNvSpPr/>
          <p:nvPr/>
        </p:nvSpPr>
        <p:spPr>
          <a:xfrm>
            <a:off x="869302" y="10385569"/>
            <a:ext cx="6678127" cy="1085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b">
            <a:spAutoFit/>
          </a:bodyPr>
          <a:lstStyle/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Персонализированные рекомендации</a:t>
            </a:r>
          </a:p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Индивидуальные решения</a:t>
            </a:r>
          </a:p>
          <a:p>
            <a:pPr marL="228600" indent="-228600" algn="l" defTabSz="2438338">
              <a:lnSpc>
                <a:spcPts val="2600"/>
              </a:lnSpc>
              <a:buSzTx/>
              <a:buChar char="•"/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Письменные доказательства того, что это работает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Balance-illustration-with-layers-green.jpg" descr="Balance-illustration-with-layers-green.jpg"/>
          <p:cNvPicPr>
            <a:picLocks noChangeAspect="1"/>
          </p:cNvPicPr>
          <p:nvPr/>
        </p:nvPicPr>
        <p:blipFill>
          <a:blip r:embed="rId2"/>
          <a:srcRect l="4276" r="4276"/>
          <a:stretch>
            <a:fillRect/>
          </a:stretch>
        </p:blipFill>
        <p:spPr>
          <a:xfrm>
            <a:off x="2048334" y="503832"/>
            <a:ext cx="19533788" cy="13216286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We can bring you back…"/>
          <p:cNvSpPr txBox="1"/>
          <p:nvPr/>
        </p:nvSpPr>
        <p:spPr>
          <a:xfrm>
            <a:off x="751185" y="1362113"/>
            <a:ext cx="10840369" cy="1513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Мы можем восстановить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ваш</a:t>
            </a:r>
            <a:r>
              <a:rPr lang="es-ES" spc="350" dirty="0"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баланс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за 120 дней</a:t>
            </a:r>
          </a:p>
        </p:txBody>
      </p:sp>
      <p:grpSp>
        <p:nvGrpSpPr>
          <p:cNvPr id="292" name="Gruppera"/>
          <p:cNvGrpSpPr/>
          <p:nvPr/>
        </p:nvGrpSpPr>
        <p:grpSpPr>
          <a:xfrm>
            <a:off x="12426042" y="2730827"/>
            <a:ext cx="4021867" cy="6369438"/>
            <a:chOff x="0" y="67270"/>
            <a:chExt cx="4021866" cy="6369437"/>
          </a:xfrm>
        </p:grpSpPr>
        <p:sp>
          <p:nvSpPr>
            <p:cNvPr id="274" name="Good hair quality"/>
            <p:cNvSpPr txBox="1"/>
            <p:nvPr/>
          </p:nvSpPr>
          <p:spPr>
            <a:xfrm>
              <a:off x="962902" y="660443"/>
              <a:ext cx="2851808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Хорошее состояние волос</a:t>
              </a:r>
            </a:p>
          </p:txBody>
        </p:sp>
        <p:sp>
          <p:nvSpPr>
            <p:cNvPr id="275" name="Joints and muscles work"/>
            <p:cNvSpPr txBox="1"/>
            <p:nvPr/>
          </p:nvSpPr>
          <p:spPr>
            <a:xfrm>
              <a:off x="962902" y="5753927"/>
              <a:ext cx="2749833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Работа суставов и мышц</a:t>
              </a:r>
            </a:p>
          </p:txBody>
        </p:sp>
        <p:sp>
          <p:nvSpPr>
            <p:cNvPr id="276" name="Inner organs work"/>
            <p:cNvSpPr txBox="1"/>
            <p:nvPr/>
          </p:nvSpPr>
          <p:spPr>
            <a:xfrm>
              <a:off x="962902" y="3710522"/>
              <a:ext cx="3058964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Работа внутренних органов</a:t>
              </a:r>
            </a:p>
          </p:txBody>
        </p:sp>
        <p:sp>
          <p:nvSpPr>
            <p:cNvPr id="277" name="Normal brain function"/>
            <p:cNvSpPr txBox="1"/>
            <p:nvPr/>
          </p:nvSpPr>
          <p:spPr>
            <a:xfrm>
              <a:off x="962904" y="67270"/>
              <a:ext cx="2888685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Нормальная работа мозга</a:t>
              </a:r>
            </a:p>
          </p:txBody>
        </p:sp>
        <p:sp>
          <p:nvSpPr>
            <p:cNvPr id="278" name="Skin elasticity"/>
            <p:cNvSpPr txBox="1"/>
            <p:nvPr/>
          </p:nvSpPr>
          <p:spPr>
            <a:xfrm>
              <a:off x="962901" y="3142048"/>
              <a:ext cx="2190568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Эластичность кожи</a:t>
              </a:r>
            </a:p>
          </p:txBody>
        </p:sp>
        <p:sp>
          <p:nvSpPr>
            <p:cNvPr id="279" name="Linje"/>
            <p:cNvSpPr/>
            <p:nvPr/>
          </p:nvSpPr>
          <p:spPr>
            <a:xfrm>
              <a:off x="803618" y="368499"/>
              <a:ext cx="3011092" cy="0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0" name="Linje"/>
            <p:cNvSpPr/>
            <p:nvPr/>
          </p:nvSpPr>
          <p:spPr>
            <a:xfrm flipV="1">
              <a:off x="0" y="363837"/>
              <a:ext cx="805634" cy="805635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1" name="Linje"/>
            <p:cNvSpPr/>
            <p:nvPr/>
          </p:nvSpPr>
          <p:spPr>
            <a:xfrm>
              <a:off x="889950" y="964648"/>
              <a:ext cx="2822784" cy="0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2" name="Linje"/>
            <p:cNvSpPr/>
            <p:nvPr/>
          </p:nvSpPr>
          <p:spPr>
            <a:xfrm flipV="1">
              <a:off x="88931" y="962755"/>
              <a:ext cx="805634" cy="805635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3" name="Linje"/>
            <p:cNvSpPr/>
            <p:nvPr/>
          </p:nvSpPr>
          <p:spPr>
            <a:xfrm>
              <a:off x="889950" y="3447018"/>
              <a:ext cx="2190568" cy="0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4" name="Linje"/>
            <p:cNvSpPr/>
            <p:nvPr/>
          </p:nvSpPr>
          <p:spPr>
            <a:xfrm flipV="1">
              <a:off x="317579" y="3445125"/>
              <a:ext cx="576986" cy="131641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5" name="Linje"/>
            <p:cNvSpPr/>
            <p:nvPr/>
          </p:nvSpPr>
          <p:spPr>
            <a:xfrm>
              <a:off x="889951" y="3998007"/>
              <a:ext cx="3059999" cy="1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6" name="Linje"/>
            <p:cNvSpPr/>
            <p:nvPr/>
          </p:nvSpPr>
          <p:spPr>
            <a:xfrm flipV="1">
              <a:off x="317580" y="3996115"/>
              <a:ext cx="576985" cy="98464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7" name="Linje"/>
            <p:cNvSpPr/>
            <p:nvPr/>
          </p:nvSpPr>
          <p:spPr>
            <a:xfrm>
              <a:off x="889950" y="6044325"/>
              <a:ext cx="2699999" cy="1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8" name="Linje"/>
            <p:cNvSpPr/>
            <p:nvPr/>
          </p:nvSpPr>
          <p:spPr>
            <a:xfrm flipV="1">
              <a:off x="204743" y="6042433"/>
              <a:ext cx="689822" cy="394274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89" name="Heart function"/>
            <p:cNvSpPr txBox="1"/>
            <p:nvPr/>
          </p:nvSpPr>
          <p:spPr>
            <a:xfrm>
              <a:off x="962902" y="2591161"/>
              <a:ext cx="1849333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solidFill>
                    <a:srgbClr val="528497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528497"/>
                  </a:solidFill>
                  <a:effectLst/>
                  <a:latin typeface="Open Sans"/>
                  <a:ea typeface="Open Sans"/>
                  <a:cs typeface="Open Sans"/>
                </a:rPr>
                <a:t>Функция сердца</a:t>
              </a:r>
            </a:p>
          </p:txBody>
        </p:sp>
        <p:sp>
          <p:nvSpPr>
            <p:cNvPr id="290" name="Linje"/>
            <p:cNvSpPr/>
            <p:nvPr/>
          </p:nvSpPr>
          <p:spPr>
            <a:xfrm>
              <a:off x="950912" y="2896130"/>
              <a:ext cx="1764000" cy="1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91" name="Linje"/>
            <p:cNvSpPr/>
            <p:nvPr/>
          </p:nvSpPr>
          <p:spPr>
            <a:xfrm flipV="1">
              <a:off x="378540" y="2894238"/>
              <a:ext cx="576985" cy="131642"/>
            </a:xfrm>
            <a:prstGeom prst="line">
              <a:avLst/>
            </a:prstGeom>
            <a:noFill/>
            <a:ln w="19050" cap="flat">
              <a:solidFill>
                <a:srgbClr val="A2BEC8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Own-manufacturing-and-R&amp;D_Rityta 1.png" descr="Own-manufacturing-and-R&amp;D_Rityta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445" y="6190740"/>
            <a:ext cx="1064921" cy="1064921"/>
          </a:xfrm>
          <a:prstGeom prst="rect">
            <a:avLst/>
          </a:prstGeom>
          <a:ln w="12700">
            <a:miter lim="400000"/>
          </a:ln>
        </p:spPr>
      </p:pic>
      <p:pic>
        <p:nvPicPr>
          <p:cNvPr id="295" name="patent.png" descr="pat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67" y="5440412"/>
            <a:ext cx="788631" cy="788631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Own manufacturing and R&amp;D"/>
          <p:cNvSpPr txBox="1"/>
          <p:nvPr/>
        </p:nvSpPr>
        <p:spPr>
          <a:xfrm>
            <a:off x="1663215" y="6401074"/>
            <a:ext cx="7666751" cy="654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6300"/>
              </a:lnSpc>
              <a:defRPr sz="3000" spc="150"/>
            </a:lvl1pPr>
          </a:lstStyle>
          <a:p>
            <a:pPr>
              <a:lnSpc>
                <a:spcPct val="100000"/>
              </a:lnSpc>
            </a:pPr>
            <a:r>
              <a:rPr lang="ru-RU" sz="3000" b="0" i="0" strike="noStrike" cap="none" spc="1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Собственное производство и НИОКР</a:t>
            </a:r>
          </a:p>
        </p:txBody>
      </p:sp>
      <p:sp>
        <p:nvSpPr>
          <p:cNvPr id="297" name="Patented products"/>
          <p:cNvSpPr txBox="1"/>
          <p:nvPr/>
        </p:nvSpPr>
        <p:spPr>
          <a:xfrm>
            <a:off x="1663215" y="5518371"/>
            <a:ext cx="7666751" cy="654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6300"/>
              </a:lnSpc>
              <a:defRPr sz="3000" spc="150"/>
            </a:lvl1pPr>
          </a:lstStyle>
          <a:p>
            <a:pPr>
              <a:lnSpc>
                <a:spcPct val="100000"/>
              </a:lnSpc>
            </a:pPr>
            <a:r>
              <a:rPr lang="ru-RU" sz="3000" b="0" i="0" strike="noStrike" cap="none" spc="1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Запатентованная продукция</a:t>
            </a:r>
          </a:p>
        </p:txBody>
      </p:sp>
      <p:pic>
        <p:nvPicPr>
          <p:cNvPr id="298" name="zinzino-test-based-laboratory-rodion-kutsaev-33ClzoZe_xM-unsplash-1920-1080-150dpi.jpg" descr="zinzino-test-based-laboratory-rodion-kutsaev-33ClzoZe_xM-unsplash-1920-1080-150dpi.jpg"/>
          <p:cNvPicPr>
            <a:picLocks noChangeAspect="1"/>
          </p:cNvPicPr>
          <p:nvPr/>
        </p:nvPicPr>
        <p:blipFill>
          <a:blip r:embed="rId4">
            <a:alphaModFix amt="34999"/>
          </a:blip>
          <a:srcRect l="318" t="443" r="61605" b="7466"/>
          <a:stretch>
            <a:fillRect/>
          </a:stretch>
        </p:blipFill>
        <p:spPr>
          <a:xfrm>
            <a:off x="14283415" y="-12542"/>
            <a:ext cx="10119067" cy="1376628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11" name="Gruppera"/>
          <p:cNvGrpSpPr/>
          <p:nvPr/>
        </p:nvGrpSpPr>
        <p:grpSpPr>
          <a:xfrm>
            <a:off x="12153875" y="809611"/>
            <a:ext cx="11894947" cy="12122180"/>
            <a:chOff x="0" y="0"/>
            <a:chExt cx="11894946" cy="12122178"/>
          </a:xfrm>
        </p:grpSpPr>
        <p:grpSp>
          <p:nvGrpSpPr>
            <p:cNvPr id="301" name="Gruppera"/>
            <p:cNvGrpSpPr/>
            <p:nvPr/>
          </p:nvGrpSpPr>
          <p:grpSpPr>
            <a:xfrm>
              <a:off x="0" y="0"/>
              <a:ext cx="11163324" cy="2859576"/>
              <a:chOff x="0" y="0"/>
              <a:chExt cx="11163323" cy="2859575"/>
            </a:xfrm>
          </p:grpSpPr>
          <p:pic>
            <p:nvPicPr>
              <p:cNvPr id="299" name="SAB-BP-Dr-Paul-Clayton-72dpi.png" descr="SAB-BP-Dr-Paul-Clayton-72dpi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4001624" cy="28595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00" name="DR. PAUL CLAYTON…"/>
              <p:cNvSpPr txBox="1"/>
              <p:nvPr/>
            </p:nvSpPr>
            <p:spPr>
              <a:xfrm>
                <a:off x="3698456" y="651908"/>
                <a:ext cx="7464867" cy="17018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l">
                  <a:defRPr sz="25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ДОКТОР ПОЛ КЛЕЙТОН</a:t>
                </a:r>
              </a:p>
              <a:p>
                <a:pPr algn="l">
                  <a:defRPr sz="2000">
                    <a:solidFill>
                      <a:srgbClr val="53585F"/>
                    </a:solidFill>
                  </a:defRPr>
                </a:pP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Доктор </a:t>
                </a:r>
                <a:r>
                  <a:rPr lang="ru-RU" sz="2000" b="0" i="0" strike="noStrike" cap="none" spc="0" baseline="0" dirty="0" err="1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Клейтон</a:t>
                </a: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 — клинический фармаколог и фармаколог-</a:t>
                </a:r>
                <a:r>
                  <a:rPr lang="ru-RU" sz="2000" b="0" i="0" strike="noStrike" cap="none" spc="0" baseline="0" dirty="0" err="1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нутриционист</a:t>
                </a: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. Первопроходец в исследовании фармакологических свойств продуктов и их влияния на здоровье и физическую активность.</a:t>
                </a:r>
              </a:p>
            </p:txBody>
          </p:sp>
        </p:grpSp>
        <p:grpSp>
          <p:nvGrpSpPr>
            <p:cNvPr id="304" name="Gruppera"/>
            <p:cNvGrpSpPr/>
            <p:nvPr/>
          </p:nvGrpSpPr>
          <p:grpSpPr>
            <a:xfrm>
              <a:off x="0" y="3087534"/>
              <a:ext cx="11894946" cy="2859575"/>
              <a:chOff x="0" y="0"/>
              <a:chExt cx="11894945" cy="2859574"/>
            </a:xfrm>
          </p:grpSpPr>
          <p:pic>
            <p:nvPicPr>
              <p:cNvPr id="302" name="SAB-BP-Ola-Eide-72dpi.png" descr="SAB-BP-Ola-Eide-72dpi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0"/>
                <a:ext cx="4001624" cy="28595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03" name="Gruppera"/>
              <p:cNvSpPr/>
              <p:nvPr/>
            </p:nvSpPr>
            <p:spPr>
              <a:xfrm>
                <a:off x="3698456" y="665282"/>
                <a:ext cx="8196489" cy="1701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l">
                  <a:defRPr sz="25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УЛА ЭЙДЕ</a:t>
                </a:r>
              </a:p>
              <a:p>
                <a:pPr algn="l">
                  <a:defRPr sz="2000">
                    <a:solidFill>
                      <a:srgbClr val="53585F"/>
                    </a:solidFill>
                  </a:defRPr>
                </a:pPr>
                <a:r>
                  <a:rPr lang="ru-RU" sz="2000" b="0" i="0" strike="noStrike" cap="none" spc="0" baseline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Эйде является основателем компании-лидера в своей области BioActive Foods AS. Занимал ряд руководящих должностей: пост председателя Совета по Норвежской и Скандинавской программе исследований в области пищевых продуктов.</a:t>
                </a:r>
              </a:p>
            </p:txBody>
          </p:sp>
        </p:grpSp>
        <p:grpSp>
          <p:nvGrpSpPr>
            <p:cNvPr id="307" name="Gruppera"/>
            <p:cNvGrpSpPr/>
            <p:nvPr/>
          </p:nvGrpSpPr>
          <p:grpSpPr>
            <a:xfrm>
              <a:off x="0" y="6175068"/>
              <a:ext cx="11707609" cy="2859576"/>
              <a:chOff x="0" y="0"/>
              <a:chExt cx="11707608" cy="2859575"/>
            </a:xfrm>
          </p:grpSpPr>
          <p:pic>
            <p:nvPicPr>
              <p:cNvPr id="305" name="SAB-BP-Dr-Angela-Rizzo-72dpi.png" descr="SAB-BP-Dr-Angela-Rizzo-72dpi.pn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4001624" cy="28595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06" name="Gruppera"/>
              <p:cNvSpPr/>
              <p:nvPr/>
            </p:nvSpPr>
            <p:spPr>
              <a:xfrm>
                <a:off x="3698456" y="824232"/>
                <a:ext cx="8009152" cy="1410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l">
                  <a:defRPr sz="25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ДОКТОР АНДЖЕЛА М. РИЦЦО</a:t>
                </a:r>
              </a:p>
              <a:p>
                <a:pPr algn="l">
                  <a:defRPr sz="2000">
                    <a:solidFill>
                      <a:srgbClr val="53585F"/>
                    </a:solidFill>
                  </a:defRPr>
                </a:pP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Доктор </a:t>
                </a:r>
                <a:r>
                  <a:rPr lang="ru-RU" sz="2000" b="0" i="0" strike="noStrike" cap="none" spc="0" baseline="0" dirty="0" err="1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Риццо</a:t>
                </a: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является экспертом в области биохимии липидов. Она занимает пост профессора биохимии в Университете Милана и публикуется в многочисленных журналах.</a:t>
                </a:r>
              </a:p>
            </p:txBody>
          </p:sp>
        </p:grpSp>
        <p:grpSp>
          <p:nvGrpSpPr>
            <p:cNvPr id="310" name="Gruppera"/>
            <p:cNvGrpSpPr/>
            <p:nvPr/>
          </p:nvGrpSpPr>
          <p:grpSpPr>
            <a:xfrm>
              <a:off x="0" y="9262602"/>
              <a:ext cx="11591949" cy="2859576"/>
              <a:chOff x="0" y="0"/>
              <a:chExt cx="11591948" cy="2859575"/>
            </a:xfrm>
          </p:grpSpPr>
          <p:pic>
            <p:nvPicPr>
              <p:cNvPr id="308" name="SAB-BP-Dr-Abraham-72dpi.png" descr="SAB-BP-Dr-Abraham-72dpi.pn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4001624" cy="28595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09" name="Gruppera"/>
              <p:cNvSpPr/>
              <p:nvPr/>
            </p:nvSpPr>
            <p:spPr>
              <a:xfrm>
                <a:off x="3698457" y="664276"/>
                <a:ext cx="7893491" cy="17018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l">
                  <a:defRPr sz="25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Доктор </a:t>
                </a:r>
                <a:r>
                  <a:rPr lang="ru-RU" sz="2500" b="0" i="0" strike="noStrike" cap="all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Анантарадж</a:t>
                </a: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 АБРАХАМ</a:t>
                </a:r>
              </a:p>
              <a:p>
                <a:pPr algn="l">
                  <a:defRPr sz="2000">
                    <a:solidFill>
                      <a:srgbClr val="53585F"/>
                    </a:solidFill>
                  </a:defRPr>
                </a:pP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Доктор Абрахам обладает более чем 40-летним опытом в</a:t>
                </a:r>
                <a:r>
                  <a:rPr lang="es-ES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индустрии пищевых добавок и здоровья. Он врач, работавший по специальности в государственных больницах и различных</a:t>
                </a:r>
                <a:r>
                  <a:rPr lang="es-ES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>
                    <a:solidFill>
                      <a:srgbClr val="53585F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областях медицины.</a:t>
                </a:r>
              </a:p>
            </p:txBody>
          </p:sp>
        </p:grpSp>
      </p:grpSp>
      <p:sp>
        <p:nvSpPr>
          <p:cNvPr id="21" name="Find out your personal test results  and track your progress…">
            <a:extLst>
              <a:ext uri="{FF2B5EF4-FFF2-40B4-BE49-F238E27FC236}">
                <a16:creationId xmlns:a16="http://schemas.microsoft.com/office/drawing/2014/main" id="{8A10409D-657C-024C-8EEC-D3B68A86D733}"/>
              </a:ext>
            </a:extLst>
          </p:cNvPr>
          <p:cNvSpPr/>
          <p:nvPr/>
        </p:nvSpPr>
        <p:spPr>
          <a:xfrm>
            <a:off x="751186" y="1362113"/>
            <a:ext cx="11710172" cy="3359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1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Познакомьтесь с нашим </a:t>
            </a:r>
            <a:br>
              <a:rPr lang="sv-SE" sz="5000" b="1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5000" b="1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Научно-консультативным советом</a:t>
            </a:r>
            <a:endParaRPr b="1" spc="0" dirty="0"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  <a:sym typeface="Open Sans"/>
            </a:endParaRPr>
          </a:p>
          <a:p>
            <a:pPr algn="l" defTabSz="457200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endParaRPr b="1" spc="0" dirty="0">
              <a:latin typeface="Open Sans"/>
              <a:ea typeface="Open Sans"/>
              <a:cs typeface="Open Sans"/>
              <a:sym typeface="Open Sans"/>
            </a:endParaRPr>
          </a:p>
          <a:p>
            <a:pPr algn="l" defTabSz="457200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Он разработал лучшие в своем классе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фармакопитательные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продукты, а также метод тестирования, который способен исключить все домыслы в отношении здорового образа жизни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.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ktangel"/>
          <p:cNvSpPr/>
          <p:nvPr/>
        </p:nvSpPr>
        <p:spPr>
          <a:xfrm>
            <a:off x="781881" y="3314701"/>
            <a:ext cx="22820238" cy="9726494"/>
          </a:xfrm>
          <a:prstGeom prst="rect">
            <a:avLst/>
          </a:prstGeom>
          <a:solidFill>
            <a:srgbClr val="F7F2E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15" name="balanceoil-plus-orange-lemon-mint-synergistic-formula-1920x1080px-72dpi.jpg" descr="balanceoil-plus-orange-lemon-mint-synergistic-formula-1920x1080px-72dpi.jpg"/>
          <p:cNvPicPr>
            <a:picLocks noChangeAspect="1"/>
          </p:cNvPicPr>
          <p:nvPr/>
        </p:nvPicPr>
        <p:blipFill>
          <a:blip r:embed="rId2"/>
          <a:srcRect l="211" r="211"/>
          <a:stretch>
            <a:fillRect/>
          </a:stretch>
        </p:blipFill>
        <p:spPr>
          <a:xfrm>
            <a:off x="4895956" y="4686524"/>
            <a:ext cx="14592088" cy="8242980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Our BalanceOil is not a fish oil. It is so much more.…"/>
          <p:cNvSpPr txBox="1"/>
          <p:nvPr/>
        </p:nvSpPr>
        <p:spPr>
          <a:xfrm>
            <a:off x="-22484" y="1438313"/>
            <a:ext cx="24428968" cy="2925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 BalanceOil — это не рыбий жир.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Это гораздо больше.</a:t>
            </a:r>
            <a:endParaRPr b="1" spc="350">
              <a:latin typeface="Open Sans"/>
              <a:ea typeface="Open Sans"/>
              <a:cs typeface="Open Sans"/>
              <a:sym typeface="Open Sans"/>
            </a:endParaRPr>
          </a:p>
          <a:p>
            <a:pPr defTabSz="2438338">
              <a:lnSpc>
                <a:spcPct val="80000"/>
              </a:lnSpc>
              <a:defRPr sz="3000"/>
            </a:pPr>
            <a:endParaRPr b="1" spc="350">
              <a:latin typeface="Open Sans"/>
              <a:ea typeface="Open Sans"/>
              <a:cs typeface="Open Sans"/>
              <a:sym typeface="Open Sans"/>
            </a:endParaRPr>
          </a:p>
          <a:p>
            <a:pPr defTabSz="457200">
              <a:lnSpc>
                <a:spcPct val="80000"/>
              </a:lnSpc>
              <a:defRPr sz="3000" spc="209"/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 дело в полифенолах. Он меняет всю индустрию Омега-3.</a:t>
            </a:r>
            <a:br>
              <a:rPr sz="3000"/>
            </a:br>
            <a:br>
              <a:rPr sz="3000"/>
            </a:br>
            <a:br>
              <a:rPr sz="3000"/>
            </a:br>
            <a:br>
              <a:rPr sz="3000"/>
            </a:br>
            <a:r>
              <a:rPr lang="ru-RU" sz="3000" b="1" strike="noStrike" cap="none" spc="0" baseline="0">
                <a:solidFill>
                  <a:srgbClr val="000000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Это синергетическая формула, которая включает:</a:t>
            </a:r>
          </a:p>
        </p:txBody>
      </p:sp>
      <p:sp>
        <p:nvSpPr>
          <p:cNvPr id="317" name="40%…"/>
          <p:cNvSpPr txBox="1"/>
          <p:nvPr/>
        </p:nvSpPr>
        <p:spPr>
          <a:xfrm>
            <a:off x="17479926" y="7192033"/>
            <a:ext cx="4096119" cy="2311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defTabSz="2438338">
              <a:lnSpc>
                <a:spcPct val="90000"/>
              </a:lnSpc>
              <a:defRPr spc="350"/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40 % </a:t>
            </a:r>
            <a:endParaRPr spc="0" dirty="0"/>
          </a:p>
          <a:p>
            <a:pPr defTabSz="2438338">
              <a:lnSpc>
                <a:spcPts val="3000"/>
              </a:lnSpc>
              <a:defRPr spc="35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оливкового масла первого отжима премиум класса из оливок раннего сбора</a:t>
            </a:r>
          </a:p>
        </p:txBody>
      </p:sp>
      <p:sp>
        <p:nvSpPr>
          <p:cNvPr id="318" name="60%…"/>
          <p:cNvSpPr txBox="1"/>
          <p:nvPr/>
        </p:nvSpPr>
        <p:spPr>
          <a:xfrm>
            <a:off x="1843088" y="7192033"/>
            <a:ext cx="6100762" cy="23339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defTabSz="2438338">
              <a:lnSpc>
                <a:spcPct val="90000"/>
              </a:lnSpc>
              <a:defRPr spc="350"/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60 %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</a:p>
          <a:p>
            <a:pPr defTabSz="2438338">
              <a:defRPr spc="35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чистого высококачественного рыбьего жира из мелких диких промысловых рыб, добытых в соответствии </a:t>
            </a:r>
            <a:br>
              <a:rPr lang="es-ES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принципами устойчивого развития</a:t>
            </a:r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Gruppera"/>
          <p:cNvGrpSpPr/>
          <p:nvPr/>
        </p:nvGrpSpPr>
        <p:grpSpPr>
          <a:xfrm>
            <a:off x="1539" y="-5160"/>
            <a:ext cx="9987798" cy="13726320"/>
            <a:chOff x="0" y="0"/>
            <a:chExt cx="9987797" cy="13726319"/>
          </a:xfrm>
        </p:grpSpPr>
        <p:sp>
          <p:nvSpPr>
            <p:cNvPr id="320" name="Rektangel"/>
            <p:cNvSpPr/>
            <p:nvPr/>
          </p:nvSpPr>
          <p:spPr>
            <a:xfrm>
              <a:off x="0" y="0"/>
              <a:ext cx="9987797" cy="13726319"/>
            </a:xfrm>
            <a:prstGeom prst="rect">
              <a:avLst/>
            </a:prstGeom>
            <a:solidFill>
              <a:srgbClr val="D3EAD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23" name="Gruppera"/>
            <p:cNvGrpSpPr/>
            <p:nvPr/>
          </p:nvGrpSpPr>
          <p:grpSpPr>
            <a:xfrm>
              <a:off x="862060" y="10680247"/>
              <a:ext cx="6642517" cy="2412361"/>
              <a:chOff x="0" y="-611338"/>
              <a:chExt cx="6642515" cy="2412360"/>
            </a:xfrm>
          </p:grpSpPr>
          <p:sp>
            <p:nvSpPr>
              <p:cNvPr id="321" name="Rektangel"/>
              <p:cNvSpPr/>
              <p:nvPr/>
            </p:nvSpPr>
            <p:spPr>
              <a:xfrm>
                <a:off x="0" y="-611338"/>
                <a:ext cx="6642515" cy="241236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22" name="Keep the oil from oxidating (going bad/rancid)…"/>
              <p:cNvSpPr txBox="1"/>
              <p:nvPr/>
            </p:nvSpPr>
            <p:spPr>
              <a:xfrm>
                <a:off x="243185" y="112151"/>
                <a:ext cx="6103983" cy="147593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b">
                <a:noAutofit/>
              </a:bodyPr>
              <a:lstStyle/>
              <a:p>
                <a:pPr marL="228600" indent="-228600" algn="l" defTabSz="457200">
                  <a:lnSpc>
                    <a:spcPts val="2600"/>
                  </a:lnSpc>
                  <a:buClr>
                    <a:srgbClr val="686A69"/>
                  </a:buClr>
                  <a:buSzTx/>
                  <a:buChar char="•"/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Это защищает масло от окисления (порчи/прогорклости)</a:t>
                </a:r>
              </a:p>
              <a:p>
                <a:pPr marL="228600" indent="-228600" algn="l" defTabSz="457200">
                  <a:lnSpc>
                    <a:spcPts val="2600"/>
                  </a:lnSpc>
                  <a:buClr>
                    <a:srgbClr val="686A69"/>
                  </a:buClr>
                  <a:buSzTx/>
                  <a:buChar char="•"/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Улучшает усвоение в организме</a:t>
                </a:r>
              </a:p>
              <a:p>
                <a:pPr marL="228600" indent="-228600" algn="l" defTabSz="457200">
                  <a:lnSpc>
                    <a:spcPts val="2600"/>
                  </a:lnSpc>
                  <a:buClr>
                    <a:srgbClr val="686A69"/>
                  </a:buClr>
                  <a:buSzTx/>
                  <a:buChar char="•"/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Позволяет сохранять свежесть и активность </a:t>
                </a:r>
                <a:b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 клетках организма</a:t>
                </a:r>
              </a:p>
              <a:p>
                <a:pPr marL="228600" indent="-228600" algn="l" defTabSz="457200">
                  <a:lnSpc>
                    <a:spcPts val="2600"/>
                  </a:lnSpc>
                  <a:buClr>
                    <a:srgbClr val="686A69"/>
                  </a:buClr>
                  <a:buSzTx/>
                  <a:buChar char="•"/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Защищает организм от окислительного стресса</a:t>
                </a:r>
              </a:p>
            </p:txBody>
          </p:sp>
        </p:grpSp>
      </p:grpSp>
      <p:sp>
        <p:nvSpPr>
          <p:cNvPr id="325" name="Linje"/>
          <p:cNvSpPr/>
          <p:nvPr/>
        </p:nvSpPr>
        <p:spPr>
          <a:xfrm>
            <a:off x="11292386" y="8704143"/>
            <a:ext cx="11669546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326" name="Linje"/>
          <p:cNvSpPr/>
          <p:nvPr/>
        </p:nvSpPr>
        <p:spPr>
          <a:xfrm>
            <a:off x="11292386" y="8077818"/>
            <a:ext cx="11669546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327" name="Linje"/>
          <p:cNvSpPr/>
          <p:nvPr/>
        </p:nvSpPr>
        <p:spPr>
          <a:xfrm>
            <a:off x="11292386" y="7161570"/>
            <a:ext cx="11669546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328" name="Linje"/>
          <p:cNvSpPr/>
          <p:nvPr/>
        </p:nvSpPr>
        <p:spPr>
          <a:xfrm>
            <a:off x="11292386" y="4088651"/>
            <a:ext cx="11669546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345" name="Gruppera"/>
          <p:cNvGrpSpPr/>
          <p:nvPr/>
        </p:nvGrpSpPr>
        <p:grpSpPr>
          <a:xfrm>
            <a:off x="12277386" y="3858104"/>
            <a:ext cx="9979940" cy="7338360"/>
            <a:chOff x="0" y="222249"/>
            <a:chExt cx="9979939" cy="7338359"/>
          </a:xfrm>
        </p:grpSpPr>
        <p:grpSp>
          <p:nvGrpSpPr>
            <p:cNvPr id="332" name="Gruppera"/>
            <p:cNvGrpSpPr/>
            <p:nvPr/>
          </p:nvGrpSpPr>
          <p:grpSpPr>
            <a:xfrm>
              <a:off x="0" y="4825041"/>
              <a:ext cx="2348208" cy="2590425"/>
              <a:chOff x="0" y="222249"/>
              <a:chExt cx="2348207" cy="2590423"/>
            </a:xfrm>
          </p:grpSpPr>
          <p:sp>
            <p:nvSpPr>
              <p:cNvPr id="329" name="Krill oil"/>
              <p:cNvSpPr/>
              <p:nvPr/>
            </p:nvSpPr>
            <p:spPr>
              <a:xfrm>
                <a:off x="989607" y="1542673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Масло криля</a:t>
                </a:r>
              </a:p>
            </p:txBody>
          </p:sp>
          <p:sp>
            <p:nvSpPr>
              <p:cNvPr id="330" name="Rektangel"/>
              <p:cNvSpPr/>
              <p:nvPr/>
            </p:nvSpPr>
            <p:spPr>
              <a:xfrm>
                <a:off x="0" y="476412"/>
                <a:ext cx="1979216" cy="766112"/>
              </a:xfrm>
              <a:prstGeom prst="rect">
                <a:avLst/>
              </a:prstGeom>
              <a:solidFill>
                <a:schemeClr val="accent5">
                  <a:hueOff val="444211"/>
                  <a:satOff val="14915"/>
                  <a:lumOff val="-22857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31" name="5h"/>
              <p:cNvSpPr/>
              <p:nvPr/>
            </p:nvSpPr>
            <p:spPr>
              <a:xfrm>
                <a:off x="1078207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 algn="r">
                  <a:defRPr sz="2000"/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5 час.</a:t>
                </a:r>
              </a:p>
            </p:txBody>
          </p:sp>
        </p:grpSp>
        <p:grpSp>
          <p:nvGrpSpPr>
            <p:cNvPr id="336" name="Gruppera"/>
            <p:cNvGrpSpPr/>
            <p:nvPr/>
          </p:nvGrpSpPr>
          <p:grpSpPr>
            <a:xfrm>
              <a:off x="5146887" y="3295168"/>
              <a:ext cx="2259610" cy="4265440"/>
              <a:chOff x="0" y="222249"/>
              <a:chExt cx="2259608" cy="4265438"/>
            </a:xfrm>
          </p:grpSpPr>
          <p:sp>
            <p:nvSpPr>
              <p:cNvPr id="333" name="Cod liver oil"/>
              <p:cNvSpPr/>
              <p:nvPr/>
            </p:nvSpPr>
            <p:spPr>
              <a:xfrm>
                <a:off x="989607" y="3217686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    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Жир из печени </a:t>
                </a:r>
                <a:b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трески</a:t>
                </a:r>
              </a:p>
            </p:txBody>
          </p:sp>
          <p:sp>
            <p:nvSpPr>
              <p:cNvPr id="334" name="15h"/>
              <p:cNvSpPr/>
              <p:nvPr/>
            </p:nvSpPr>
            <p:spPr>
              <a:xfrm>
                <a:off x="989607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15 час.</a:t>
                </a:r>
              </a:p>
            </p:txBody>
          </p:sp>
          <p:sp>
            <p:nvSpPr>
              <p:cNvPr id="335" name="Rektangel"/>
              <p:cNvSpPr/>
              <p:nvPr/>
            </p:nvSpPr>
            <p:spPr>
              <a:xfrm>
                <a:off x="0" y="465910"/>
                <a:ext cx="1979216" cy="2306487"/>
              </a:xfrm>
              <a:prstGeom prst="rect">
                <a:avLst/>
              </a:prstGeom>
              <a:solidFill>
                <a:schemeClr val="accent3">
                  <a:satOff val="18648"/>
                  <a:lumOff val="5971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40" name="Gruppera"/>
            <p:cNvGrpSpPr/>
            <p:nvPr/>
          </p:nvGrpSpPr>
          <p:grpSpPr>
            <a:xfrm>
              <a:off x="7720330" y="222249"/>
              <a:ext cx="2259609" cy="7193217"/>
              <a:chOff x="0" y="222249"/>
              <a:chExt cx="2259607" cy="7193215"/>
            </a:xfrm>
          </p:grpSpPr>
          <p:sp>
            <p:nvSpPr>
              <p:cNvPr id="337" name="BalanceOil+*"/>
              <p:cNvSpPr/>
              <p:nvPr/>
            </p:nvSpPr>
            <p:spPr>
              <a:xfrm>
                <a:off x="989607" y="6145465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BalanceOil+*</a:t>
                </a:r>
              </a:p>
            </p:txBody>
          </p:sp>
          <p:sp>
            <p:nvSpPr>
              <p:cNvPr id="338" name="35h"/>
              <p:cNvSpPr/>
              <p:nvPr/>
            </p:nvSpPr>
            <p:spPr>
              <a:xfrm>
                <a:off x="989607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35 час.</a:t>
                </a:r>
              </a:p>
            </p:txBody>
          </p:sp>
          <p:sp>
            <p:nvSpPr>
              <p:cNvPr id="339" name="Rektangel"/>
              <p:cNvSpPr/>
              <p:nvPr/>
            </p:nvSpPr>
            <p:spPr>
              <a:xfrm>
                <a:off x="0" y="472771"/>
                <a:ext cx="1979216" cy="5372545"/>
              </a:xfrm>
              <a:prstGeom prst="rect">
                <a:avLst/>
              </a:prstGeom>
              <a:solidFill>
                <a:srgbClr val="009A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44" name="Gruppera"/>
            <p:cNvGrpSpPr/>
            <p:nvPr/>
          </p:nvGrpSpPr>
          <p:grpSpPr>
            <a:xfrm>
              <a:off x="2573443" y="4211416"/>
              <a:ext cx="2259609" cy="2981802"/>
              <a:chOff x="0" y="222249"/>
              <a:chExt cx="2259607" cy="2981800"/>
            </a:xfrm>
          </p:grpSpPr>
          <p:sp>
            <p:nvSpPr>
              <p:cNvPr id="341" name="Concentrated  Omega-3"/>
              <p:cNvSpPr/>
              <p:nvPr/>
            </p:nvSpPr>
            <p:spPr>
              <a:xfrm>
                <a:off x="989605" y="1995368"/>
                <a:ext cx="1270002" cy="120868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Концентрированная 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Омега-3</a:t>
                </a:r>
              </a:p>
            </p:txBody>
          </p:sp>
          <p:sp>
            <p:nvSpPr>
              <p:cNvPr id="342" name="9h"/>
              <p:cNvSpPr/>
              <p:nvPr/>
            </p:nvSpPr>
            <p:spPr>
              <a:xfrm>
                <a:off x="954915" y="222249"/>
                <a:ext cx="1270001" cy="1270001"/>
              </a:xfrm>
              <a:prstGeom prst="line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>
                <a:lvl1pPr>
                  <a:defRPr sz="2000"/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9 час.</a:t>
                </a:r>
              </a:p>
            </p:txBody>
          </p:sp>
          <p:sp>
            <p:nvSpPr>
              <p:cNvPr id="343" name="Rektangel"/>
              <p:cNvSpPr/>
              <p:nvPr/>
            </p:nvSpPr>
            <p:spPr>
              <a:xfrm>
                <a:off x="0" y="472875"/>
                <a:ext cx="1979216" cy="1383274"/>
              </a:xfrm>
              <a:prstGeom prst="rect">
                <a:avLst/>
              </a:prstGeom>
              <a:solidFill>
                <a:schemeClr val="accent3">
                  <a:satOff val="18648"/>
                  <a:lumOff val="5971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</p:grpSp>
      <p:sp>
        <p:nvSpPr>
          <p:cNvPr id="346" name="Oil stability index"/>
          <p:cNvSpPr txBox="1"/>
          <p:nvPr/>
        </p:nvSpPr>
        <p:spPr>
          <a:xfrm>
            <a:off x="11270787" y="4148271"/>
            <a:ext cx="3764399" cy="410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Индекс стабильности масла</a:t>
            </a:r>
          </a:p>
        </p:txBody>
      </p:sp>
      <p:sp>
        <p:nvSpPr>
          <p:cNvPr id="347" name="Linje"/>
          <p:cNvSpPr/>
          <p:nvPr/>
        </p:nvSpPr>
        <p:spPr>
          <a:xfrm>
            <a:off x="11292386" y="9467850"/>
            <a:ext cx="11669546" cy="0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350" name="Gruppera"/>
          <p:cNvGrpSpPr/>
          <p:nvPr/>
        </p:nvGrpSpPr>
        <p:grpSpPr>
          <a:xfrm>
            <a:off x="10323251" y="12811766"/>
            <a:ext cx="7794628" cy="717406"/>
            <a:chOff x="-1" y="-32544"/>
            <a:chExt cx="7794627" cy="717405"/>
          </a:xfrm>
        </p:grpSpPr>
        <p:sp>
          <p:nvSpPr>
            <p:cNvPr id="348" name="REFERENCES"/>
            <p:cNvSpPr txBox="1"/>
            <p:nvPr/>
          </p:nvSpPr>
          <p:spPr>
            <a:xfrm>
              <a:off x="-1" y="-32544"/>
              <a:ext cx="1663978" cy="4587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lvl="2" algn="l" defTabSz="457200">
                <a:lnSpc>
                  <a:spcPct val="120000"/>
                </a:lnSpc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ССЫЛКИ</a:t>
              </a:r>
            </a:p>
          </p:txBody>
        </p:sp>
        <p:sp>
          <p:nvSpPr>
            <p:cNvPr id="349" name="• *Study done with SINTEF in August, 2010"/>
            <p:cNvSpPr txBox="1"/>
            <p:nvPr/>
          </p:nvSpPr>
          <p:spPr>
            <a:xfrm>
              <a:off x="467360" y="351436"/>
              <a:ext cx="7327266" cy="3334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lang="az-Cyrl-AZ" sz="15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• </a:t>
              </a:r>
              <a:r>
                <a:rPr lang="sv-SE" sz="15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*</a:t>
              </a:r>
              <a:r>
                <a:rPr lang="az-Cyrl-AZ" sz="15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Исследование проведено совместно с </a:t>
              </a:r>
              <a:r>
                <a:rPr lang="sv-SE" sz="15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SINTEF </a:t>
              </a:r>
              <a:r>
                <a:rPr lang="az-Cyrl-AZ" sz="15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в августе 2010 г.</a:t>
              </a:r>
            </a:p>
          </p:txBody>
        </p:sp>
      </p:grpSp>
      <p:sp>
        <p:nvSpPr>
          <p:cNvPr id="351" name="It’s fresh, not fishy…"/>
          <p:cNvSpPr txBox="1"/>
          <p:nvPr/>
        </p:nvSpPr>
        <p:spPr>
          <a:xfrm>
            <a:off x="751184" y="1418434"/>
            <a:ext cx="8834573" cy="26263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6000" spc="419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 свежим вкусом,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без привкуса рыбы</a:t>
            </a:r>
            <a:br>
              <a:rPr sz="6000" dirty="0"/>
            </a:br>
            <a:endParaRPr sz="3000" spc="209" dirty="0"/>
          </a:p>
          <a:p>
            <a:pPr algn="l" defTabSz="457200">
              <a:defRPr sz="3000" spc="209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состав рыбьего жира входят антиоксиданты, которые сохраняют его свежесть и</a:t>
            </a:r>
            <a:r>
              <a:rPr lang="es-ES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активность. </a:t>
            </a: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TEST-eu-business-presentation-part-1-without-coffee.002.jpg" descr="TEST-eu-business-presentation-part-1-without-coffee.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9" name="We want to feel good,  stay fit and be healthy"/>
          <p:cNvSpPr txBox="1"/>
          <p:nvPr/>
        </p:nvSpPr>
        <p:spPr>
          <a:xfrm>
            <a:off x="751185" y="1358801"/>
            <a:ext cx="9718032" cy="2218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50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Мы хотим чувствовать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себя </a:t>
            </a:r>
            <a:r>
              <a:rPr lang="ru-RU" sz="5000" b="0" i="0" strike="noStrike" cap="none" spc="1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хорошо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оставаться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форме</a:t>
            </a:r>
            <a:r>
              <a:rPr lang="ru-RU" sz="5000" b="0" i="0" strike="noStrike" cap="none" spc="5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 быть здоровыми</a:t>
            </a: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balanceoil-plus-orange-lemon-mint-packshot-with-ingredient-2880x1920px-110dpi.jpg">
            <a:extLst>
              <a:ext uri="{FF2B5EF4-FFF2-40B4-BE49-F238E27FC236}">
                <a16:creationId xmlns:a16="http://schemas.microsoft.com/office/drawing/2014/main" id="{19F856FF-5390-B9EB-F59F-476252BDB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7018" y="3596399"/>
            <a:ext cx="13663271" cy="910884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73" name="Gruppera"/>
          <p:cNvGrpSpPr/>
          <p:nvPr/>
        </p:nvGrpSpPr>
        <p:grpSpPr>
          <a:xfrm>
            <a:off x="589544" y="11879474"/>
            <a:ext cx="7144014" cy="1976015"/>
            <a:chOff x="0" y="0"/>
            <a:chExt cx="7144012" cy="1976014"/>
          </a:xfrm>
        </p:grpSpPr>
        <p:pic>
          <p:nvPicPr>
            <p:cNvPr id="367" name="InformedSport_Logo_RGB.png" descr="InformedSport_Logo_RGB.png"/>
            <p:cNvPicPr>
              <a:picLocks noChangeAspect="1"/>
            </p:cNvPicPr>
            <p:nvPr/>
          </p:nvPicPr>
          <p:blipFill>
            <a:blip r:embed="rId3"/>
            <a:srcRect l="15443" r="15443"/>
            <a:stretch>
              <a:fillRect/>
            </a:stretch>
          </p:blipFill>
          <p:spPr>
            <a:xfrm>
              <a:off x="5948626" y="0"/>
              <a:ext cx="1195387" cy="19760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8" name="KETO-sv.png" descr="KETO-sv.png"/>
            <p:cNvPicPr>
              <a:picLocks noChangeAspect="1"/>
            </p:cNvPicPr>
            <p:nvPr/>
          </p:nvPicPr>
          <p:blipFill>
            <a:blip r:embed="rId4"/>
            <a:srcRect t="204" b="204"/>
            <a:stretch>
              <a:fillRect/>
            </a:stretch>
          </p:blipFill>
          <p:spPr>
            <a:xfrm>
              <a:off x="2397583" y="344090"/>
              <a:ext cx="1063087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69" name="GMOfree-gron.png" descr="GMOfree-gron.png"/>
            <p:cNvPicPr>
              <a:picLocks noChangeAspect="1"/>
            </p:cNvPicPr>
            <p:nvPr/>
          </p:nvPicPr>
          <p:blipFill>
            <a:blip r:embed="rId5"/>
            <a:srcRect l="206"/>
            <a:stretch>
              <a:fillRect/>
            </a:stretch>
          </p:blipFill>
          <p:spPr>
            <a:xfrm>
              <a:off x="1207547" y="347967"/>
              <a:ext cx="1056729" cy="10545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0" name="FOS_mandatory_RGB.png" descr="FOS_mandatory_RGB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7733" y="102243"/>
              <a:ext cx="1534278" cy="1538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1" name="GMP-Lysi.ai" descr="GMP-Lysi.ai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18969" y="344090"/>
              <a:ext cx="1054402" cy="10544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72" name="Natural-gron.png" descr="Natural-gron.png"/>
            <p:cNvPicPr>
              <a:picLocks noChangeAspect="1"/>
            </p:cNvPicPr>
            <p:nvPr/>
          </p:nvPicPr>
          <p:blipFill>
            <a:blip r:embed="rId8"/>
            <a:srcRect t="204" b="204"/>
            <a:stretch>
              <a:fillRect/>
            </a:stretch>
          </p:blipFill>
          <p:spPr>
            <a:xfrm>
              <a:off x="0" y="344090"/>
              <a:ext cx="1063086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377" name="Gruppera"/>
          <p:cNvGrpSpPr/>
          <p:nvPr/>
        </p:nvGrpSpPr>
        <p:grpSpPr>
          <a:xfrm>
            <a:off x="2806920" y="6083766"/>
            <a:ext cx="7319529" cy="872034"/>
            <a:chOff x="-1111258" y="46587"/>
            <a:chExt cx="7319528" cy="872027"/>
          </a:xfrm>
        </p:grpSpPr>
        <p:sp>
          <p:nvSpPr>
            <p:cNvPr id="374" name="Omega-3, EPA, DHA, DPA  (from wild fish)"/>
            <p:cNvSpPr/>
            <p:nvPr/>
          </p:nvSpPr>
          <p:spPr>
            <a:xfrm>
              <a:off x="-1111258" y="46587"/>
              <a:ext cx="5242535" cy="872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Омега-3, ЭПК, ДГК, ДПК 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(источник — промысловая рыба)</a:t>
              </a:r>
            </a:p>
          </p:txBody>
        </p:sp>
        <p:sp>
          <p:nvSpPr>
            <p:cNvPr id="375" name="Cirkel"/>
            <p:cNvSpPr/>
            <p:nvPr/>
          </p:nvSpPr>
          <p:spPr>
            <a:xfrm>
              <a:off x="6083253" y="4200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76" name="Linje"/>
            <p:cNvSpPr/>
            <p:nvPr/>
          </p:nvSpPr>
          <p:spPr>
            <a:xfrm>
              <a:off x="4276725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381" name="Gruppera"/>
          <p:cNvGrpSpPr/>
          <p:nvPr/>
        </p:nvGrpSpPr>
        <p:grpSpPr>
          <a:xfrm>
            <a:off x="14271061" y="6457273"/>
            <a:ext cx="6812961" cy="125016"/>
            <a:chOff x="0" y="420091"/>
            <a:chExt cx="6812960" cy="125015"/>
          </a:xfrm>
        </p:grpSpPr>
        <p:sp>
          <p:nvSpPr>
            <p:cNvPr id="378" name="Vitamin E (tocopherols / tocotrienols)"/>
            <p:cNvSpPr/>
            <p:nvPr/>
          </p:nvSpPr>
          <p:spPr>
            <a:xfrm>
              <a:off x="2118218" y="50800"/>
              <a:ext cx="4694742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</a:t>
              </a:r>
              <a:r>
                <a:rPr lang="ru-RU" sz="25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E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(токоферолы / </a:t>
              </a:r>
              <a:r>
                <a:rPr lang="ru-RU" sz="25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токотриенолы</a:t>
              </a: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)</a:t>
              </a:r>
            </a:p>
          </p:txBody>
        </p:sp>
        <p:sp>
          <p:nvSpPr>
            <p:cNvPr id="379" name="Cirkel"/>
            <p:cNvSpPr/>
            <p:nvPr/>
          </p:nvSpPr>
          <p:spPr>
            <a:xfrm flipH="1">
              <a:off x="0" y="4200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80" name="Linje"/>
            <p:cNvSpPr/>
            <p:nvPr/>
          </p:nvSpPr>
          <p:spPr>
            <a:xfrm>
              <a:off x="44090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385" name="Gruppera"/>
          <p:cNvGrpSpPr/>
          <p:nvPr/>
        </p:nvGrpSpPr>
        <p:grpSpPr>
          <a:xfrm>
            <a:off x="14271059" y="4801678"/>
            <a:ext cx="8929183" cy="872034"/>
            <a:chOff x="0" y="-169311"/>
            <a:chExt cx="8929182" cy="872020"/>
          </a:xfrm>
        </p:grpSpPr>
        <p:sp>
          <p:nvSpPr>
            <p:cNvPr id="382" name="Naturally sourced ingredients"/>
            <p:cNvSpPr/>
            <p:nvPr/>
          </p:nvSpPr>
          <p:spPr>
            <a:xfrm>
              <a:off x="2118221" y="-169311"/>
              <a:ext cx="6810961" cy="87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Ингредиенты из натуральных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источников</a:t>
              </a:r>
            </a:p>
          </p:txBody>
        </p:sp>
        <p:sp>
          <p:nvSpPr>
            <p:cNvPr id="383" name="Cirkel"/>
            <p:cNvSpPr/>
            <p:nvPr/>
          </p:nvSpPr>
          <p:spPr>
            <a:xfrm flipH="1">
              <a:off x="0" y="204192"/>
              <a:ext cx="125016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84" name="Linje"/>
            <p:cNvSpPr/>
            <p:nvPr/>
          </p:nvSpPr>
          <p:spPr>
            <a:xfrm>
              <a:off x="52697" y="266699"/>
              <a:ext cx="1870243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389" name="Gruppera"/>
          <p:cNvGrpSpPr/>
          <p:nvPr/>
        </p:nvGrpSpPr>
        <p:grpSpPr>
          <a:xfrm>
            <a:off x="3918178" y="7648226"/>
            <a:ext cx="6208270" cy="125017"/>
            <a:chOff x="0" y="204192"/>
            <a:chExt cx="6208269" cy="125015"/>
          </a:xfrm>
        </p:grpSpPr>
        <p:sp>
          <p:nvSpPr>
            <p:cNvPr id="386" name="Vitamin D3"/>
            <p:cNvSpPr/>
            <p:nvPr/>
          </p:nvSpPr>
          <p:spPr>
            <a:xfrm>
              <a:off x="0" y="25401"/>
              <a:ext cx="4131277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D</a:t>
              </a:r>
              <a:r>
                <a:rPr lang="ru-RU" sz="2500" b="0" i="0" strike="noStrike" cap="none" spc="0" baseline="-5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</a:p>
          </p:txBody>
        </p:sp>
        <p:sp>
          <p:nvSpPr>
            <p:cNvPr id="387" name="Cirkel"/>
            <p:cNvSpPr/>
            <p:nvPr/>
          </p:nvSpPr>
          <p:spPr>
            <a:xfrm>
              <a:off x="6083253" y="2041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88" name="Linje"/>
            <p:cNvSpPr/>
            <p:nvPr/>
          </p:nvSpPr>
          <p:spPr>
            <a:xfrm>
              <a:off x="4276725" y="266700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393" name="Gruppera"/>
          <p:cNvGrpSpPr/>
          <p:nvPr/>
        </p:nvGrpSpPr>
        <p:grpSpPr>
          <a:xfrm>
            <a:off x="14271061" y="7274717"/>
            <a:ext cx="8163637" cy="872034"/>
            <a:chOff x="0" y="-169317"/>
            <a:chExt cx="8163636" cy="872032"/>
          </a:xfrm>
        </p:grpSpPr>
        <p:sp>
          <p:nvSpPr>
            <p:cNvPr id="390" name="Dosage by weight and age"/>
            <p:cNvSpPr txBox="1"/>
            <p:nvPr/>
          </p:nvSpPr>
          <p:spPr>
            <a:xfrm>
              <a:off x="2118218" y="-169317"/>
              <a:ext cx="6045418" cy="872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Дозировка зависит от веса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возраста</a:t>
              </a:r>
            </a:p>
          </p:txBody>
        </p:sp>
        <p:sp>
          <p:nvSpPr>
            <p:cNvPr id="391" name="Cirkel"/>
            <p:cNvSpPr/>
            <p:nvPr/>
          </p:nvSpPr>
          <p:spPr>
            <a:xfrm flipH="1">
              <a:off x="0" y="2041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92" name="Linje"/>
            <p:cNvSpPr/>
            <p:nvPr/>
          </p:nvSpPr>
          <p:spPr>
            <a:xfrm>
              <a:off x="44090" y="2666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397" name="Gruppera"/>
          <p:cNvGrpSpPr/>
          <p:nvPr/>
        </p:nvGrpSpPr>
        <p:grpSpPr>
          <a:xfrm>
            <a:off x="3482607" y="4757328"/>
            <a:ext cx="6643841" cy="965201"/>
            <a:chOff x="0" y="0"/>
            <a:chExt cx="6643840" cy="965200"/>
          </a:xfrm>
        </p:grpSpPr>
        <p:sp>
          <p:nvSpPr>
            <p:cNvPr id="394" name="Polyphenols to  prevent oxidation"/>
            <p:cNvSpPr txBox="1"/>
            <p:nvPr/>
          </p:nvSpPr>
          <p:spPr>
            <a:xfrm>
              <a:off x="1" y="50801"/>
              <a:ext cx="4566848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Полифенолы 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предотвращают окисление </a:t>
              </a:r>
            </a:p>
          </p:txBody>
        </p:sp>
        <p:sp>
          <p:nvSpPr>
            <p:cNvPr id="395" name="Cirkel"/>
            <p:cNvSpPr/>
            <p:nvPr/>
          </p:nvSpPr>
          <p:spPr>
            <a:xfrm>
              <a:off x="6518824" y="420091"/>
              <a:ext cx="125017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396" name="Linje"/>
            <p:cNvSpPr/>
            <p:nvPr/>
          </p:nvSpPr>
          <p:spPr>
            <a:xfrm>
              <a:off x="4712296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398" name="BalanceOil+…"/>
          <p:cNvSpPr txBox="1"/>
          <p:nvPr/>
        </p:nvSpPr>
        <p:spPr>
          <a:xfrm>
            <a:off x="2806920" y="1276076"/>
            <a:ext cx="18770161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BalanceOil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+</a:t>
            </a:r>
          </a:p>
          <a:p>
            <a:pPr defTabSz="2438338">
              <a:defRPr sz="3000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 можете наладить баланс в вашем организме благодаря нашей </a:t>
            </a:r>
            <a:br>
              <a:rPr sz="3000" dirty="0"/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уникальной синергетической формуле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752B57FA-3C1B-93F0-3743-C542AA9B481A}"/>
              </a:ext>
            </a:extLst>
          </p:cNvPr>
          <p:cNvGrpSpPr/>
          <p:nvPr/>
        </p:nvGrpSpPr>
        <p:grpSpPr>
          <a:xfrm>
            <a:off x="19995586" y="12255299"/>
            <a:ext cx="4989054" cy="1032467"/>
            <a:chOff x="20126218" y="12255299"/>
            <a:chExt cx="4989054" cy="1032467"/>
          </a:xfrm>
        </p:grpSpPr>
        <p:grpSp>
          <p:nvGrpSpPr>
            <p:cNvPr id="366" name="Gruppera"/>
            <p:cNvGrpSpPr/>
            <p:nvPr/>
          </p:nvGrpSpPr>
          <p:grpSpPr>
            <a:xfrm>
              <a:off x="20126218" y="12255299"/>
              <a:ext cx="4989054" cy="697089"/>
              <a:chOff x="0" y="0"/>
              <a:chExt cx="4989053" cy="697088"/>
            </a:xfrm>
          </p:grpSpPr>
          <p:grpSp>
            <p:nvGrpSpPr>
              <p:cNvPr id="356" name="Gruppera"/>
              <p:cNvGrpSpPr/>
              <p:nvPr/>
            </p:nvGrpSpPr>
            <p:grpSpPr>
              <a:xfrm>
                <a:off x="0" y="5643"/>
                <a:ext cx="2555945" cy="355601"/>
                <a:chOff x="0" y="0"/>
                <a:chExt cx="2555944" cy="355600"/>
              </a:xfrm>
            </p:grpSpPr>
            <p:sp>
              <p:nvSpPr>
                <p:cNvPr id="354" name="Cirkel"/>
                <p:cNvSpPr/>
                <p:nvPr/>
              </p:nvSpPr>
              <p:spPr>
                <a:xfrm>
                  <a:off x="0" y="99532"/>
                  <a:ext cx="156535" cy="156535"/>
                </a:xfrm>
                <a:prstGeom prst="ellipse">
                  <a:avLst/>
                </a:prstGeom>
                <a:solidFill>
                  <a:srgbClr val="EFA21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55" name="Orange Lemon Mint"/>
                <p:cNvSpPr txBox="1"/>
                <p:nvPr/>
              </p:nvSpPr>
              <p:spPr>
                <a:xfrm>
                  <a:off x="241297" y="12698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Апельсин Мята Лимон</a:t>
                  </a:r>
                </a:p>
              </p:txBody>
            </p:sp>
          </p:grpSp>
          <p:grpSp>
            <p:nvGrpSpPr>
              <p:cNvPr id="359" name="Gruppera"/>
              <p:cNvGrpSpPr/>
              <p:nvPr/>
            </p:nvGrpSpPr>
            <p:grpSpPr>
              <a:xfrm>
                <a:off x="0" y="341488"/>
                <a:ext cx="2555945" cy="355601"/>
                <a:chOff x="0" y="0"/>
                <a:chExt cx="2555944" cy="355600"/>
              </a:xfrm>
            </p:grpSpPr>
            <p:sp>
              <p:nvSpPr>
                <p:cNvPr id="357" name="Cirkel"/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B6553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58" name="Grapefruit Lemon Lime"/>
                <p:cNvSpPr txBox="1"/>
                <p:nvPr/>
              </p:nvSpPr>
              <p:spPr>
                <a:xfrm>
                  <a:off x="241294" y="12700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Грейпфрут Лимон Лайм</a:t>
                  </a:r>
                </a:p>
              </p:txBody>
            </p:sp>
          </p:grpSp>
          <p:grpSp>
            <p:nvGrpSpPr>
              <p:cNvPr id="362" name="Gruppera"/>
              <p:cNvGrpSpPr/>
              <p:nvPr/>
            </p:nvGrpSpPr>
            <p:grpSpPr>
              <a:xfrm>
                <a:off x="2646891" y="335843"/>
                <a:ext cx="1750621" cy="355601"/>
                <a:chOff x="0" y="0"/>
                <a:chExt cx="1750619" cy="355600"/>
              </a:xfrm>
            </p:grpSpPr>
            <p:sp>
              <p:nvSpPr>
                <p:cNvPr id="360" name="Cirkel"/>
                <p:cNvSpPr/>
                <p:nvPr/>
              </p:nvSpPr>
              <p:spPr>
                <a:xfrm>
                  <a:off x="0" y="99531"/>
                  <a:ext cx="156535" cy="156536"/>
                </a:xfrm>
                <a:prstGeom prst="ellipse">
                  <a:avLst/>
                </a:prstGeom>
                <a:solidFill>
                  <a:srgbClr val="F5EDA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61" name="Vanilla"/>
                <p:cNvSpPr txBox="1"/>
                <p:nvPr/>
              </p:nvSpPr>
              <p:spPr>
                <a:xfrm>
                  <a:off x="241297" y="12698"/>
                  <a:ext cx="1509323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Ваниль</a:t>
                  </a:r>
                </a:p>
              </p:txBody>
            </p:sp>
          </p:grpSp>
          <p:grpSp>
            <p:nvGrpSpPr>
              <p:cNvPr id="365" name="Gruppera"/>
              <p:cNvGrpSpPr/>
              <p:nvPr/>
            </p:nvGrpSpPr>
            <p:grpSpPr>
              <a:xfrm>
                <a:off x="2646891" y="0"/>
                <a:ext cx="2342163" cy="355600"/>
                <a:chOff x="0" y="0"/>
                <a:chExt cx="2342161" cy="355600"/>
              </a:xfrm>
            </p:grpSpPr>
            <p:sp>
              <p:nvSpPr>
                <p:cNvPr id="363" name="Cirkel"/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F6DB0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364" name="Lemon"/>
                <p:cNvSpPr txBox="1"/>
                <p:nvPr/>
              </p:nvSpPr>
              <p:spPr>
                <a:xfrm>
                  <a:off x="241297" y="12699"/>
                  <a:ext cx="2100865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Лимон</a:t>
                  </a:r>
                </a:p>
              </p:txBody>
            </p:sp>
          </p:grpSp>
        </p:grp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DEB1EE52-70A7-1BAE-78CD-EA012545E238}"/>
                </a:ext>
              </a:extLst>
            </p:cNvPr>
            <p:cNvGrpSpPr/>
            <p:nvPr/>
          </p:nvGrpSpPr>
          <p:grpSpPr>
            <a:xfrm>
              <a:off x="20126218" y="12956924"/>
              <a:ext cx="4165693" cy="330842"/>
              <a:chOff x="20126218" y="13025639"/>
              <a:chExt cx="4165693" cy="330842"/>
            </a:xfrm>
          </p:grpSpPr>
          <p:sp>
            <p:nvSpPr>
              <p:cNvPr id="50" name="Circle">
                <a:extLst>
                  <a:ext uri="{FF2B5EF4-FFF2-40B4-BE49-F238E27FC236}">
                    <a16:creationId xmlns:a16="http://schemas.microsoft.com/office/drawing/2014/main" id="{CBB506B5-E9DC-77AE-2EA7-974907539225}"/>
                  </a:ext>
                </a:extLst>
              </p:cNvPr>
              <p:cNvSpPr/>
              <p:nvPr/>
            </p:nvSpPr>
            <p:spPr>
              <a:xfrm>
                <a:off x="20126218" y="13110795"/>
                <a:ext cx="156535" cy="156538"/>
              </a:xfrm>
              <a:prstGeom prst="ellipse">
                <a:avLst/>
              </a:prstGeom>
              <a:solidFill>
                <a:srgbClr val="CB1A4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1" name="Tutti Frutti (allergy-friendly flavor for kids)">
                <a:extLst>
                  <a:ext uri="{FF2B5EF4-FFF2-40B4-BE49-F238E27FC236}">
                    <a16:creationId xmlns:a16="http://schemas.microsoft.com/office/drawing/2014/main" id="{CA48901B-0797-5074-D28F-5D7B14A47DCB}"/>
                  </a:ext>
                </a:extLst>
              </p:cNvPr>
              <p:cNvSpPr/>
              <p:nvPr/>
            </p:nvSpPr>
            <p:spPr>
              <a:xfrm>
                <a:off x="20367515" y="13025639"/>
                <a:ext cx="3924396" cy="330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1500"/>
                </a:lvl1pPr>
              </a:lstStyle>
              <a:p>
                <a:r>
                  <a:rPr lang="sv-SE"/>
                  <a:t>Tutti Frutti (</a:t>
                </a:r>
                <a:r>
                  <a:rPr lang="az-Cyrl-AZ"/>
                  <a:t>гипоаллергенный, для детей)</a:t>
                </a:r>
                <a:endParaRPr/>
              </a:p>
            </p:txBody>
          </p:sp>
        </p:grpSp>
      </p:grp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balanceoil-plus-orange-lemon-mint-packshot-with-ingredient-2880x1920px-110dpi.jpg">
            <a:extLst>
              <a:ext uri="{FF2B5EF4-FFF2-40B4-BE49-F238E27FC236}">
                <a16:creationId xmlns:a16="http://schemas.microsoft.com/office/drawing/2014/main" id="{7A9BD43A-88A6-AD22-05E1-24F8C319DB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17018" y="3596399"/>
            <a:ext cx="13663271" cy="910884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03" name="Gruppera"/>
          <p:cNvGrpSpPr/>
          <p:nvPr/>
        </p:nvGrpSpPr>
        <p:grpSpPr>
          <a:xfrm>
            <a:off x="21586718" y="12929413"/>
            <a:ext cx="2555945" cy="355601"/>
            <a:chOff x="0" y="0"/>
            <a:chExt cx="2555944" cy="355600"/>
          </a:xfrm>
        </p:grpSpPr>
        <p:sp>
          <p:nvSpPr>
            <p:cNvPr id="401" name="Cirkel"/>
            <p:cNvSpPr/>
            <p:nvPr/>
          </p:nvSpPr>
          <p:spPr>
            <a:xfrm>
              <a:off x="0" y="99532"/>
              <a:ext cx="156535" cy="156535"/>
            </a:xfrm>
            <a:prstGeom prst="ellipse">
              <a:avLst/>
            </a:prstGeom>
            <a:solidFill>
              <a:srgbClr val="EFA21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02" name="Orange Lemon Mint"/>
            <p:cNvSpPr txBox="1"/>
            <p:nvPr/>
          </p:nvSpPr>
          <p:spPr>
            <a:xfrm>
              <a:off x="241297" y="12699"/>
              <a:ext cx="2314648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1500"/>
              </a:lvl1pPr>
            </a:lstStyle>
            <a:p>
              <a:r>
                <a:rPr lang="ru-RU" sz="1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Апельсин Мята Лимон</a:t>
              </a:r>
            </a:p>
          </p:txBody>
        </p:sp>
      </p:grpSp>
      <p:grpSp>
        <p:nvGrpSpPr>
          <p:cNvPr id="406" name="Gruppera"/>
          <p:cNvGrpSpPr/>
          <p:nvPr/>
        </p:nvGrpSpPr>
        <p:grpSpPr>
          <a:xfrm>
            <a:off x="21025965" y="519985"/>
            <a:ext cx="4084252" cy="759437"/>
            <a:chOff x="-202156" y="1177803"/>
            <a:chExt cx="4084251" cy="759437"/>
          </a:xfrm>
        </p:grpSpPr>
        <p:sp>
          <p:nvSpPr>
            <p:cNvPr id="404" name="Rektangel"/>
            <p:cNvSpPr/>
            <p:nvPr/>
          </p:nvSpPr>
          <p:spPr>
            <a:xfrm rot="2280000">
              <a:off x="-202156" y="1177803"/>
              <a:ext cx="4084251" cy="74961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05" name="PREMIUM"/>
            <p:cNvSpPr txBox="1"/>
            <p:nvPr/>
          </p:nvSpPr>
          <p:spPr>
            <a:xfrm rot="2280000">
              <a:off x="573796" y="1373560"/>
              <a:ext cx="2792235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lnSpc>
                  <a:spcPct val="80000"/>
                </a:lnSpc>
                <a:defRPr sz="3000" spc="209">
                  <a:solidFill>
                    <a:srgbClr val="FDDD6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209" baseline="0">
                  <a:solidFill>
                    <a:srgbClr val="FDDD6F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ПРЕМИУМ</a:t>
              </a:r>
            </a:p>
          </p:txBody>
        </p:sp>
      </p:grpSp>
      <p:grpSp>
        <p:nvGrpSpPr>
          <p:cNvPr id="413" name="Gruppera"/>
          <p:cNvGrpSpPr/>
          <p:nvPr/>
        </p:nvGrpSpPr>
        <p:grpSpPr>
          <a:xfrm>
            <a:off x="589544" y="11879474"/>
            <a:ext cx="7144014" cy="1976015"/>
            <a:chOff x="0" y="0"/>
            <a:chExt cx="7144012" cy="1976014"/>
          </a:xfrm>
        </p:grpSpPr>
        <p:pic>
          <p:nvPicPr>
            <p:cNvPr id="407" name="InformedSport_Logo_RGB.png" descr="InformedSport_Logo_RGB.png"/>
            <p:cNvPicPr>
              <a:picLocks noChangeAspect="1"/>
            </p:cNvPicPr>
            <p:nvPr/>
          </p:nvPicPr>
          <p:blipFill>
            <a:blip r:embed="rId4"/>
            <a:srcRect l="15443" r="15443"/>
            <a:stretch>
              <a:fillRect/>
            </a:stretch>
          </p:blipFill>
          <p:spPr>
            <a:xfrm>
              <a:off x="5948626" y="0"/>
              <a:ext cx="1195387" cy="19760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8" name="KETO-sv.png" descr="KETO-sv.png"/>
            <p:cNvPicPr>
              <a:picLocks noChangeAspect="1"/>
            </p:cNvPicPr>
            <p:nvPr/>
          </p:nvPicPr>
          <p:blipFill>
            <a:blip r:embed="rId5"/>
            <a:srcRect t="204" b="204"/>
            <a:stretch>
              <a:fillRect/>
            </a:stretch>
          </p:blipFill>
          <p:spPr>
            <a:xfrm>
              <a:off x="2397583" y="344090"/>
              <a:ext cx="1063087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09" name="GMOfree-gron.png" descr="GMOfree-gron.png"/>
            <p:cNvPicPr>
              <a:picLocks noChangeAspect="1"/>
            </p:cNvPicPr>
            <p:nvPr/>
          </p:nvPicPr>
          <p:blipFill>
            <a:blip r:embed="rId6"/>
            <a:srcRect l="206"/>
            <a:stretch>
              <a:fillRect/>
            </a:stretch>
          </p:blipFill>
          <p:spPr>
            <a:xfrm>
              <a:off x="1207547" y="347967"/>
              <a:ext cx="1056729" cy="10545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0" name="FOS_mandatory_RGB.png" descr="FOS_mandatory_RGB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67733" y="102243"/>
              <a:ext cx="1534278" cy="1538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1" name="GMP-Lysi.ai" descr="GMP-Lysi.ai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18969" y="344090"/>
              <a:ext cx="1054402" cy="10544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12" name="Natural-gron.png" descr="Natural-gron.png"/>
            <p:cNvPicPr>
              <a:picLocks noChangeAspect="1"/>
            </p:cNvPicPr>
            <p:nvPr/>
          </p:nvPicPr>
          <p:blipFill>
            <a:blip r:embed="rId9"/>
            <a:srcRect t="204" b="204"/>
            <a:stretch>
              <a:fillRect/>
            </a:stretch>
          </p:blipFill>
          <p:spPr>
            <a:xfrm>
              <a:off x="0" y="344090"/>
              <a:ext cx="1063086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414" name="BalanceOil+ Premium…"/>
          <p:cNvSpPr txBox="1"/>
          <p:nvPr/>
        </p:nvSpPr>
        <p:spPr>
          <a:xfrm>
            <a:off x="2806920" y="1289328"/>
            <a:ext cx="18770161" cy="132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BalanceOil+ Premium</a:t>
            </a:r>
          </a:p>
          <a:p>
            <a:pPr defTabSz="2438338"/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Премиальный вариант нашей уникальной синергетической формулы</a:t>
            </a:r>
          </a:p>
        </p:txBody>
      </p:sp>
      <p:grpSp>
        <p:nvGrpSpPr>
          <p:cNvPr id="418" name="Gruppera"/>
          <p:cNvGrpSpPr/>
          <p:nvPr/>
        </p:nvGrpSpPr>
        <p:grpSpPr>
          <a:xfrm>
            <a:off x="2806920" y="6088843"/>
            <a:ext cx="7319529" cy="872034"/>
            <a:chOff x="-1111258" y="46588"/>
            <a:chExt cx="7319528" cy="872020"/>
          </a:xfrm>
        </p:grpSpPr>
        <p:sp>
          <p:nvSpPr>
            <p:cNvPr id="415" name="Omega-3, EPA, DHA, DPA  (from wild fish)"/>
            <p:cNvSpPr/>
            <p:nvPr/>
          </p:nvSpPr>
          <p:spPr>
            <a:xfrm>
              <a:off x="-1111258" y="46588"/>
              <a:ext cx="5242535" cy="87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Омега-3, ЭПК, ДГК, ДПК 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(источник — промысловая рыба)</a:t>
              </a:r>
            </a:p>
          </p:txBody>
        </p:sp>
        <p:sp>
          <p:nvSpPr>
            <p:cNvPr id="416" name="Cirkel"/>
            <p:cNvSpPr/>
            <p:nvPr/>
          </p:nvSpPr>
          <p:spPr>
            <a:xfrm>
              <a:off x="6083253" y="4200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17" name="Linje"/>
            <p:cNvSpPr/>
            <p:nvPr/>
          </p:nvSpPr>
          <p:spPr>
            <a:xfrm>
              <a:off x="4276725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22" name="Gruppera"/>
          <p:cNvGrpSpPr/>
          <p:nvPr/>
        </p:nvGrpSpPr>
        <p:grpSpPr>
          <a:xfrm>
            <a:off x="14271061" y="6455040"/>
            <a:ext cx="6812961" cy="125016"/>
            <a:chOff x="0" y="420091"/>
            <a:chExt cx="6812960" cy="125015"/>
          </a:xfrm>
        </p:grpSpPr>
        <p:sp>
          <p:nvSpPr>
            <p:cNvPr id="419" name="Vitamin E (tocopherols / tocotrienols)"/>
            <p:cNvSpPr/>
            <p:nvPr/>
          </p:nvSpPr>
          <p:spPr>
            <a:xfrm>
              <a:off x="2118218" y="50799"/>
              <a:ext cx="4694742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E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(токоферолы / токотриенолы)</a:t>
              </a:r>
            </a:p>
          </p:txBody>
        </p:sp>
        <p:sp>
          <p:nvSpPr>
            <p:cNvPr id="420" name="Cirkel"/>
            <p:cNvSpPr/>
            <p:nvPr/>
          </p:nvSpPr>
          <p:spPr>
            <a:xfrm flipH="1">
              <a:off x="0" y="4200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21" name="Linje"/>
            <p:cNvSpPr/>
            <p:nvPr/>
          </p:nvSpPr>
          <p:spPr>
            <a:xfrm>
              <a:off x="44090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26" name="Gruppera"/>
          <p:cNvGrpSpPr/>
          <p:nvPr/>
        </p:nvGrpSpPr>
        <p:grpSpPr>
          <a:xfrm>
            <a:off x="14271059" y="4801678"/>
            <a:ext cx="8708063" cy="872034"/>
            <a:chOff x="0" y="-169311"/>
            <a:chExt cx="8708062" cy="872020"/>
          </a:xfrm>
        </p:grpSpPr>
        <p:sp>
          <p:nvSpPr>
            <p:cNvPr id="423" name="Naturally sourced ingredients"/>
            <p:cNvSpPr/>
            <p:nvPr/>
          </p:nvSpPr>
          <p:spPr>
            <a:xfrm>
              <a:off x="2118220" y="-169311"/>
              <a:ext cx="6589842" cy="87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Ингредиенты из натуральных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источников</a:t>
              </a:r>
            </a:p>
          </p:txBody>
        </p:sp>
        <p:sp>
          <p:nvSpPr>
            <p:cNvPr id="424" name="Cirkel"/>
            <p:cNvSpPr/>
            <p:nvPr/>
          </p:nvSpPr>
          <p:spPr>
            <a:xfrm flipH="1">
              <a:off x="0" y="204192"/>
              <a:ext cx="125016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25" name="Linje"/>
            <p:cNvSpPr/>
            <p:nvPr/>
          </p:nvSpPr>
          <p:spPr>
            <a:xfrm>
              <a:off x="52697" y="266699"/>
              <a:ext cx="1870243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30" name="Gruppera"/>
          <p:cNvGrpSpPr/>
          <p:nvPr/>
        </p:nvGrpSpPr>
        <p:grpSpPr>
          <a:xfrm>
            <a:off x="3918178" y="7653306"/>
            <a:ext cx="6208270" cy="125017"/>
            <a:chOff x="0" y="204192"/>
            <a:chExt cx="6208269" cy="125015"/>
          </a:xfrm>
        </p:grpSpPr>
        <p:sp>
          <p:nvSpPr>
            <p:cNvPr id="427" name="Vitamin D3"/>
            <p:cNvSpPr/>
            <p:nvPr/>
          </p:nvSpPr>
          <p:spPr>
            <a:xfrm>
              <a:off x="0" y="25402"/>
              <a:ext cx="4131277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D</a:t>
              </a:r>
              <a:r>
                <a:rPr lang="ru-RU" sz="2500" b="0" i="0" strike="noStrike" cap="none" spc="0" baseline="-5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</a:p>
          </p:txBody>
        </p:sp>
        <p:sp>
          <p:nvSpPr>
            <p:cNvPr id="428" name="Cirkel"/>
            <p:cNvSpPr/>
            <p:nvPr/>
          </p:nvSpPr>
          <p:spPr>
            <a:xfrm>
              <a:off x="6083253" y="2041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29" name="Linje"/>
            <p:cNvSpPr/>
            <p:nvPr/>
          </p:nvSpPr>
          <p:spPr>
            <a:xfrm>
              <a:off x="4276725" y="266700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34" name="Gruppera"/>
          <p:cNvGrpSpPr/>
          <p:nvPr/>
        </p:nvGrpSpPr>
        <p:grpSpPr>
          <a:xfrm>
            <a:off x="14271061" y="7274717"/>
            <a:ext cx="8418818" cy="872034"/>
            <a:chOff x="0" y="-169317"/>
            <a:chExt cx="8418817" cy="872032"/>
          </a:xfrm>
        </p:grpSpPr>
        <p:sp>
          <p:nvSpPr>
            <p:cNvPr id="431" name="Dosage by weight and age"/>
            <p:cNvSpPr txBox="1"/>
            <p:nvPr/>
          </p:nvSpPr>
          <p:spPr>
            <a:xfrm>
              <a:off x="2118218" y="-169317"/>
              <a:ext cx="6300599" cy="872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Дозировка зависит от веса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возраста</a:t>
              </a:r>
            </a:p>
          </p:txBody>
        </p:sp>
        <p:sp>
          <p:nvSpPr>
            <p:cNvPr id="432" name="Cirkel"/>
            <p:cNvSpPr/>
            <p:nvPr/>
          </p:nvSpPr>
          <p:spPr>
            <a:xfrm flipH="1">
              <a:off x="0" y="2041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33" name="Linje"/>
            <p:cNvSpPr/>
            <p:nvPr/>
          </p:nvSpPr>
          <p:spPr>
            <a:xfrm>
              <a:off x="44090" y="2666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38" name="Gruppera"/>
          <p:cNvGrpSpPr/>
          <p:nvPr/>
        </p:nvGrpSpPr>
        <p:grpSpPr>
          <a:xfrm>
            <a:off x="2402958" y="4808991"/>
            <a:ext cx="7723491" cy="872034"/>
            <a:chOff x="-1079649" y="46583"/>
            <a:chExt cx="7723490" cy="872033"/>
          </a:xfrm>
        </p:grpSpPr>
        <p:sp>
          <p:nvSpPr>
            <p:cNvPr id="435" name="High content of polyphenols from R.E.V.O.O olive oil"/>
            <p:cNvSpPr txBox="1"/>
            <p:nvPr/>
          </p:nvSpPr>
          <p:spPr>
            <a:xfrm>
              <a:off x="-1079649" y="46583"/>
              <a:ext cx="5646498" cy="8720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r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Высокое содержание полифенолов в оливковом масле R.E.V.O.O</a:t>
              </a:r>
            </a:p>
          </p:txBody>
        </p:sp>
        <p:sp>
          <p:nvSpPr>
            <p:cNvPr id="436" name="Cirkel"/>
            <p:cNvSpPr/>
            <p:nvPr/>
          </p:nvSpPr>
          <p:spPr>
            <a:xfrm>
              <a:off x="6518824" y="420091"/>
              <a:ext cx="125017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37" name="Linje"/>
            <p:cNvSpPr/>
            <p:nvPr/>
          </p:nvSpPr>
          <p:spPr>
            <a:xfrm>
              <a:off x="4712296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essent-plus-premium-packshot-front-with-softgels-2067x1402px-110dpi.jpg" descr="essent-plus-premium-packshot-front-with-softgels-2067x1402px-110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624" y="3434289"/>
            <a:ext cx="12648952" cy="857950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47" name="Gruppera"/>
          <p:cNvGrpSpPr/>
          <p:nvPr/>
        </p:nvGrpSpPr>
        <p:grpSpPr>
          <a:xfrm>
            <a:off x="589544" y="11879474"/>
            <a:ext cx="7144014" cy="1976015"/>
            <a:chOff x="0" y="0"/>
            <a:chExt cx="7144012" cy="1976014"/>
          </a:xfrm>
        </p:grpSpPr>
        <p:pic>
          <p:nvPicPr>
            <p:cNvPr id="441" name="InformedSport_Logo_RGB.png" descr="InformedSport_Logo_RGB.png"/>
            <p:cNvPicPr>
              <a:picLocks noChangeAspect="1"/>
            </p:cNvPicPr>
            <p:nvPr/>
          </p:nvPicPr>
          <p:blipFill>
            <a:blip r:embed="rId3"/>
            <a:srcRect l="15443" r="15443"/>
            <a:stretch>
              <a:fillRect/>
            </a:stretch>
          </p:blipFill>
          <p:spPr>
            <a:xfrm>
              <a:off x="5948626" y="0"/>
              <a:ext cx="1195387" cy="19760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2" name="KETO-sv.png" descr="KETO-sv.png"/>
            <p:cNvPicPr>
              <a:picLocks noChangeAspect="1"/>
            </p:cNvPicPr>
            <p:nvPr/>
          </p:nvPicPr>
          <p:blipFill>
            <a:blip r:embed="rId4"/>
            <a:srcRect t="204" b="204"/>
            <a:stretch>
              <a:fillRect/>
            </a:stretch>
          </p:blipFill>
          <p:spPr>
            <a:xfrm>
              <a:off x="2397583" y="344090"/>
              <a:ext cx="1063087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3" name="GMOfree-gron.png" descr="GMOfree-gron.png"/>
            <p:cNvPicPr>
              <a:picLocks noChangeAspect="1"/>
            </p:cNvPicPr>
            <p:nvPr/>
          </p:nvPicPr>
          <p:blipFill>
            <a:blip r:embed="rId5"/>
            <a:srcRect l="206"/>
            <a:stretch>
              <a:fillRect/>
            </a:stretch>
          </p:blipFill>
          <p:spPr>
            <a:xfrm>
              <a:off x="1207547" y="347967"/>
              <a:ext cx="1056729" cy="10545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4" name="FOS_mandatory_RGB.png" descr="FOS_mandatory_RGB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7733" y="102243"/>
              <a:ext cx="1534278" cy="1538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5" name="Natural-gron.png" descr="Natural-gron.png"/>
            <p:cNvPicPr>
              <a:picLocks noChangeAspect="1"/>
            </p:cNvPicPr>
            <p:nvPr/>
          </p:nvPicPr>
          <p:blipFill>
            <a:blip r:embed="rId7"/>
            <a:srcRect t="204" b="204"/>
            <a:stretch>
              <a:fillRect/>
            </a:stretch>
          </p:blipFill>
          <p:spPr>
            <a:xfrm>
              <a:off x="0" y="344090"/>
              <a:ext cx="1063086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46" name="logo-GMP-RGB.ai" descr="logo-GMP-RGB.ai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814802" y="340401"/>
              <a:ext cx="1073426" cy="10588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" name="Grupp 4">
            <a:extLst>
              <a:ext uri="{FF2B5EF4-FFF2-40B4-BE49-F238E27FC236}">
                <a16:creationId xmlns:a16="http://schemas.microsoft.com/office/drawing/2014/main" id="{5E0654ED-9B8B-5A46-A287-7D0A9962C28E}"/>
              </a:ext>
            </a:extLst>
          </p:cNvPr>
          <p:cNvGrpSpPr/>
          <p:nvPr/>
        </p:nvGrpSpPr>
        <p:grpSpPr>
          <a:xfrm>
            <a:off x="16272580" y="4973732"/>
            <a:ext cx="7396860" cy="3550307"/>
            <a:chOff x="16272580" y="4973732"/>
            <a:chExt cx="7396860" cy="3550307"/>
          </a:xfrm>
        </p:grpSpPr>
        <p:grpSp>
          <p:nvGrpSpPr>
            <p:cNvPr id="451" name="Gruppera"/>
            <p:cNvGrpSpPr/>
            <p:nvPr/>
          </p:nvGrpSpPr>
          <p:grpSpPr>
            <a:xfrm>
              <a:off x="16272580" y="4973732"/>
              <a:ext cx="6812961" cy="533401"/>
              <a:chOff x="0" y="0"/>
              <a:chExt cx="6812960" cy="533400"/>
            </a:xfrm>
          </p:grpSpPr>
          <p:sp>
            <p:nvSpPr>
              <p:cNvPr id="448" name="Naturally sourced ingredients"/>
              <p:cNvSpPr txBox="1"/>
              <p:nvPr/>
            </p:nvSpPr>
            <p:spPr>
              <a:xfrm>
                <a:off x="2118219" y="-165100"/>
                <a:ext cx="4694742" cy="863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2500"/>
                </a:lvl1pPr>
              </a:lstStyle>
              <a:p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Ингредиенты из натуральных источников</a:t>
                </a:r>
              </a:p>
            </p:txBody>
          </p:sp>
          <p:sp>
            <p:nvSpPr>
              <p:cNvPr id="449" name="Cirkel"/>
              <p:cNvSpPr/>
              <p:nvPr/>
            </p:nvSpPr>
            <p:spPr>
              <a:xfrm flipH="1">
                <a:off x="0" y="204191"/>
                <a:ext cx="125016" cy="125017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50" name="Linje"/>
              <p:cNvSpPr/>
              <p:nvPr/>
            </p:nvSpPr>
            <p:spPr>
              <a:xfrm>
                <a:off x="44090" y="266699"/>
                <a:ext cx="1887454" cy="1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459" name="Gruppera"/>
            <p:cNvGrpSpPr/>
            <p:nvPr/>
          </p:nvGrpSpPr>
          <p:grpSpPr>
            <a:xfrm>
              <a:off x="16272580" y="6603826"/>
              <a:ext cx="6812961" cy="125016"/>
              <a:chOff x="0" y="420091"/>
              <a:chExt cx="6812960" cy="125015"/>
            </a:xfrm>
          </p:grpSpPr>
          <p:sp>
            <p:nvSpPr>
              <p:cNvPr id="456" name="Vitamin E (tocopherols / tocotrienols)"/>
              <p:cNvSpPr/>
              <p:nvPr/>
            </p:nvSpPr>
            <p:spPr>
              <a:xfrm>
                <a:off x="2118220" y="50799"/>
                <a:ext cx="4694742" cy="863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l">
                  <a:defRPr sz="2500"/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Витамин E</a:t>
                </a:r>
                <a:br>
                  <a:rPr sz="2500"/>
                </a:b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(токоферолы / токотриенолы)</a:t>
                </a:r>
              </a:p>
            </p:txBody>
          </p:sp>
          <p:sp>
            <p:nvSpPr>
              <p:cNvPr id="457" name="Cirkel"/>
              <p:cNvSpPr/>
              <p:nvPr/>
            </p:nvSpPr>
            <p:spPr>
              <a:xfrm flipH="1">
                <a:off x="0" y="420091"/>
                <a:ext cx="125016" cy="125017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58" name="Linje"/>
              <p:cNvSpPr/>
              <p:nvPr/>
            </p:nvSpPr>
            <p:spPr>
              <a:xfrm>
                <a:off x="44090" y="482599"/>
                <a:ext cx="1887454" cy="1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471" name="Gruppera"/>
            <p:cNvGrpSpPr/>
            <p:nvPr/>
          </p:nvGrpSpPr>
          <p:grpSpPr>
            <a:xfrm>
              <a:off x="16272580" y="7660437"/>
              <a:ext cx="7396860" cy="863602"/>
              <a:chOff x="0" y="-165100"/>
              <a:chExt cx="7396859" cy="863600"/>
            </a:xfrm>
          </p:grpSpPr>
          <p:sp>
            <p:nvSpPr>
              <p:cNvPr id="468" name="Dosage by weight and age"/>
              <p:cNvSpPr txBox="1"/>
              <p:nvPr/>
            </p:nvSpPr>
            <p:spPr>
              <a:xfrm>
                <a:off x="2118221" y="-165100"/>
                <a:ext cx="5278638" cy="863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2500"/>
                </a:lvl1pPr>
              </a:lstStyle>
              <a:p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Дозировка зависит от веса </a:t>
                </a:r>
                <a:br>
                  <a:rPr lang="sv-SE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и возраста</a:t>
                </a:r>
              </a:p>
            </p:txBody>
          </p:sp>
          <p:sp>
            <p:nvSpPr>
              <p:cNvPr id="469" name="Cirkel"/>
              <p:cNvSpPr/>
              <p:nvPr/>
            </p:nvSpPr>
            <p:spPr>
              <a:xfrm flipH="1">
                <a:off x="0" y="204191"/>
                <a:ext cx="125016" cy="125017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70" name="Linje"/>
              <p:cNvSpPr/>
              <p:nvPr/>
            </p:nvSpPr>
            <p:spPr>
              <a:xfrm>
                <a:off x="44090" y="266699"/>
                <a:ext cx="1887454" cy="1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</p:grpSp>
      <p:grpSp>
        <p:nvGrpSpPr>
          <p:cNvPr id="4" name="Grupp 3">
            <a:extLst>
              <a:ext uri="{FF2B5EF4-FFF2-40B4-BE49-F238E27FC236}">
                <a16:creationId xmlns:a16="http://schemas.microsoft.com/office/drawing/2014/main" id="{F5108D1F-D743-ED44-AF34-777F52737073}"/>
              </a:ext>
            </a:extLst>
          </p:cNvPr>
          <p:cNvGrpSpPr/>
          <p:nvPr/>
        </p:nvGrpSpPr>
        <p:grpSpPr>
          <a:xfrm>
            <a:off x="316402" y="4757832"/>
            <a:ext cx="7778047" cy="4749031"/>
            <a:chOff x="316402" y="4757832"/>
            <a:chExt cx="7778047" cy="4749031"/>
          </a:xfrm>
        </p:grpSpPr>
        <p:grpSp>
          <p:nvGrpSpPr>
            <p:cNvPr id="455" name="Gruppera"/>
            <p:cNvGrpSpPr/>
            <p:nvPr/>
          </p:nvGrpSpPr>
          <p:grpSpPr>
            <a:xfrm>
              <a:off x="714560" y="7656221"/>
              <a:ext cx="7379889" cy="872034"/>
              <a:chOff x="-1171618" y="46584"/>
              <a:chExt cx="7379888" cy="872033"/>
            </a:xfrm>
          </p:grpSpPr>
          <p:sp>
            <p:nvSpPr>
              <p:cNvPr id="452" name="Omega-3, EPA, DHA, DPA  (from wild fish)"/>
              <p:cNvSpPr txBox="1"/>
              <p:nvPr/>
            </p:nvSpPr>
            <p:spPr>
              <a:xfrm>
                <a:off x="-1171618" y="46584"/>
                <a:ext cx="5302895" cy="87203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r">
                  <a:defRPr sz="2500"/>
                </a:pP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Омега-3, ЭПК, ДГК </a:t>
                </a:r>
                <a:br>
                  <a:rPr sz="2500" dirty="0"/>
                </a:br>
                <a:r>
                  <a:rPr lang="sv-SE" sz="2500" dirty="0"/>
                  <a:t> </a:t>
                </a:r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(источник — промысловая рыба)</a:t>
                </a:r>
              </a:p>
            </p:txBody>
          </p:sp>
          <p:sp>
            <p:nvSpPr>
              <p:cNvPr id="453" name="Cirkel"/>
              <p:cNvSpPr/>
              <p:nvPr/>
            </p:nvSpPr>
            <p:spPr>
              <a:xfrm>
                <a:off x="6083253" y="420092"/>
                <a:ext cx="125017" cy="125016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54" name="Linje"/>
              <p:cNvSpPr/>
              <p:nvPr/>
            </p:nvSpPr>
            <p:spPr>
              <a:xfrm>
                <a:off x="4276725" y="482600"/>
                <a:ext cx="1887454" cy="0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463" name="Gruppera"/>
            <p:cNvGrpSpPr/>
            <p:nvPr/>
          </p:nvGrpSpPr>
          <p:grpSpPr>
            <a:xfrm>
              <a:off x="1450607" y="4757832"/>
              <a:ext cx="6643841" cy="965201"/>
              <a:chOff x="0" y="0"/>
              <a:chExt cx="6643840" cy="965200"/>
            </a:xfrm>
          </p:grpSpPr>
          <p:sp>
            <p:nvSpPr>
              <p:cNvPr id="460" name="Extremely high content of  polyphenols from R.E.V.O.O"/>
              <p:cNvSpPr txBox="1"/>
              <p:nvPr/>
            </p:nvSpPr>
            <p:spPr>
              <a:xfrm>
                <a:off x="0" y="50801"/>
                <a:ext cx="4566848" cy="8636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r">
                  <a:defRPr sz="2500"/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Очень высокое содержание </a:t>
                </a:r>
                <a:br>
                  <a:rPr sz="2500"/>
                </a:b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полифенолов в R.E.V.O.O</a:t>
                </a:r>
              </a:p>
            </p:txBody>
          </p:sp>
          <p:sp>
            <p:nvSpPr>
              <p:cNvPr id="461" name="Cirkel"/>
              <p:cNvSpPr/>
              <p:nvPr/>
            </p:nvSpPr>
            <p:spPr>
              <a:xfrm>
                <a:off x="6518824" y="420091"/>
                <a:ext cx="125017" cy="125017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62" name="Linje"/>
              <p:cNvSpPr/>
              <p:nvPr/>
            </p:nvSpPr>
            <p:spPr>
              <a:xfrm>
                <a:off x="4712296" y="482599"/>
                <a:ext cx="1887454" cy="1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467" name="Gruppera"/>
            <p:cNvGrpSpPr/>
            <p:nvPr/>
          </p:nvGrpSpPr>
          <p:grpSpPr>
            <a:xfrm>
              <a:off x="316402" y="6037956"/>
              <a:ext cx="7778047" cy="1256754"/>
              <a:chOff x="-1569776" y="70122"/>
              <a:chExt cx="7778046" cy="1256753"/>
            </a:xfrm>
          </p:grpSpPr>
          <p:sp>
            <p:nvSpPr>
              <p:cNvPr id="464" name="Polyphenols from olive fruit extract and cocoa powder to further prevent oxidation"/>
              <p:cNvSpPr txBox="1"/>
              <p:nvPr/>
            </p:nvSpPr>
            <p:spPr>
              <a:xfrm>
                <a:off x="-1569776" y="70122"/>
                <a:ext cx="5701053" cy="12567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r">
                  <a:defRPr sz="2500"/>
                </a:lvl1pPr>
              </a:lstStyle>
              <a:p>
                <a:r>
                  <a:rPr lang="ru-RU" sz="2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Полифенолы из оливкового экстракта и какао-порошка предотвращают процесс окисления</a:t>
                </a:r>
              </a:p>
            </p:txBody>
          </p:sp>
          <p:sp>
            <p:nvSpPr>
              <p:cNvPr id="465" name="Cirkel"/>
              <p:cNvSpPr/>
              <p:nvPr/>
            </p:nvSpPr>
            <p:spPr>
              <a:xfrm>
                <a:off x="6083253" y="635992"/>
                <a:ext cx="125017" cy="125016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66" name="Linje"/>
              <p:cNvSpPr/>
              <p:nvPr/>
            </p:nvSpPr>
            <p:spPr>
              <a:xfrm>
                <a:off x="4276725" y="698500"/>
                <a:ext cx="1887454" cy="0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475" name="Gruppera"/>
            <p:cNvGrpSpPr/>
            <p:nvPr/>
          </p:nvGrpSpPr>
          <p:grpSpPr>
            <a:xfrm>
              <a:off x="1886178" y="9381846"/>
              <a:ext cx="6208270" cy="125017"/>
              <a:chOff x="0" y="204192"/>
              <a:chExt cx="6208269" cy="125015"/>
            </a:xfrm>
          </p:grpSpPr>
          <p:sp>
            <p:nvSpPr>
              <p:cNvPr id="472" name="Vitamin D3"/>
              <p:cNvSpPr/>
              <p:nvPr/>
            </p:nvSpPr>
            <p:spPr>
              <a:xfrm>
                <a:off x="0" y="25401"/>
                <a:ext cx="4131277" cy="48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/>
              <a:p>
                <a:pPr algn="r">
                  <a:defRPr sz="2500"/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Витамин D</a:t>
                </a:r>
                <a:r>
                  <a:rPr lang="ru-RU" sz="2500" b="0" i="0" strike="noStrike" cap="none" spc="0" baseline="-500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3</a:t>
                </a:r>
              </a:p>
            </p:txBody>
          </p:sp>
          <p:sp>
            <p:nvSpPr>
              <p:cNvPr id="473" name="Cirkel"/>
              <p:cNvSpPr/>
              <p:nvPr/>
            </p:nvSpPr>
            <p:spPr>
              <a:xfrm>
                <a:off x="6083253" y="204192"/>
                <a:ext cx="125017" cy="125016"/>
              </a:xfrm>
              <a:prstGeom prst="ellipse">
                <a:avLst/>
              </a:prstGeom>
              <a:solidFill>
                <a:srgbClr val="4400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EE6F02"/>
                    </a:solidFill>
                  </a:defRPr>
                </a:pPr>
                <a:endParaRPr/>
              </a:p>
            </p:txBody>
          </p:sp>
          <p:sp>
            <p:nvSpPr>
              <p:cNvPr id="474" name="Linje"/>
              <p:cNvSpPr/>
              <p:nvPr/>
            </p:nvSpPr>
            <p:spPr>
              <a:xfrm>
                <a:off x="4276725" y="266700"/>
                <a:ext cx="1887454" cy="1"/>
              </a:xfrm>
              <a:prstGeom prst="line">
                <a:avLst/>
              </a:prstGeom>
              <a:noFill/>
              <a:ln w="19050" cap="flat">
                <a:solidFill>
                  <a:srgbClr val="44009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</p:grpSp>
      <p:sp>
        <p:nvSpPr>
          <p:cNvPr id="476" name="Essent+ Premium…"/>
          <p:cNvSpPr txBox="1"/>
          <p:nvPr/>
        </p:nvSpPr>
        <p:spPr>
          <a:xfrm>
            <a:off x="2806920" y="1289328"/>
            <a:ext cx="18770161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Essent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+ Premium</a:t>
            </a:r>
          </a:p>
          <a:p>
            <a:pPr defTabSz="2438338"/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Премиальный вариант нашей уникальной синергетической формулы </a:t>
            </a:r>
            <a:br>
              <a:rPr sz="3000" dirty="0"/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мягких желатиновых капсулах</a:t>
            </a:r>
          </a:p>
        </p:txBody>
      </p:sp>
      <p:grpSp>
        <p:nvGrpSpPr>
          <p:cNvPr id="479" name="Gruppera"/>
          <p:cNvGrpSpPr/>
          <p:nvPr/>
        </p:nvGrpSpPr>
        <p:grpSpPr>
          <a:xfrm>
            <a:off x="21025965" y="519985"/>
            <a:ext cx="4084252" cy="759437"/>
            <a:chOff x="-202156" y="1177803"/>
            <a:chExt cx="4084251" cy="759437"/>
          </a:xfrm>
        </p:grpSpPr>
        <p:sp>
          <p:nvSpPr>
            <p:cNvPr id="477" name="Rektangel"/>
            <p:cNvSpPr/>
            <p:nvPr/>
          </p:nvSpPr>
          <p:spPr>
            <a:xfrm rot="2280000">
              <a:off x="-202156" y="1177803"/>
              <a:ext cx="4084251" cy="74961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78" name="PREMIUM"/>
            <p:cNvSpPr txBox="1"/>
            <p:nvPr/>
          </p:nvSpPr>
          <p:spPr>
            <a:xfrm rot="2280000">
              <a:off x="573796" y="1373560"/>
              <a:ext cx="2792235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2438338">
                <a:lnSpc>
                  <a:spcPct val="80000"/>
                </a:lnSpc>
                <a:defRPr sz="3000" spc="209">
                  <a:solidFill>
                    <a:srgbClr val="FDDD6F"/>
                  </a:solidFill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209" baseline="0">
                  <a:solidFill>
                    <a:srgbClr val="FDDD6F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ПРЕМИУМ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balanceoil-plus-aquax-packshot-with-ingredient-2880x1920px-110dpi.jpg" descr="balanceoil-plus-aquax-packshot-with-ingredient-2880x1920px-110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3545" y="2666760"/>
            <a:ext cx="15475390" cy="1031693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8" name="Gruppera"/>
          <p:cNvGrpSpPr/>
          <p:nvPr/>
        </p:nvGrpSpPr>
        <p:grpSpPr>
          <a:xfrm>
            <a:off x="589544" y="11879474"/>
            <a:ext cx="7144014" cy="1976015"/>
            <a:chOff x="0" y="0"/>
            <a:chExt cx="7144012" cy="1976014"/>
          </a:xfrm>
        </p:grpSpPr>
        <p:pic>
          <p:nvPicPr>
            <p:cNvPr id="482" name="InformedSport_Logo_RGB.png" descr="InformedSport_Logo_RGB.png"/>
            <p:cNvPicPr>
              <a:picLocks noChangeAspect="1"/>
            </p:cNvPicPr>
            <p:nvPr/>
          </p:nvPicPr>
          <p:blipFill>
            <a:blip r:embed="rId3"/>
            <a:srcRect l="15443" r="15443"/>
            <a:stretch>
              <a:fillRect/>
            </a:stretch>
          </p:blipFill>
          <p:spPr>
            <a:xfrm>
              <a:off x="5948626" y="0"/>
              <a:ext cx="1195387" cy="19760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3" name="KETO-sv.png" descr="KETO-sv.png"/>
            <p:cNvPicPr>
              <a:picLocks noChangeAspect="1"/>
            </p:cNvPicPr>
            <p:nvPr/>
          </p:nvPicPr>
          <p:blipFill>
            <a:blip r:embed="rId4"/>
            <a:srcRect t="204" b="204"/>
            <a:stretch>
              <a:fillRect/>
            </a:stretch>
          </p:blipFill>
          <p:spPr>
            <a:xfrm>
              <a:off x="2397583" y="344090"/>
              <a:ext cx="1063087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4" name="GMOfree-gron.png" descr="GMOfree-gron.png"/>
            <p:cNvPicPr>
              <a:picLocks noChangeAspect="1"/>
            </p:cNvPicPr>
            <p:nvPr/>
          </p:nvPicPr>
          <p:blipFill>
            <a:blip r:embed="rId5"/>
            <a:srcRect l="206"/>
            <a:stretch>
              <a:fillRect/>
            </a:stretch>
          </p:blipFill>
          <p:spPr>
            <a:xfrm>
              <a:off x="1207547" y="347967"/>
              <a:ext cx="1056729" cy="10545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5" name="FOS_mandatory_RGB.png" descr="FOS_mandatory_RGB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67733" y="102243"/>
              <a:ext cx="1534278" cy="1538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6" name="GMP-Lysi.ai" descr="GMP-Lysi.ai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18969" y="344090"/>
              <a:ext cx="1054402" cy="10544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7" name="Natural-gron.png" descr="Natural-gron.png"/>
            <p:cNvPicPr>
              <a:picLocks noChangeAspect="1"/>
            </p:cNvPicPr>
            <p:nvPr/>
          </p:nvPicPr>
          <p:blipFill>
            <a:blip r:embed="rId8"/>
            <a:srcRect t="204" b="204"/>
            <a:stretch>
              <a:fillRect/>
            </a:stretch>
          </p:blipFill>
          <p:spPr>
            <a:xfrm>
              <a:off x="0" y="344090"/>
              <a:ext cx="1063086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492" name="Gruppera"/>
          <p:cNvGrpSpPr/>
          <p:nvPr/>
        </p:nvGrpSpPr>
        <p:grpSpPr>
          <a:xfrm>
            <a:off x="2594344" y="6086305"/>
            <a:ext cx="7532105" cy="872034"/>
            <a:chOff x="-1323834" y="46590"/>
            <a:chExt cx="7532104" cy="872020"/>
          </a:xfrm>
        </p:grpSpPr>
        <p:sp>
          <p:nvSpPr>
            <p:cNvPr id="489" name="Omega-3, EPA, DHA, DPA  (from wild fish)"/>
            <p:cNvSpPr/>
            <p:nvPr/>
          </p:nvSpPr>
          <p:spPr>
            <a:xfrm>
              <a:off x="-1323834" y="46590"/>
              <a:ext cx="5455111" cy="87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Омега-3, ЭПК, ДГК, ДПК 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(источник — промысловая рыба)</a:t>
              </a:r>
            </a:p>
          </p:txBody>
        </p:sp>
        <p:sp>
          <p:nvSpPr>
            <p:cNvPr id="490" name="Cirkel"/>
            <p:cNvSpPr/>
            <p:nvPr/>
          </p:nvSpPr>
          <p:spPr>
            <a:xfrm>
              <a:off x="6083253" y="4200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91" name="Linje"/>
            <p:cNvSpPr/>
            <p:nvPr/>
          </p:nvSpPr>
          <p:spPr>
            <a:xfrm>
              <a:off x="4276725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496" name="Gruppera"/>
          <p:cNvGrpSpPr/>
          <p:nvPr/>
        </p:nvGrpSpPr>
        <p:grpSpPr>
          <a:xfrm>
            <a:off x="14271061" y="6459813"/>
            <a:ext cx="6812961" cy="125016"/>
            <a:chOff x="0" y="420091"/>
            <a:chExt cx="6812960" cy="125015"/>
          </a:xfrm>
        </p:grpSpPr>
        <p:sp>
          <p:nvSpPr>
            <p:cNvPr id="493" name="Vitamin E (tocopherols / tocotrienols)"/>
            <p:cNvSpPr/>
            <p:nvPr/>
          </p:nvSpPr>
          <p:spPr>
            <a:xfrm>
              <a:off x="2118218" y="50799"/>
              <a:ext cx="4694742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E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(токоферолы / токотриенолы)</a:t>
              </a:r>
            </a:p>
          </p:txBody>
        </p:sp>
        <p:sp>
          <p:nvSpPr>
            <p:cNvPr id="494" name="Cirkel"/>
            <p:cNvSpPr/>
            <p:nvPr/>
          </p:nvSpPr>
          <p:spPr>
            <a:xfrm flipH="1">
              <a:off x="0" y="4200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95" name="Linje"/>
            <p:cNvSpPr/>
            <p:nvPr/>
          </p:nvSpPr>
          <p:spPr>
            <a:xfrm>
              <a:off x="44090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00" name="Gruppera"/>
          <p:cNvGrpSpPr/>
          <p:nvPr/>
        </p:nvGrpSpPr>
        <p:grpSpPr>
          <a:xfrm>
            <a:off x="14271059" y="4801678"/>
            <a:ext cx="7118007" cy="872034"/>
            <a:chOff x="0" y="-169311"/>
            <a:chExt cx="7118006" cy="872020"/>
          </a:xfrm>
        </p:grpSpPr>
        <p:sp>
          <p:nvSpPr>
            <p:cNvPr id="497" name="Naturally sourced ingredients"/>
            <p:cNvSpPr/>
            <p:nvPr/>
          </p:nvSpPr>
          <p:spPr>
            <a:xfrm>
              <a:off x="2118221" y="-169311"/>
              <a:ext cx="4999785" cy="872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Ингредиенты из натуральных источников</a:t>
              </a:r>
            </a:p>
          </p:txBody>
        </p:sp>
        <p:sp>
          <p:nvSpPr>
            <p:cNvPr id="498" name="Cirkel"/>
            <p:cNvSpPr/>
            <p:nvPr/>
          </p:nvSpPr>
          <p:spPr>
            <a:xfrm flipH="1">
              <a:off x="0" y="204192"/>
              <a:ext cx="125016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499" name="Linje"/>
            <p:cNvSpPr/>
            <p:nvPr/>
          </p:nvSpPr>
          <p:spPr>
            <a:xfrm>
              <a:off x="52697" y="266699"/>
              <a:ext cx="1870243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04" name="Gruppera"/>
          <p:cNvGrpSpPr/>
          <p:nvPr/>
        </p:nvGrpSpPr>
        <p:grpSpPr>
          <a:xfrm>
            <a:off x="3918178" y="7650766"/>
            <a:ext cx="6208270" cy="125016"/>
            <a:chOff x="0" y="204192"/>
            <a:chExt cx="6208269" cy="125015"/>
          </a:xfrm>
        </p:grpSpPr>
        <p:sp>
          <p:nvSpPr>
            <p:cNvPr id="501" name="Vitamin D3"/>
            <p:cNvSpPr/>
            <p:nvPr/>
          </p:nvSpPr>
          <p:spPr>
            <a:xfrm>
              <a:off x="0" y="25401"/>
              <a:ext cx="4131277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D</a:t>
              </a:r>
              <a:r>
                <a:rPr lang="ru-RU" sz="2500" b="0" i="0" strike="noStrike" cap="none" spc="0" baseline="-5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</a:p>
          </p:txBody>
        </p:sp>
        <p:sp>
          <p:nvSpPr>
            <p:cNvPr id="502" name="Cirkel"/>
            <p:cNvSpPr/>
            <p:nvPr/>
          </p:nvSpPr>
          <p:spPr>
            <a:xfrm>
              <a:off x="6083253" y="2041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03" name="Linje"/>
            <p:cNvSpPr/>
            <p:nvPr/>
          </p:nvSpPr>
          <p:spPr>
            <a:xfrm>
              <a:off x="4276725" y="266700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08" name="Gruppera"/>
          <p:cNvGrpSpPr/>
          <p:nvPr/>
        </p:nvGrpSpPr>
        <p:grpSpPr>
          <a:xfrm>
            <a:off x="14271061" y="7274717"/>
            <a:ext cx="8344402" cy="872034"/>
            <a:chOff x="0" y="-169317"/>
            <a:chExt cx="8344401" cy="872032"/>
          </a:xfrm>
        </p:grpSpPr>
        <p:sp>
          <p:nvSpPr>
            <p:cNvPr id="505" name="Dosage by weight and age"/>
            <p:cNvSpPr txBox="1"/>
            <p:nvPr/>
          </p:nvSpPr>
          <p:spPr>
            <a:xfrm>
              <a:off x="2118218" y="-169317"/>
              <a:ext cx="6226183" cy="872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Дозировка зависит от веса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возраста</a:t>
              </a:r>
            </a:p>
          </p:txBody>
        </p:sp>
        <p:sp>
          <p:nvSpPr>
            <p:cNvPr id="506" name="Cirkel"/>
            <p:cNvSpPr/>
            <p:nvPr/>
          </p:nvSpPr>
          <p:spPr>
            <a:xfrm flipH="1">
              <a:off x="0" y="2041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07" name="Linje"/>
            <p:cNvSpPr/>
            <p:nvPr/>
          </p:nvSpPr>
          <p:spPr>
            <a:xfrm>
              <a:off x="44090" y="2666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12" name="Gruppera"/>
          <p:cNvGrpSpPr/>
          <p:nvPr/>
        </p:nvGrpSpPr>
        <p:grpSpPr>
          <a:xfrm>
            <a:off x="3482607" y="4759868"/>
            <a:ext cx="6643841" cy="965201"/>
            <a:chOff x="0" y="0"/>
            <a:chExt cx="6643840" cy="965200"/>
          </a:xfrm>
        </p:grpSpPr>
        <p:sp>
          <p:nvSpPr>
            <p:cNvPr id="509" name="Polyphenols to  prevent oxidation"/>
            <p:cNvSpPr txBox="1"/>
            <p:nvPr/>
          </p:nvSpPr>
          <p:spPr>
            <a:xfrm>
              <a:off x="1" y="50801"/>
              <a:ext cx="4566848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Полифенолы 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предотвращают окисление </a:t>
              </a:r>
            </a:p>
          </p:txBody>
        </p:sp>
        <p:sp>
          <p:nvSpPr>
            <p:cNvPr id="510" name="Cirkel"/>
            <p:cNvSpPr/>
            <p:nvPr/>
          </p:nvSpPr>
          <p:spPr>
            <a:xfrm>
              <a:off x="6518824" y="420091"/>
              <a:ext cx="125017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11" name="Linje"/>
            <p:cNvSpPr/>
            <p:nvPr/>
          </p:nvSpPr>
          <p:spPr>
            <a:xfrm>
              <a:off x="4712296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513" name="BalanceOil+ AquaX…"/>
          <p:cNvSpPr txBox="1"/>
          <p:nvPr/>
        </p:nvSpPr>
        <p:spPr>
          <a:xfrm>
            <a:off x="2806920" y="1289328"/>
            <a:ext cx="18770161" cy="132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BalanceOil+ AquaX</a:t>
            </a:r>
            <a:endParaRPr spc="0"/>
          </a:p>
          <a:p>
            <a:pPr defTabSz="2438338"/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водорастворимом виде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" name="balanceoil-plus-vegan-packshot-with-ingredient-2880x1920px-110dpi.jpg" descr="balanceoil-plus-vegan-packshot-with-ingredient-2880x1920px-110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5024" y="3249220"/>
            <a:ext cx="15310920" cy="102072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22" name="Gruppera"/>
          <p:cNvGrpSpPr/>
          <p:nvPr/>
        </p:nvGrpSpPr>
        <p:grpSpPr>
          <a:xfrm>
            <a:off x="21830065" y="12591251"/>
            <a:ext cx="2503703" cy="701727"/>
            <a:chOff x="0" y="11088"/>
            <a:chExt cx="2503700" cy="701724"/>
          </a:xfrm>
        </p:grpSpPr>
        <p:grpSp>
          <p:nvGrpSpPr>
            <p:cNvPr id="518" name="Gruppera"/>
            <p:cNvGrpSpPr/>
            <p:nvPr/>
          </p:nvGrpSpPr>
          <p:grpSpPr>
            <a:xfrm>
              <a:off x="4233" y="11088"/>
              <a:ext cx="2254743" cy="333424"/>
              <a:chOff x="0" y="11089"/>
              <a:chExt cx="2254741" cy="333422"/>
            </a:xfrm>
          </p:grpSpPr>
          <p:sp>
            <p:nvSpPr>
              <p:cNvPr id="516" name="Cirkel"/>
              <p:cNvSpPr/>
              <p:nvPr/>
            </p:nvSpPr>
            <p:spPr>
              <a:xfrm>
                <a:off x="0" y="99532"/>
                <a:ext cx="156535" cy="156535"/>
              </a:xfrm>
              <a:prstGeom prst="ellipse">
                <a:avLst/>
              </a:prstGeom>
              <a:solidFill>
                <a:srgbClr val="92BA1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17" name="Vegan"/>
              <p:cNvSpPr/>
              <p:nvPr/>
            </p:nvSpPr>
            <p:spPr>
              <a:xfrm>
                <a:off x="241300" y="11089"/>
                <a:ext cx="2013441" cy="333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1500"/>
                </a:lvl1pPr>
              </a:lstStyle>
              <a:p>
                <a:r>
                  <a:rPr lang="ru-RU" sz="1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Веганский продукт</a:t>
                </a:r>
              </a:p>
            </p:txBody>
          </p:sp>
        </p:grpSp>
        <p:grpSp>
          <p:nvGrpSpPr>
            <p:cNvPr id="521" name="Gruppera"/>
            <p:cNvGrpSpPr/>
            <p:nvPr/>
          </p:nvGrpSpPr>
          <p:grpSpPr>
            <a:xfrm>
              <a:off x="0" y="379389"/>
              <a:ext cx="2503700" cy="333423"/>
              <a:chOff x="0" y="11089"/>
              <a:chExt cx="2503699" cy="333421"/>
            </a:xfrm>
          </p:grpSpPr>
          <p:sp>
            <p:nvSpPr>
              <p:cNvPr id="519" name="Cirkel"/>
              <p:cNvSpPr/>
              <p:nvPr/>
            </p:nvSpPr>
            <p:spPr>
              <a:xfrm>
                <a:off x="0" y="99533"/>
                <a:ext cx="156535" cy="156535"/>
              </a:xfrm>
              <a:prstGeom prst="ellipse">
                <a:avLst/>
              </a:prstGeom>
              <a:solidFill>
                <a:srgbClr val="F6DB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20" name="Vegan Lemon"/>
              <p:cNvSpPr/>
              <p:nvPr/>
            </p:nvSpPr>
            <p:spPr>
              <a:xfrm>
                <a:off x="241297" y="11089"/>
                <a:ext cx="2262402" cy="333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spAutoFit/>
              </a:bodyPr>
              <a:lstStyle>
                <a:lvl1pPr algn="l">
                  <a:defRPr sz="1500"/>
                </a:lvl1pPr>
              </a:lstStyle>
              <a:p>
                <a:r>
                  <a:rPr lang="ru-RU" sz="15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Веганский Лимон</a:t>
                </a:r>
              </a:p>
            </p:txBody>
          </p:sp>
        </p:grpSp>
      </p:grpSp>
      <p:grpSp>
        <p:nvGrpSpPr>
          <p:cNvPr id="528" name="Gruppera"/>
          <p:cNvGrpSpPr/>
          <p:nvPr/>
        </p:nvGrpSpPr>
        <p:grpSpPr>
          <a:xfrm>
            <a:off x="589545" y="11879474"/>
            <a:ext cx="6399818" cy="1976015"/>
            <a:chOff x="0" y="0"/>
            <a:chExt cx="6399817" cy="1976014"/>
          </a:xfrm>
        </p:grpSpPr>
        <p:pic>
          <p:nvPicPr>
            <p:cNvPr id="523" name="KETO-sv.png" descr="KETO-sv.png"/>
            <p:cNvPicPr>
              <a:picLocks noChangeAspect="1"/>
            </p:cNvPicPr>
            <p:nvPr/>
          </p:nvPicPr>
          <p:blipFill>
            <a:blip r:embed="rId3"/>
            <a:srcRect t="204" b="204"/>
            <a:stretch>
              <a:fillRect/>
            </a:stretch>
          </p:blipFill>
          <p:spPr>
            <a:xfrm>
              <a:off x="2397583" y="344090"/>
              <a:ext cx="1063087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4" name="GMOfree-gron.png" descr="GMOfree-gron.png"/>
            <p:cNvPicPr>
              <a:picLocks noChangeAspect="1"/>
            </p:cNvPicPr>
            <p:nvPr/>
          </p:nvPicPr>
          <p:blipFill>
            <a:blip r:embed="rId4"/>
            <a:srcRect l="206"/>
            <a:stretch>
              <a:fillRect/>
            </a:stretch>
          </p:blipFill>
          <p:spPr>
            <a:xfrm>
              <a:off x="1207547" y="347967"/>
              <a:ext cx="1056729" cy="10545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5" name="Natural-gron.png" descr="Natural-gron.png"/>
            <p:cNvPicPr>
              <a:picLocks noChangeAspect="1"/>
            </p:cNvPicPr>
            <p:nvPr/>
          </p:nvPicPr>
          <p:blipFill>
            <a:blip r:embed="rId5"/>
            <a:srcRect t="204" b="204"/>
            <a:stretch>
              <a:fillRect/>
            </a:stretch>
          </p:blipFill>
          <p:spPr>
            <a:xfrm>
              <a:off x="0" y="344090"/>
              <a:ext cx="1063086" cy="10543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6" name="VeganTM 327C - cmyk high-res.jpg" descr="VeganTM 327C - cmyk high-res.jp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86118" y="304847"/>
              <a:ext cx="1613700" cy="13155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27" name="InformedSport_Logo_RGB.png" descr="InformedSport_Logo_RGB.png"/>
            <p:cNvPicPr>
              <a:picLocks noChangeAspect="1"/>
            </p:cNvPicPr>
            <p:nvPr/>
          </p:nvPicPr>
          <p:blipFill>
            <a:blip r:embed="rId7"/>
            <a:srcRect l="15443" r="15443"/>
            <a:stretch>
              <a:fillRect/>
            </a:stretch>
          </p:blipFill>
          <p:spPr>
            <a:xfrm>
              <a:off x="3541976" y="0"/>
              <a:ext cx="1195387" cy="197601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32" name="Gruppera"/>
          <p:cNvGrpSpPr/>
          <p:nvPr/>
        </p:nvGrpSpPr>
        <p:grpSpPr>
          <a:xfrm>
            <a:off x="3918178" y="6462353"/>
            <a:ext cx="6208270" cy="125017"/>
            <a:chOff x="0" y="420092"/>
            <a:chExt cx="6208269" cy="125015"/>
          </a:xfrm>
        </p:grpSpPr>
        <p:sp>
          <p:nvSpPr>
            <p:cNvPr id="529" name="Omega-3, EPA, DHA, SDA  (from algae)"/>
            <p:cNvSpPr/>
            <p:nvPr/>
          </p:nvSpPr>
          <p:spPr>
            <a:xfrm>
              <a:off x="0" y="50798"/>
              <a:ext cx="4131277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Омега-3, ЭПК, ДГК, SDA 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(источник — водоросли)</a:t>
              </a:r>
            </a:p>
          </p:txBody>
        </p:sp>
        <p:sp>
          <p:nvSpPr>
            <p:cNvPr id="530" name="Cirkel"/>
            <p:cNvSpPr/>
            <p:nvPr/>
          </p:nvSpPr>
          <p:spPr>
            <a:xfrm>
              <a:off x="6083253" y="4200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31" name="Linje"/>
            <p:cNvSpPr/>
            <p:nvPr/>
          </p:nvSpPr>
          <p:spPr>
            <a:xfrm>
              <a:off x="4276725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36" name="Gruppera"/>
          <p:cNvGrpSpPr/>
          <p:nvPr/>
        </p:nvGrpSpPr>
        <p:grpSpPr>
          <a:xfrm>
            <a:off x="14271061" y="6462352"/>
            <a:ext cx="6812961" cy="125017"/>
            <a:chOff x="0" y="420091"/>
            <a:chExt cx="6812960" cy="125015"/>
          </a:xfrm>
        </p:grpSpPr>
        <p:sp>
          <p:nvSpPr>
            <p:cNvPr id="533" name="Vitamin E (tocopherols / tocotrienols)"/>
            <p:cNvSpPr/>
            <p:nvPr/>
          </p:nvSpPr>
          <p:spPr>
            <a:xfrm>
              <a:off x="2118218" y="50799"/>
              <a:ext cx="4694742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Витамин E</a:t>
              </a:r>
              <a:br>
                <a:rPr sz="2500"/>
              </a:b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(токоферолы / токотриенолы)</a:t>
              </a:r>
            </a:p>
          </p:txBody>
        </p:sp>
        <p:sp>
          <p:nvSpPr>
            <p:cNvPr id="534" name="Cirkel"/>
            <p:cNvSpPr/>
            <p:nvPr/>
          </p:nvSpPr>
          <p:spPr>
            <a:xfrm flipH="1">
              <a:off x="0" y="4200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35" name="Linje"/>
            <p:cNvSpPr/>
            <p:nvPr/>
          </p:nvSpPr>
          <p:spPr>
            <a:xfrm>
              <a:off x="44090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40" name="Gruppera"/>
          <p:cNvGrpSpPr/>
          <p:nvPr/>
        </p:nvGrpSpPr>
        <p:grpSpPr>
          <a:xfrm>
            <a:off x="3918178" y="7653306"/>
            <a:ext cx="6208270" cy="125017"/>
            <a:chOff x="0" y="204192"/>
            <a:chExt cx="6208269" cy="125015"/>
          </a:xfrm>
        </p:grpSpPr>
        <p:sp>
          <p:nvSpPr>
            <p:cNvPr id="537" name="Vegan Vitamin D3"/>
            <p:cNvSpPr/>
            <p:nvPr/>
          </p:nvSpPr>
          <p:spPr>
            <a:xfrm>
              <a:off x="0" y="25402"/>
              <a:ext cx="4131277" cy="482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Веганский</a:t>
              </a: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Витамин D</a:t>
              </a:r>
              <a:r>
                <a:rPr lang="ru-RU" sz="2500" b="0" i="0" strike="noStrike" cap="none" spc="0" baseline="-500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</a:p>
          </p:txBody>
        </p:sp>
        <p:sp>
          <p:nvSpPr>
            <p:cNvPr id="538" name="Cirkel"/>
            <p:cNvSpPr/>
            <p:nvPr/>
          </p:nvSpPr>
          <p:spPr>
            <a:xfrm>
              <a:off x="6083253" y="204192"/>
              <a:ext cx="125017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39" name="Linje"/>
            <p:cNvSpPr/>
            <p:nvPr/>
          </p:nvSpPr>
          <p:spPr>
            <a:xfrm>
              <a:off x="4276725" y="266700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44" name="Gruppera"/>
          <p:cNvGrpSpPr/>
          <p:nvPr/>
        </p:nvGrpSpPr>
        <p:grpSpPr>
          <a:xfrm>
            <a:off x="3482607" y="4762408"/>
            <a:ext cx="6643841" cy="965201"/>
            <a:chOff x="0" y="0"/>
            <a:chExt cx="6643840" cy="965200"/>
          </a:xfrm>
        </p:grpSpPr>
        <p:sp>
          <p:nvSpPr>
            <p:cNvPr id="541" name="Polyphenols to  prevent oxidation"/>
            <p:cNvSpPr txBox="1"/>
            <p:nvPr/>
          </p:nvSpPr>
          <p:spPr>
            <a:xfrm>
              <a:off x="1" y="50800"/>
              <a:ext cx="4566848" cy="863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r"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Полифенолы </a:t>
              </a:r>
              <a:br>
                <a:rPr sz="2500" dirty="0"/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предотвращают окисление </a:t>
              </a:r>
            </a:p>
          </p:txBody>
        </p:sp>
        <p:sp>
          <p:nvSpPr>
            <p:cNvPr id="542" name="Cirkel"/>
            <p:cNvSpPr/>
            <p:nvPr/>
          </p:nvSpPr>
          <p:spPr>
            <a:xfrm>
              <a:off x="6518824" y="420091"/>
              <a:ext cx="125017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43" name="Linje"/>
            <p:cNvSpPr/>
            <p:nvPr/>
          </p:nvSpPr>
          <p:spPr>
            <a:xfrm>
              <a:off x="4712296" y="4825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545" name="BalanceOil+ Vegan…"/>
          <p:cNvSpPr txBox="1"/>
          <p:nvPr/>
        </p:nvSpPr>
        <p:spPr>
          <a:xfrm>
            <a:off x="2806920" y="1289328"/>
            <a:ext cx="18770161" cy="132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defRPr spc="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BalanceOil+ Vegan </a:t>
            </a:r>
          </a:p>
          <a:p>
            <a:pPr defTabSz="2438338"/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веганском варианте</a:t>
            </a:r>
          </a:p>
        </p:txBody>
      </p:sp>
      <p:grpSp>
        <p:nvGrpSpPr>
          <p:cNvPr id="549" name="Gruppera"/>
          <p:cNvGrpSpPr/>
          <p:nvPr/>
        </p:nvGrpSpPr>
        <p:grpSpPr>
          <a:xfrm>
            <a:off x="14271059" y="5175187"/>
            <a:ext cx="7118006" cy="125017"/>
            <a:chOff x="0" y="204192"/>
            <a:chExt cx="7118005" cy="125015"/>
          </a:xfrm>
        </p:grpSpPr>
        <p:sp>
          <p:nvSpPr>
            <p:cNvPr id="546" name="Naturally sourced ingredients"/>
            <p:cNvSpPr/>
            <p:nvPr/>
          </p:nvSpPr>
          <p:spPr>
            <a:xfrm>
              <a:off x="2118221" y="-165101"/>
              <a:ext cx="4999785" cy="863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Ингредиенты из натуральных источников</a:t>
              </a:r>
            </a:p>
          </p:txBody>
        </p:sp>
        <p:sp>
          <p:nvSpPr>
            <p:cNvPr id="547" name="Cirkel"/>
            <p:cNvSpPr/>
            <p:nvPr/>
          </p:nvSpPr>
          <p:spPr>
            <a:xfrm flipH="1">
              <a:off x="0" y="204192"/>
              <a:ext cx="125016" cy="125016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48" name="Linje"/>
            <p:cNvSpPr/>
            <p:nvPr/>
          </p:nvSpPr>
          <p:spPr>
            <a:xfrm>
              <a:off x="52697" y="266699"/>
              <a:ext cx="1870243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553" name="Gruppera"/>
          <p:cNvGrpSpPr/>
          <p:nvPr/>
        </p:nvGrpSpPr>
        <p:grpSpPr>
          <a:xfrm>
            <a:off x="14271061" y="7274717"/>
            <a:ext cx="8217326" cy="872034"/>
            <a:chOff x="0" y="-169317"/>
            <a:chExt cx="8217325" cy="872032"/>
          </a:xfrm>
        </p:grpSpPr>
        <p:sp>
          <p:nvSpPr>
            <p:cNvPr id="550" name="Dosage by weight and age"/>
            <p:cNvSpPr txBox="1"/>
            <p:nvPr/>
          </p:nvSpPr>
          <p:spPr>
            <a:xfrm>
              <a:off x="2118218" y="-169317"/>
              <a:ext cx="6099107" cy="8720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Дозировка зависит от веса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возраста</a:t>
              </a:r>
            </a:p>
          </p:txBody>
        </p:sp>
        <p:sp>
          <p:nvSpPr>
            <p:cNvPr id="551" name="Cirkel"/>
            <p:cNvSpPr/>
            <p:nvPr/>
          </p:nvSpPr>
          <p:spPr>
            <a:xfrm flipH="1">
              <a:off x="0" y="204191"/>
              <a:ext cx="125016" cy="125017"/>
            </a:xfrm>
            <a:prstGeom prst="ellipse">
              <a:avLst/>
            </a:prstGeom>
            <a:solidFill>
              <a:srgbClr val="4400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EE6F02"/>
                  </a:solidFill>
                </a:defRPr>
              </a:pPr>
              <a:endParaRPr/>
            </a:p>
          </p:txBody>
        </p:sp>
        <p:sp>
          <p:nvSpPr>
            <p:cNvPr id="552" name="Linje"/>
            <p:cNvSpPr/>
            <p:nvPr/>
          </p:nvSpPr>
          <p:spPr>
            <a:xfrm>
              <a:off x="44090" y="266699"/>
              <a:ext cx="1887454" cy="1"/>
            </a:xfrm>
            <a:prstGeom prst="line">
              <a:avLst/>
            </a:prstGeom>
            <a:noFill/>
            <a:ln w="19050" cap="flat">
              <a:solidFill>
                <a:srgbClr val="440099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Rektangel"/>
          <p:cNvSpPr/>
          <p:nvPr/>
        </p:nvSpPr>
        <p:spPr>
          <a:xfrm>
            <a:off x="-34052" y="-5160"/>
            <a:ext cx="24452104" cy="13726320"/>
          </a:xfrm>
          <a:prstGeom prst="rect">
            <a:avLst/>
          </a:prstGeom>
          <a:solidFill>
            <a:srgbClr val="C9CDC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6" name="Our products are made with the  highest quality and care"/>
          <p:cNvSpPr txBox="1"/>
          <p:nvPr/>
        </p:nvSpPr>
        <p:spPr>
          <a:xfrm>
            <a:off x="2806920" y="1358900"/>
            <a:ext cx="18770161" cy="15132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ts val="5500"/>
              </a:lnSpc>
              <a:defRPr spc="50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Наши продукты изготовлены с соблюдением высочайших требований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к качеству и безопасности</a:t>
            </a:r>
          </a:p>
        </p:txBody>
      </p:sp>
      <p:pic>
        <p:nvPicPr>
          <p:cNvPr id="557" name="GMOfree-gron.png" descr="GMOfree-gron.png"/>
          <p:cNvPicPr>
            <a:picLocks noChangeAspect="1"/>
          </p:cNvPicPr>
          <p:nvPr/>
        </p:nvPicPr>
        <p:blipFill>
          <a:blip r:embed="rId2"/>
          <a:srcRect l="206"/>
          <a:stretch>
            <a:fillRect/>
          </a:stretch>
        </p:blipFill>
        <p:spPr>
          <a:xfrm>
            <a:off x="16228814" y="8660963"/>
            <a:ext cx="1295605" cy="129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58" name="InformedSport_Logo_RGB.png" descr="InformedSport_Logo_RGB.png"/>
          <p:cNvPicPr>
            <a:picLocks noChangeAspect="1"/>
          </p:cNvPicPr>
          <p:nvPr/>
        </p:nvPicPr>
        <p:blipFill>
          <a:blip r:embed="rId3"/>
          <a:srcRect l="15443" r="15443"/>
          <a:stretch>
            <a:fillRect/>
          </a:stretch>
        </p:blipFill>
        <p:spPr>
          <a:xfrm>
            <a:off x="9875504" y="4766547"/>
            <a:ext cx="1446001" cy="2390289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KETO-sv.png" descr="KETO-sv.png"/>
          <p:cNvPicPr>
            <a:picLocks noChangeAspect="1"/>
          </p:cNvPicPr>
          <p:nvPr/>
        </p:nvPicPr>
        <p:blipFill>
          <a:blip r:embed="rId4"/>
          <a:srcRect l="206"/>
          <a:stretch>
            <a:fillRect/>
          </a:stretch>
        </p:blipFill>
        <p:spPr>
          <a:xfrm>
            <a:off x="19354583" y="8660963"/>
            <a:ext cx="1295605" cy="129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60" name="SugarFree-sv.png" descr="SugarFree-sv.png"/>
          <p:cNvPicPr>
            <a:picLocks noChangeAspect="1"/>
          </p:cNvPicPr>
          <p:nvPr/>
        </p:nvPicPr>
        <p:blipFill>
          <a:blip r:embed="rId5"/>
          <a:srcRect l="206"/>
          <a:stretch>
            <a:fillRect/>
          </a:stretch>
        </p:blipFill>
        <p:spPr>
          <a:xfrm>
            <a:off x="9950602" y="8660963"/>
            <a:ext cx="1295605" cy="129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61" name="Gluten-cmyk.png" descr="Gluten-cmyk.png"/>
          <p:cNvPicPr>
            <a:picLocks noChangeAspect="1"/>
          </p:cNvPicPr>
          <p:nvPr/>
        </p:nvPicPr>
        <p:blipFill>
          <a:blip r:embed="rId6"/>
          <a:srcRect l="206"/>
          <a:stretch>
            <a:fillRect/>
          </a:stretch>
        </p:blipFill>
        <p:spPr>
          <a:xfrm>
            <a:off x="13084457" y="8660963"/>
            <a:ext cx="1295605" cy="129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62" name="SoyFree-gron.png" descr="SoyFree-gron.png"/>
          <p:cNvPicPr>
            <a:picLocks noChangeAspect="1"/>
          </p:cNvPicPr>
          <p:nvPr/>
        </p:nvPicPr>
        <p:blipFill>
          <a:blip r:embed="rId7"/>
          <a:srcRect l="206"/>
          <a:stretch>
            <a:fillRect/>
          </a:stretch>
        </p:blipFill>
        <p:spPr>
          <a:xfrm>
            <a:off x="6816835" y="8660963"/>
            <a:ext cx="1295605" cy="12929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63" name="GMP-Lysi.ai" descr="GMP-Lysi.ai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09096" y="5157066"/>
            <a:ext cx="1290522" cy="1290639"/>
          </a:xfrm>
          <a:prstGeom prst="rect">
            <a:avLst/>
          </a:prstGeom>
          <a:ln w="12700">
            <a:miter lim="400000"/>
          </a:ln>
        </p:spPr>
      </p:pic>
      <p:pic>
        <p:nvPicPr>
          <p:cNvPr id="564" name="FOS_mandatory_RGB.png" descr="FOS_mandatory_RGB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29660" y="4871066"/>
            <a:ext cx="1870148" cy="1874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565" name="Natural-gron.png" descr="Natural-gron.png"/>
          <p:cNvPicPr>
            <a:picLocks noChangeAspect="1"/>
          </p:cNvPicPr>
          <p:nvPr/>
        </p:nvPicPr>
        <p:blipFill>
          <a:blip r:embed="rId10"/>
          <a:srcRect t="204" b="204"/>
          <a:stretch>
            <a:fillRect/>
          </a:stretch>
        </p:blipFill>
        <p:spPr>
          <a:xfrm>
            <a:off x="3703680" y="8662153"/>
            <a:ext cx="1301335" cy="1290669"/>
          </a:xfrm>
          <a:prstGeom prst="rect">
            <a:avLst/>
          </a:prstGeom>
          <a:ln w="12700">
            <a:miter lim="400000"/>
          </a:ln>
        </p:spPr>
      </p:pic>
      <p:pic>
        <p:nvPicPr>
          <p:cNvPr id="566" name="VeganTM 327C - rgb high-res transparent background.png" descr="VeganTM 327C - rgb high-res transparent backgroun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043260" y="5113929"/>
            <a:ext cx="1963922" cy="1600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67" name="Logo-Halal.ai" descr="Logo-Halal.ai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680871" y="5153421"/>
            <a:ext cx="2643223" cy="1246780"/>
          </a:xfrm>
          <a:prstGeom prst="rect">
            <a:avLst/>
          </a:prstGeom>
          <a:ln w="12700">
            <a:miter lim="400000"/>
          </a:ln>
        </p:spPr>
      </p:pic>
      <p:pic>
        <p:nvPicPr>
          <p:cNvPr id="568" name="DNV-logo-svart-hvitt.png" descr="DNV-logo-svart-hvitt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200358" y="5126629"/>
            <a:ext cx="1380889" cy="1325764"/>
          </a:xfrm>
          <a:prstGeom prst="rect">
            <a:avLst/>
          </a:prstGeom>
          <a:ln w="12700">
            <a:miter lim="400000"/>
          </a:ln>
        </p:spPr>
      </p:pic>
      <p:sp>
        <p:nvSpPr>
          <p:cNvPr id="569" name="DNV-GL certified"/>
          <p:cNvSpPr txBox="1"/>
          <p:nvPr/>
        </p:nvSpPr>
        <p:spPr>
          <a:xfrm>
            <a:off x="15632033" y="646379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Сертификат DNV-GL</a:t>
            </a:r>
          </a:p>
        </p:txBody>
      </p:sp>
      <p:sp>
        <p:nvSpPr>
          <p:cNvPr id="570" name="Halal certified"/>
          <p:cNvSpPr txBox="1"/>
          <p:nvPr/>
        </p:nvSpPr>
        <p:spPr>
          <a:xfrm>
            <a:off x="18743713" y="66497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pPr>
              <a:lnSpc>
                <a:spcPct val="100000"/>
              </a:lnSpc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Сертификат «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Халяль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»</a:t>
            </a:r>
          </a:p>
        </p:txBody>
      </p:sp>
      <p:sp>
        <p:nvSpPr>
          <p:cNvPr id="571" name="Vegan Society"/>
          <p:cNvSpPr txBox="1"/>
          <p:nvPr/>
        </p:nvSpPr>
        <p:spPr>
          <a:xfrm>
            <a:off x="12473586" y="646379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The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Vegan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Society</a:t>
            </a:r>
          </a:p>
        </p:txBody>
      </p:sp>
      <p:sp>
        <p:nvSpPr>
          <p:cNvPr id="572" name="Friend of the Sea"/>
          <p:cNvSpPr txBox="1"/>
          <p:nvPr/>
        </p:nvSpPr>
        <p:spPr>
          <a:xfrm>
            <a:off x="6229348" y="646379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Friend of the Sea</a:t>
            </a:r>
          </a:p>
        </p:txBody>
      </p:sp>
      <p:sp>
        <p:nvSpPr>
          <p:cNvPr id="573" name="Informed Sport"/>
          <p:cNvSpPr txBox="1"/>
          <p:nvPr/>
        </p:nvSpPr>
        <p:spPr>
          <a:xfrm>
            <a:off x="9341028" y="646379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Informed Sport</a:t>
            </a:r>
          </a:p>
        </p:txBody>
      </p:sp>
      <p:sp>
        <p:nvSpPr>
          <p:cNvPr id="574" name="GMP certified"/>
          <p:cNvSpPr txBox="1"/>
          <p:nvPr/>
        </p:nvSpPr>
        <p:spPr>
          <a:xfrm>
            <a:off x="3070901" y="646379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Сертификат GMP</a:t>
            </a:r>
          </a:p>
        </p:txBody>
      </p:sp>
      <p:sp>
        <p:nvSpPr>
          <p:cNvPr id="575" name="Non-GMO"/>
          <p:cNvSpPr txBox="1"/>
          <p:nvPr/>
        </p:nvSpPr>
        <p:spPr>
          <a:xfrm>
            <a:off x="15632033" y="103042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Без ГМО</a:t>
            </a:r>
          </a:p>
        </p:txBody>
      </p:sp>
      <p:sp>
        <p:nvSpPr>
          <p:cNvPr id="576" name="Keto-friendly"/>
          <p:cNvSpPr txBox="1"/>
          <p:nvPr/>
        </p:nvSpPr>
        <p:spPr>
          <a:xfrm>
            <a:off x="18743713" y="10350765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pPr>
              <a:lnSpc>
                <a:spcPct val="100000"/>
              </a:lnSpc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Совместимо </a:t>
            </a:r>
            <a:br>
              <a:rPr lang="es-ES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кето-диетами</a:t>
            </a:r>
          </a:p>
        </p:txBody>
      </p:sp>
      <p:sp>
        <p:nvSpPr>
          <p:cNvPr id="577" name="Gluten-free"/>
          <p:cNvSpPr txBox="1"/>
          <p:nvPr/>
        </p:nvSpPr>
        <p:spPr>
          <a:xfrm>
            <a:off x="12473586" y="103042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Без глютена</a:t>
            </a:r>
          </a:p>
        </p:txBody>
      </p:sp>
      <p:sp>
        <p:nvSpPr>
          <p:cNvPr id="578" name="Soy-free"/>
          <p:cNvSpPr txBox="1"/>
          <p:nvPr/>
        </p:nvSpPr>
        <p:spPr>
          <a:xfrm>
            <a:off x="6229348" y="103042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Без сои</a:t>
            </a:r>
          </a:p>
        </p:txBody>
      </p:sp>
      <p:sp>
        <p:nvSpPr>
          <p:cNvPr id="579" name="Sugar-free"/>
          <p:cNvSpPr txBox="1"/>
          <p:nvPr/>
        </p:nvSpPr>
        <p:spPr>
          <a:xfrm>
            <a:off x="9341028" y="103042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Без сахара</a:t>
            </a:r>
          </a:p>
        </p:txBody>
      </p:sp>
      <p:sp>
        <p:nvSpPr>
          <p:cNvPr id="580" name="Naturally sourced ingredients"/>
          <p:cNvSpPr txBox="1"/>
          <p:nvPr/>
        </p:nvSpPr>
        <p:spPr>
          <a:xfrm>
            <a:off x="3070901" y="10342371"/>
            <a:ext cx="2517539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defTabSz="457200">
              <a:spcBef>
                <a:spcPts val="1100"/>
              </a:spcBef>
              <a:tabLst>
                <a:tab pos="25400" algn="l"/>
              </a:tabLst>
              <a:defRPr sz="2000"/>
            </a:lvl1pPr>
          </a:lstStyle>
          <a:p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Ингредиенты из натуральных источников</a:t>
            </a: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4" name="Gruppera"/>
          <p:cNvGrpSpPr/>
          <p:nvPr/>
        </p:nvGrpSpPr>
        <p:grpSpPr>
          <a:xfrm>
            <a:off x="-34033" y="3823056"/>
            <a:ext cx="24434552" cy="9916492"/>
            <a:chOff x="0" y="197525"/>
            <a:chExt cx="24434550" cy="9916491"/>
          </a:xfrm>
        </p:grpSpPr>
        <p:sp>
          <p:nvSpPr>
            <p:cNvPr id="582" name="Rektangel"/>
            <p:cNvSpPr/>
            <p:nvPr/>
          </p:nvSpPr>
          <p:spPr>
            <a:xfrm>
              <a:off x="0" y="5729437"/>
              <a:ext cx="24434550" cy="4384580"/>
            </a:xfrm>
            <a:prstGeom prst="rect">
              <a:avLst/>
            </a:prstGeom>
            <a:solidFill>
              <a:srgbClr val="DEEFD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583" name="GettyImages-682424594-anpassad.ai" descr="GettyImages-682424594-anpassad.ai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8798" y="197525"/>
              <a:ext cx="23318981" cy="6342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85" name="Brain* / immune / growth"/>
          <p:cNvSpPr txBox="1"/>
          <p:nvPr/>
        </p:nvSpPr>
        <p:spPr>
          <a:xfrm>
            <a:off x="1709192" y="11110227"/>
            <a:ext cx="3117662" cy="410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рост</a:t>
            </a:r>
          </a:p>
        </p:txBody>
      </p:sp>
      <p:sp>
        <p:nvSpPr>
          <p:cNvPr id="586" name="Brain* / immune / reproduction /  skin / hair / nails"/>
          <p:cNvSpPr txBox="1"/>
          <p:nvPr/>
        </p:nvSpPr>
        <p:spPr>
          <a:xfrm>
            <a:off x="6026290" y="11121400"/>
            <a:ext cx="5796000" cy="718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репродуктивная система / </a:t>
            </a:r>
            <a:br>
              <a:rPr sz="2000"/>
            </a:b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кожа / волосы / ногти</a:t>
            </a:r>
          </a:p>
        </p:txBody>
      </p:sp>
      <p:sp>
        <p:nvSpPr>
          <p:cNvPr id="587" name="Brain* / immune / heart**"/>
          <p:cNvSpPr txBox="1"/>
          <p:nvPr/>
        </p:nvSpPr>
        <p:spPr>
          <a:xfrm>
            <a:off x="12918864" y="11130003"/>
            <a:ext cx="3710911" cy="4104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сердце**</a:t>
            </a:r>
          </a:p>
        </p:txBody>
      </p:sp>
      <p:sp>
        <p:nvSpPr>
          <p:cNvPr id="588" name="Brain* / immune / heart** / joint /  healthy metabolic ageing…"/>
          <p:cNvSpPr txBox="1"/>
          <p:nvPr/>
        </p:nvSpPr>
        <p:spPr>
          <a:xfrm>
            <a:off x="17747373" y="11123758"/>
            <a:ext cx="5198518" cy="718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Мозг* / иммунитет / сердце** /суставы / </a:t>
            </a:r>
            <a:br>
              <a:rPr sz="2000" dirty="0"/>
            </a:b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здоровый метаболизм с возрастом / кости</a:t>
            </a:r>
          </a:p>
        </p:txBody>
      </p:sp>
      <p:sp>
        <p:nvSpPr>
          <p:cNvPr id="589" name="Linje"/>
          <p:cNvSpPr/>
          <p:nvPr/>
        </p:nvSpPr>
        <p:spPr>
          <a:xfrm>
            <a:off x="3286" y="10915266"/>
            <a:ext cx="24377427" cy="1"/>
          </a:xfrm>
          <a:prstGeom prst="line">
            <a:avLst/>
          </a:prstGeom>
          <a:ln w="50800">
            <a:solidFill>
              <a:srgbClr val="A291CC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592" name="Gruppera"/>
          <p:cNvGrpSpPr/>
          <p:nvPr/>
        </p:nvGrpSpPr>
        <p:grpSpPr>
          <a:xfrm>
            <a:off x="674898" y="12878869"/>
            <a:ext cx="9510503" cy="669664"/>
            <a:chOff x="0" y="20691"/>
            <a:chExt cx="9510502" cy="669658"/>
          </a:xfrm>
        </p:grpSpPr>
        <p:sp>
          <p:nvSpPr>
            <p:cNvPr id="590" name="** The beneficial effect is obtained with a daily intake of 250 mg of DHA."/>
            <p:cNvSpPr/>
            <p:nvPr/>
          </p:nvSpPr>
          <p:spPr>
            <a:xfrm>
              <a:off x="1" y="294026"/>
              <a:ext cx="9510501" cy="399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2500"/>
                </a:lnSpc>
                <a:spcBef>
                  <a:spcPts val="1200"/>
                </a:spcBef>
                <a:defRPr sz="1500"/>
              </a:pP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*</a:t>
              </a:r>
              <a:r>
                <a:rPr lang="sv-SE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*</a:t>
              </a: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Положительный эффект достигается при </a:t>
              </a:r>
              <a:r>
                <a:rPr lang="ru-RU" sz="1500" b="0" i="0" strike="noStrike" cap="none" spc="-6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суточной дозе 250 мг ДГК.</a:t>
              </a:r>
            </a:p>
          </p:txBody>
        </p:sp>
        <p:sp>
          <p:nvSpPr>
            <p:cNvPr id="591" name="* The beneficial effect is obtained with a daily intake of 250 mg of EPA and DHA."/>
            <p:cNvSpPr/>
            <p:nvPr/>
          </p:nvSpPr>
          <p:spPr>
            <a:xfrm>
              <a:off x="0" y="17038"/>
              <a:ext cx="9510502" cy="399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ts val="2500"/>
                </a:lnSpc>
                <a:spcBef>
                  <a:spcPts val="1200"/>
                </a:spcBef>
                <a:defRPr sz="1500"/>
              </a:pPr>
              <a:r>
                <a:rPr lang="ru-RU" sz="1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*Положительный эффект достигается </a:t>
              </a:r>
              <a:r>
                <a:rPr lang="ru-RU" sz="1500" b="0" i="0" strike="noStrike" cap="none" spc="-6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при суточной дозе 250 мг ЭПК и ДГК.</a:t>
              </a:r>
            </a:p>
          </p:txBody>
        </p:sp>
      </p:grpSp>
      <p:sp>
        <p:nvSpPr>
          <p:cNvPr id="593" name="There are health benefits at every stage of life"/>
          <p:cNvSpPr txBox="1"/>
          <p:nvPr/>
        </p:nvSpPr>
        <p:spPr>
          <a:xfrm>
            <a:off x="2806920" y="1435100"/>
            <a:ext cx="18770161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spc="50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Позитивное влияние на здоровье на</a:t>
            </a:r>
            <a:r>
              <a:rPr lang="ru-RU" sz="50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всех этапах жизни</a:t>
            </a:r>
          </a:p>
        </p:txBody>
      </p:sp>
      <p:sp>
        <p:nvSpPr>
          <p:cNvPr id="594" name="100 years"/>
          <p:cNvSpPr txBox="1"/>
          <p:nvPr/>
        </p:nvSpPr>
        <p:spPr>
          <a:xfrm>
            <a:off x="21702488" y="10465316"/>
            <a:ext cx="2287847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100 лет</a:t>
            </a:r>
          </a:p>
        </p:txBody>
      </p:sp>
      <p:sp>
        <p:nvSpPr>
          <p:cNvPr id="595" name="6 months"/>
          <p:cNvSpPr txBox="1"/>
          <p:nvPr/>
        </p:nvSpPr>
        <p:spPr>
          <a:xfrm>
            <a:off x="243067" y="10465316"/>
            <a:ext cx="2633509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 dirty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6 месяцев</a:t>
            </a:r>
          </a:p>
        </p:txBody>
      </p:sp>
      <p:sp>
        <p:nvSpPr>
          <p:cNvPr id="596" name="50 years"/>
          <p:cNvSpPr txBox="1"/>
          <p:nvPr/>
        </p:nvSpPr>
        <p:spPr>
          <a:xfrm>
            <a:off x="14586296" y="10465316"/>
            <a:ext cx="2287846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50 лет</a:t>
            </a:r>
          </a:p>
        </p:txBody>
      </p:sp>
      <p:sp>
        <p:nvSpPr>
          <p:cNvPr id="597" name="20 years"/>
          <p:cNvSpPr txBox="1"/>
          <p:nvPr/>
        </p:nvSpPr>
        <p:spPr>
          <a:xfrm>
            <a:off x="7297268" y="10465316"/>
            <a:ext cx="2633510" cy="36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lnSpc>
                <a:spcPct val="60000"/>
              </a:lnSpc>
              <a:defRPr sz="2500">
                <a:solidFill>
                  <a:srgbClr val="470897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470897"/>
                </a:solidFill>
                <a:effectLst/>
                <a:latin typeface="Open Sans Semibold"/>
                <a:ea typeface="Open Sans Semibold"/>
                <a:cs typeface="Open Sans Semibold"/>
              </a:rPr>
              <a:t>20 лет</a:t>
            </a: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• Commission regulation (EU 1924/2006 and 432/2012)"/>
          <p:cNvSpPr txBox="1"/>
          <p:nvPr/>
        </p:nvSpPr>
        <p:spPr>
          <a:xfrm>
            <a:off x="208973" y="13182119"/>
            <a:ext cx="7469813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Постановление Комиссии (EU 1924/2006 и 432/2012)</a:t>
            </a:r>
          </a:p>
        </p:txBody>
      </p:sp>
      <p:pic>
        <p:nvPicPr>
          <p:cNvPr id="600" name="Lila_ikoner_3.png" descr="Lila_ikoner_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8176" y="3537974"/>
            <a:ext cx="1036964" cy="1036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1" name="Lila_ikoner_19.png" descr="Lila_ikoner_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3208" y="4833518"/>
            <a:ext cx="1036964" cy="1036965"/>
          </a:xfrm>
          <a:prstGeom prst="rect">
            <a:avLst/>
          </a:prstGeom>
          <a:ln w="12700">
            <a:miter lim="400000"/>
          </a:ln>
        </p:spPr>
      </p:pic>
      <p:pic>
        <p:nvPicPr>
          <p:cNvPr id="602" name="Lila_ikoner_20.png" descr="Lila_ikoner_20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3208" y="6188679"/>
            <a:ext cx="1036964" cy="1036965"/>
          </a:xfrm>
          <a:prstGeom prst="rect">
            <a:avLst/>
          </a:prstGeom>
          <a:ln w="12700">
            <a:miter lim="400000"/>
          </a:ln>
        </p:spPr>
      </p:pic>
      <p:sp>
        <p:nvSpPr>
          <p:cNvPr id="603" name="Protects cells against  oxidative stress*"/>
          <p:cNvSpPr txBox="1"/>
          <p:nvPr/>
        </p:nvSpPr>
        <p:spPr>
          <a:xfrm>
            <a:off x="18284058" y="3484273"/>
            <a:ext cx="5850237" cy="1144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Защита клеток от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окислительного стресса*</a:t>
            </a:r>
          </a:p>
        </p:txBody>
      </p:sp>
      <p:sp>
        <p:nvSpPr>
          <p:cNvPr id="604" name="Normal absorption/utilization  of calcium and phosphorus*"/>
          <p:cNvSpPr txBox="1"/>
          <p:nvPr/>
        </p:nvSpPr>
        <p:spPr>
          <a:xfrm>
            <a:off x="18292080" y="4820976"/>
            <a:ext cx="5274205" cy="10620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algn="l" defTabSz="457200">
              <a:spcBef>
                <a:spcPts val="1100"/>
              </a:spcBef>
              <a:tabLst>
                <a:tab pos="25400" algn="l"/>
              </a:tabLst>
              <a:defRPr sz="2500" spc="-72"/>
            </a:pPr>
            <a:r>
              <a:rPr lang="ru-RU" sz="2500" b="0" i="0" strike="noStrike" cap="none" spc="-7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усвоение </a:t>
            </a:r>
            <a:br>
              <a:rPr sz="2500" dirty="0"/>
            </a:br>
            <a:r>
              <a:rPr lang="ru-RU" sz="2500" b="0" i="0" strike="noStrike" cap="none" spc="-7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кальция и фосфора*</a:t>
            </a:r>
          </a:p>
        </p:txBody>
      </p:sp>
      <p:sp>
        <p:nvSpPr>
          <p:cNvPr id="605" name="Normal blood calcium levels*"/>
          <p:cNvSpPr txBox="1"/>
          <p:nvPr/>
        </p:nvSpPr>
        <p:spPr>
          <a:xfrm>
            <a:off x="18292080" y="6306422"/>
            <a:ext cx="5415857" cy="801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41"/>
            </a:lvl1pPr>
          </a:lstStyle>
          <a:p>
            <a:r>
              <a:rPr lang="ru-RU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Нормальный уровень </a:t>
            </a:r>
            <a:br>
              <a:rPr lang="sv-SE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-41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кальция в крови*</a:t>
            </a:r>
          </a:p>
        </p:txBody>
      </p:sp>
      <p:pic>
        <p:nvPicPr>
          <p:cNvPr id="606" name="Lila_ikoner_6.png" descr="Lila_ikoner_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40503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7" name="Lila_ikoner_9.png" descr="Lila_ikoner_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4547" y="6199161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8" name="Lila_ikoner_12.png" descr="Lila_ikoner_1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34547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9" name="Lila_ikoner_18.png" descr="Lila_ikoner_1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4547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10" name="Normal blood pressure*"/>
          <p:cNvSpPr txBox="1"/>
          <p:nvPr/>
        </p:nvSpPr>
        <p:spPr>
          <a:xfrm>
            <a:off x="9549017" y="6399480"/>
            <a:ext cx="5779698" cy="48731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20"/>
            </a:lvl1pPr>
          </a:lstStyle>
          <a:p>
            <a:r>
              <a:rPr lang="ru-RU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кровяное</a:t>
            </a:r>
            <a:r>
              <a:rPr lang="es-ES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-2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давление*</a:t>
            </a:r>
          </a:p>
        </p:txBody>
      </p:sp>
      <p:sp>
        <p:nvSpPr>
          <p:cNvPr id="611" name="Normal cell division*"/>
          <p:cNvSpPr txBox="1"/>
          <p:nvPr/>
        </p:nvSpPr>
        <p:spPr>
          <a:xfrm>
            <a:off x="9549017" y="7811116"/>
            <a:ext cx="527390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клеточное деление*</a:t>
            </a:r>
          </a:p>
        </p:txBody>
      </p:sp>
      <p:sp>
        <p:nvSpPr>
          <p:cNvPr id="612" name="Normal blood  triglyceride levels*"/>
          <p:cNvSpPr txBox="1"/>
          <p:nvPr/>
        </p:nvSpPr>
        <p:spPr>
          <a:xfrm>
            <a:off x="9549017" y="8962029"/>
            <a:ext cx="5320473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Нормальный уровень </a:t>
            </a:r>
            <a:br>
              <a:rPr sz="2500"/>
            </a:b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триглицерида в крови*</a:t>
            </a:r>
          </a:p>
        </p:txBody>
      </p:sp>
      <p:sp>
        <p:nvSpPr>
          <p:cNvPr id="613" name="Lowers/reduces blood cholesterol*"/>
          <p:cNvSpPr txBox="1"/>
          <p:nvPr/>
        </p:nvSpPr>
        <p:spPr>
          <a:xfrm>
            <a:off x="18280371" y="8957812"/>
            <a:ext cx="615012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 spc="-52"/>
            </a:lvl1pPr>
          </a:lstStyle>
          <a:p>
            <a:r>
              <a:rPr lang="ru-RU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Снижает уровень холестерина </a:t>
            </a:r>
            <a:br>
              <a:rPr lang="sv-SE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-52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крови*</a:t>
            </a:r>
          </a:p>
        </p:txBody>
      </p:sp>
      <p:pic>
        <p:nvPicPr>
          <p:cNvPr id="614" name="Lila_ikoner_5.png" descr="Lila_ikoner_5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1266" y="4844000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5" name="Lila_ikoner_17.png" descr="Lila_ikoner_17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6313" y="3548456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16" name="Normal bone structure*"/>
          <p:cNvSpPr txBox="1"/>
          <p:nvPr/>
        </p:nvSpPr>
        <p:spPr>
          <a:xfrm>
            <a:off x="9550781" y="3815157"/>
            <a:ext cx="546450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структура костей*</a:t>
            </a:r>
          </a:p>
        </p:txBody>
      </p:sp>
      <p:sp>
        <p:nvSpPr>
          <p:cNvPr id="617" name="Fights oxidative stress*"/>
          <p:cNvSpPr txBox="1"/>
          <p:nvPr/>
        </p:nvSpPr>
        <p:spPr>
          <a:xfrm>
            <a:off x="9571135" y="5110700"/>
            <a:ext cx="5531172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pPr>
            <a:r>
              <a:rPr lang="ru-RU" sz="2500" b="0" i="0" strike="noStrike" cap="none" spc="-52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Борется 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окислительным стрессом*</a:t>
            </a:r>
          </a:p>
        </p:txBody>
      </p:sp>
      <p:pic>
        <p:nvPicPr>
          <p:cNvPr id="618" name="Lila_ikoner_4.png" descr="Lila_ikoner_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6456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9" name="Lila_ikoner_10.png" descr="Lila_ikoner_10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6456" y="8885828"/>
            <a:ext cx="1016001" cy="10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20" name="Lila_ikoner_15.png" descr="Lila_ikoner_15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020054" y="7544415"/>
            <a:ext cx="1016001" cy="10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621" name="Normal vision*"/>
          <p:cNvSpPr txBox="1"/>
          <p:nvPr/>
        </p:nvSpPr>
        <p:spPr>
          <a:xfrm>
            <a:off x="2097956" y="7811116"/>
            <a:ext cx="500082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зрение*</a:t>
            </a:r>
          </a:p>
        </p:txBody>
      </p:sp>
      <p:sp>
        <p:nvSpPr>
          <p:cNvPr id="622" name="Normal teeth*"/>
          <p:cNvSpPr txBox="1"/>
          <p:nvPr/>
        </p:nvSpPr>
        <p:spPr>
          <a:xfrm>
            <a:off x="2097956" y="9152529"/>
            <a:ext cx="467903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Нормальные зубы*</a:t>
            </a:r>
          </a:p>
        </p:txBody>
      </p:sp>
      <p:sp>
        <p:nvSpPr>
          <p:cNvPr id="623" name="Normal muscle function*"/>
          <p:cNvSpPr txBox="1"/>
          <p:nvPr/>
        </p:nvSpPr>
        <p:spPr>
          <a:xfrm>
            <a:off x="18298854" y="7811116"/>
            <a:ext cx="4679039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11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функция мышц* </a:t>
            </a:r>
          </a:p>
        </p:txBody>
      </p:sp>
      <p:sp>
        <p:nvSpPr>
          <p:cNvPr id="624" name="Normal brain function*"/>
          <p:cNvSpPr txBox="1"/>
          <p:nvPr/>
        </p:nvSpPr>
        <p:spPr>
          <a:xfrm>
            <a:off x="2100179" y="3812744"/>
            <a:ext cx="4229778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работа мозга*</a:t>
            </a:r>
          </a:p>
        </p:txBody>
      </p:sp>
      <p:sp>
        <p:nvSpPr>
          <p:cNvPr id="625" name="Normal heart function*"/>
          <p:cNvSpPr txBox="1"/>
          <p:nvPr/>
        </p:nvSpPr>
        <p:spPr>
          <a:xfrm>
            <a:off x="2098297" y="5108287"/>
            <a:ext cx="5182183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сердечная функция*</a:t>
            </a:r>
          </a:p>
        </p:txBody>
      </p:sp>
      <p:sp>
        <p:nvSpPr>
          <p:cNvPr id="626" name="Normal immune function*"/>
          <p:cNvSpPr txBox="1"/>
          <p:nvPr/>
        </p:nvSpPr>
        <p:spPr>
          <a:xfrm>
            <a:off x="2108325" y="6271144"/>
            <a:ext cx="3202800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ts val="3000"/>
              </a:lnSpc>
              <a:spcBef>
                <a:spcPts val="500"/>
              </a:spcBef>
              <a:tabLst>
                <a:tab pos="25400" algn="l"/>
              </a:tabLst>
              <a:defRPr sz="2500"/>
            </a:lvl1pPr>
          </a:lstStyle>
          <a:p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Нормальная работа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иммунной системы*</a:t>
            </a:r>
          </a:p>
        </p:txBody>
      </p:sp>
      <p:sp>
        <p:nvSpPr>
          <p:cNvPr id="627" name="REFERENCES"/>
          <p:cNvSpPr txBox="1"/>
          <p:nvPr/>
        </p:nvSpPr>
        <p:spPr>
          <a:xfrm>
            <a:off x="691573" y="12839438"/>
            <a:ext cx="2394527" cy="45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lnSpc>
                <a:spcPct val="120000"/>
              </a:lnSpc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ССЫЛКИ</a:t>
            </a:r>
          </a:p>
        </p:txBody>
      </p:sp>
      <p:sp>
        <p:nvSpPr>
          <p:cNvPr id="628" name="Normal development of the eye  of the fetus and breastfed infants*"/>
          <p:cNvSpPr txBox="1"/>
          <p:nvPr/>
        </p:nvSpPr>
        <p:spPr>
          <a:xfrm>
            <a:off x="9549017" y="10295979"/>
            <a:ext cx="6839164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развитие зрения у плода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 детей на грудном вскармливании*</a:t>
            </a:r>
          </a:p>
        </p:txBody>
      </p:sp>
      <p:sp>
        <p:nvSpPr>
          <p:cNvPr id="629" name="Visual development of infants up to  12 months of age*"/>
          <p:cNvSpPr txBox="1"/>
          <p:nvPr/>
        </p:nvSpPr>
        <p:spPr>
          <a:xfrm>
            <a:off x="18280371" y="10295979"/>
            <a:ext cx="5320473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Развитие зрения у младенцев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возрасте до 12 месяцев*</a:t>
            </a:r>
          </a:p>
        </p:txBody>
      </p:sp>
      <p:sp>
        <p:nvSpPr>
          <p:cNvPr id="630" name="Normal brain development of the fetus and breastfed infants*"/>
          <p:cNvSpPr txBox="1"/>
          <p:nvPr/>
        </p:nvSpPr>
        <p:spPr>
          <a:xfrm>
            <a:off x="2097956" y="10295979"/>
            <a:ext cx="5918993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2500"/>
            </a:lvl1pPr>
          </a:lstStyle>
          <a:p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Нормальное развитие мозга плода и детей на грудном вскармливании*</a:t>
            </a:r>
          </a:p>
        </p:txBody>
      </p:sp>
      <p:pic>
        <p:nvPicPr>
          <p:cNvPr id="631" name="SYMBOLER_Customer-Offer-54_Rityta 1 copy.png" descr="SYMBOLER_Customer-Offer-54_Rityta 1 copy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7165" y="10184705"/>
            <a:ext cx="1094717" cy="1094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632" name="SYMBOLER_Customer-Offer-23.png" descr="SYMBOLER_Customer-Offer-23.png"/>
          <p:cNvPicPr>
            <a:picLocks noChangeAspect="1"/>
          </p:cNvPicPr>
          <p:nvPr/>
        </p:nvPicPr>
        <p:blipFill>
          <a:blip r:embed="rId15"/>
          <a:srcRect l="93" r="93"/>
          <a:stretch>
            <a:fillRect/>
          </a:stretch>
        </p:blipFill>
        <p:spPr>
          <a:xfrm>
            <a:off x="8295257" y="10191750"/>
            <a:ext cx="1094481" cy="1094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3" name="SYMBOLER_Customer-Offer-23.png" descr="SYMBOLER_Customer-Offer-23.png"/>
          <p:cNvPicPr>
            <a:picLocks noChangeAspect="1"/>
          </p:cNvPicPr>
          <p:nvPr/>
        </p:nvPicPr>
        <p:blipFill>
          <a:blip r:embed="rId15"/>
          <a:srcRect l="93" r="93"/>
          <a:stretch>
            <a:fillRect/>
          </a:stretch>
        </p:blipFill>
        <p:spPr>
          <a:xfrm>
            <a:off x="16980762" y="10191750"/>
            <a:ext cx="1094482" cy="10944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34" name="SYMBOLER_Customer-Offer-55.png" descr="SYMBOLER_Customer-Offer-55.png"/>
          <p:cNvPicPr>
            <a:picLocks noChangeAspect="1"/>
          </p:cNvPicPr>
          <p:nvPr/>
        </p:nvPicPr>
        <p:blipFill>
          <a:blip r:embed="rId16"/>
          <a:srcRect t="93" b="93"/>
          <a:stretch>
            <a:fillRect/>
          </a:stretch>
        </p:blipFill>
        <p:spPr>
          <a:xfrm>
            <a:off x="768356" y="6157291"/>
            <a:ext cx="1099896" cy="1099896"/>
          </a:xfrm>
          <a:prstGeom prst="rect">
            <a:avLst/>
          </a:prstGeom>
          <a:ln w="12700">
            <a:miter lim="400000"/>
          </a:ln>
        </p:spPr>
      </p:pic>
      <p:pic>
        <p:nvPicPr>
          <p:cNvPr id="635" name="SYMBOLER_Customer-Offer-53.png" descr="SYMBOLER_Customer-Offer-53.png"/>
          <p:cNvPicPr>
            <a:picLocks noChangeAspect="1"/>
          </p:cNvPicPr>
          <p:nvPr/>
        </p:nvPicPr>
        <p:blipFill>
          <a:blip r:embed="rId17"/>
          <a:srcRect t="93" b="93"/>
          <a:stretch>
            <a:fillRect/>
          </a:stretch>
        </p:blipFill>
        <p:spPr>
          <a:xfrm>
            <a:off x="768356" y="4804709"/>
            <a:ext cx="1094483" cy="1094483"/>
          </a:xfrm>
          <a:prstGeom prst="rect">
            <a:avLst/>
          </a:prstGeom>
          <a:ln w="12700">
            <a:miter lim="400000"/>
          </a:ln>
        </p:spPr>
      </p:pic>
      <p:pic>
        <p:nvPicPr>
          <p:cNvPr id="636" name="SYMBOLER_Customer-Offer_Rityta 1 copy.png" descr="SYMBOLER_Customer-Offer_Rityta 1 copy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68356" y="3504800"/>
            <a:ext cx="1103186" cy="1103186"/>
          </a:xfrm>
          <a:prstGeom prst="rect">
            <a:avLst/>
          </a:prstGeom>
          <a:ln w="12700">
            <a:miter lim="400000"/>
          </a:ln>
        </p:spPr>
      </p:pic>
      <p:sp>
        <p:nvSpPr>
          <p:cNvPr id="637" name="These 18 health claims are approved by EFSA"/>
          <p:cNvSpPr txBox="1"/>
          <p:nvPr/>
        </p:nvSpPr>
        <p:spPr>
          <a:xfrm>
            <a:off x="2806920" y="1435100"/>
            <a:ext cx="18770161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2438338">
              <a:lnSpc>
                <a:spcPct val="80000"/>
              </a:lnSpc>
              <a:defRPr b="1" spc="350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Эти 18 утверждений о здоровье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подтверждены EFSA*</a:t>
            </a:r>
          </a:p>
        </p:txBody>
      </p:sp>
    </p:spTree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zinzino-product-in-use-balancetest-balanced-mockup-1186320021-1920x1080px-300dpi.jpg" descr="zinzino-product-in-use-balancetest-balanced-mockup-1186320021-1920x1080px-300dpi.jpg"/>
          <p:cNvPicPr>
            <a:picLocks noChangeAspect="1"/>
          </p:cNvPicPr>
          <p:nvPr/>
        </p:nvPicPr>
        <p:blipFill>
          <a:blip r:embed="rId2"/>
          <a:srcRect l="5262" t="736" r="26538" b="21783"/>
          <a:stretch>
            <a:fillRect/>
          </a:stretch>
        </p:blipFill>
        <p:spPr>
          <a:xfrm>
            <a:off x="-81859" y="-75341"/>
            <a:ext cx="24547719" cy="13866682"/>
          </a:xfrm>
          <a:prstGeom prst="rect">
            <a:avLst/>
          </a:prstGeom>
          <a:ln w="12700">
            <a:miter lim="400000"/>
          </a:ln>
        </p:spPr>
      </p:pic>
      <p:pic>
        <p:nvPicPr>
          <p:cNvPr id="640" name="gradient.png" descr="gradien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8599" y="-70270"/>
            <a:ext cx="16351097" cy="9197491"/>
          </a:xfrm>
          <a:prstGeom prst="rect">
            <a:avLst/>
          </a:prstGeom>
          <a:ln w="12700">
            <a:miter lim="400000"/>
          </a:ln>
        </p:spPr>
      </p:pic>
      <p:sp>
        <p:nvSpPr>
          <p:cNvPr id="641" name="95% of those taking Zinzino  Balance supplements are  back in balance after 120 days"/>
          <p:cNvSpPr txBox="1"/>
          <p:nvPr/>
        </p:nvSpPr>
        <p:spPr>
          <a:xfrm>
            <a:off x="751184" y="1362114"/>
            <a:ext cx="16048257" cy="2218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95 % людей, принимающих пищевые</a:t>
            </a:r>
            <a: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добавки </a:t>
            </a: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Balance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восстанавливают </a:t>
            </a:r>
            <a:br>
              <a:rPr lang="es-ES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баланс в организме через 120 дней</a:t>
            </a:r>
          </a:p>
        </p:txBody>
      </p:sp>
      <p:sp>
        <p:nvSpPr>
          <p:cNvPr id="642" name="Money-Back Guarantee:  Applies if you have an Omega-6:3 Balance of 3:1 or better on your first BalanceTest.  This offer is only valid if a monthly subscription was chosen."/>
          <p:cNvSpPr txBox="1"/>
          <p:nvPr/>
        </p:nvSpPr>
        <p:spPr>
          <a:xfrm>
            <a:off x="1907574" y="11791021"/>
            <a:ext cx="11608706" cy="1320800"/>
          </a:xfrm>
          <a:prstGeom prst="rect">
            <a:avLst/>
          </a:prstGeom>
          <a:ln w="12700">
            <a:miter lim="400000"/>
          </a:ln>
          <a:effectLst>
            <a:outerShdw blurRad="698500" dist="25400" dir="5400000" rotWithShape="0">
              <a:srgbClr val="FFFFFF"/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000" spc="39"/>
            </a:pPr>
            <a:r>
              <a:rPr lang="ru-RU" sz="2000" b="0" i="0" strike="noStrike" cap="none" spc="39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Гарантия возврата денег: </a:t>
            </a:r>
            <a:br>
              <a:rPr sz="2000" dirty="0"/>
            </a:br>
            <a:r>
              <a:rPr lang="ru-RU" sz="2000" b="0" i="0" strike="noStrike" cap="none" spc="39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Действует, если после первой проверки баланса с помощью </a:t>
            </a:r>
            <a:r>
              <a:rPr lang="ru-RU" sz="2000" b="0" i="0" strike="noStrike" cap="none" spc="39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BalanceTest</a:t>
            </a:r>
            <a:r>
              <a:rPr lang="ru-RU" sz="2000" b="0" i="0" strike="noStrike" cap="none" spc="39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lang="es-ES" sz="2000" b="0" i="0" strike="noStrike" cap="none" spc="39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000" b="0" i="0" strike="noStrike" cap="none" spc="39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соотношение Омега-6 и Омега-3 в вашем организме составляет 3:1 или лучше. </a:t>
            </a:r>
            <a:br>
              <a:rPr sz="2000" dirty="0"/>
            </a:br>
            <a:r>
              <a:rPr lang="ru-RU" sz="2000" b="0" i="0" strike="noStrike" cap="none" spc="39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Данное предложение действует только в случае выбора ежемесячной подписки.</a:t>
            </a:r>
          </a:p>
        </p:txBody>
      </p:sp>
      <p:pic>
        <p:nvPicPr>
          <p:cNvPr id="643" name="moneybackgarandy.png" descr="moneybackgarandy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921" y="11980174"/>
            <a:ext cx="942495" cy="94249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46" name="Gruppera"/>
          <p:cNvGrpSpPr/>
          <p:nvPr/>
        </p:nvGrpSpPr>
        <p:grpSpPr>
          <a:xfrm>
            <a:off x="789284" y="4016394"/>
            <a:ext cx="4379615" cy="1473206"/>
            <a:chOff x="-1" y="88899"/>
            <a:chExt cx="4379613" cy="1473200"/>
          </a:xfrm>
        </p:grpSpPr>
        <p:sp>
          <p:nvSpPr>
            <p:cNvPr id="644" name="My personal result…"/>
            <p:cNvSpPr/>
            <p:nvPr/>
          </p:nvSpPr>
          <p:spPr>
            <a:xfrm>
              <a:off x="-1" y="88899"/>
              <a:ext cx="4379613" cy="1473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Мой результат </a:t>
              </a:r>
            </a:p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</a:t>
              </a:r>
              <a:endParaRPr dirty="0"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  <a:p>
              <a:pPr algn="l" defTabSz="457200">
                <a:defRPr sz="3000"/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После</a:t>
              </a:r>
            </a:p>
          </p:txBody>
        </p:sp>
        <p:sp>
          <p:nvSpPr>
            <p:cNvPr id="645" name="10.4:1…"/>
            <p:cNvSpPr/>
            <p:nvPr/>
          </p:nvSpPr>
          <p:spPr>
            <a:xfrm>
              <a:off x="769554" y="537416"/>
              <a:ext cx="1536699" cy="10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 dirty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10</a:t>
              </a:r>
              <a:r>
                <a:rPr lang="sv-SE" sz="3000" b="0" i="0" strike="noStrike" cap="none" spc="0" baseline="0" dirty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 dirty="0">
                  <a:solidFill>
                    <a:srgbClr val="C92606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4:1</a:t>
              </a:r>
              <a:endParaRPr dirty="0">
                <a:solidFill>
                  <a:schemeClr val="accent5">
                    <a:hueOff val="444211"/>
                    <a:satOff val="14915"/>
                    <a:lumOff val="-22857"/>
                  </a:schemeClr>
                </a:solidFill>
              </a:endParaRPr>
            </a:p>
            <a:p>
              <a:pPr algn="r" defTabSz="457200">
                <a:defRPr sz="3000"/>
              </a:pPr>
              <a:r>
                <a:rPr lang="ru-RU" sz="3000" b="0" i="0" strike="noStrike" cap="none" spc="0" baseline="0" dirty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</a:t>
              </a:r>
              <a:r>
                <a:rPr lang="sv-SE" sz="3000" b="0" i="0" strike="noStrike" cap="none" spc="0" baseline="0" dirty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 dirty="0">
                  <a:solidFill>
                    <a:srgbClr val="00AA5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7:1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0" name="Gruppera"/>
          <p:cNvGrpSpPr/>
          <p:nvPr/>
        </p:nvGrpSpPr>
        <p:grpSpPr>
          <a:xfrm>
            <a:off x="-1" y="-20661"/>
            <a:ext cx="24396702" cy="13757323"/>
            <a:chOff x="60760" y="0"/>
            <a:chExt cx="24396700" cy="13757322"/>
          </a:xfrm>
        </p:grpSpPr>
        <p:pic>
          <p:nvPicPr>
            <p:cNvPr id="648" name="TEST-eu-business-presentation-part-1-without-coffee.035.jpg" descr="TEST-eu-business-presentation-part-1-without-coffee.035.jpg"/>
            <p:cNvPicPr>
              <a:picLocks noChangeAspect="1"/>
            </p:cNvPicPr>
            <p:nvPr/>
          </p:nvPicPr>
          <p:blipFill>
            <a:blip r:embed="rId3"/>
            <a:srcRect l="249"/>
            <a:stretch>
              <a:fillRect/>
            </a:stretch>
          </p:blipFill>
          <p:spPr>
            <a:xfrm>
              <a:off x="60760" y="0"/>
              <a:ext cx="24396700" cy="137573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9" name="Reaching a balance between Omega-6  and Omega-3 is the first step to feel good,  stay fit and be healthy…"/>
            <p:cNvSpPr/>
            <p:nvPr/>
          </p:nvSpPr>
          <p:spPr>
            <a:xfrm>
              <a:off x="837709" y="1366210"/>
              <a:ext cx="13853451" cy="3968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lnSpc>
                  <a:spcPts val="5500"/>
                </a:lnSpc>
                <a:defRPr spc="350"/>
              </a:pPr>
              <a:r>
                <a:rPr lang="ru-RU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Первый шаг к хорошему </a:t>
              </a:r>
              <a:br>
                <a:rPr lang="sv-SE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самочувствию, физической форме </a:t>
              </a:r>
              <a:br>
                <a:rPr lang="sv-SE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здоровью</a:t>
              </a:r>
              <a:r>
                <a:rPr lang="ru-RU" sz="5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 </a:t>
              </a:r>
              <a:r>
                <a:rPr lang="ru-RU" sz="5000" strike="noStrike" cap="none" spc="0" baseline="0" dirty="0">
                  <a:solidFill>
                    <a:srgbClr val="000000"/>
                  </a:solidFill>
                  <a:effectLst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—</a:t>
              </a:r>
              <a:r>
                <a:rPr lang="ru-RU" sz="5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соблюдение баланса Омега-6 и Омега-3 в организме</a:t>
              </a:r>
              <a:endParaRPr lang="sv-SE" spc="0" dirty="0"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  <a:p>
              <a:pPr algn="l" defTabSz="457200">
                <a:lnSpc>
                  <a:spcPts val="5500"/>
                </a:lnSpc>
                <a:defRPr spc="350"/>
              </a:pPr>
              <a:endParaRPr spc="0" dirty="0"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  <a:p>
              <a:pPr algn="l" defTabSz="457200">
                <a:lnSpc>
                  <a:spcPts val="2500"/>
                </a:lnSpc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А теперь рассмотрим другие наши продукты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uppera"/>
          <p:cNvGrpSpPr/>
          <p:nvPr/>
        </p:nvGrpSpPr>
        <p:grpSpPr>
          <a:xfrm>
            <a:off x="5742" y="5929"/>
            <a:ext cx="22919367" cy="12445574"/>
            <a:chOff x="5741" y="0"/>
            <a:chExt cx="22919367" cy="12445572"/>
          </a:xfrm>
        </p:grpSpPr>
        <p:pic>
          <p:nvPicPr>
            <p:cNvPr id="31" name="World-map-red.jpg" descr="World-map-red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28257" y="1842768"/>
              <a:ext cx="21496854" cy="106028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32" name="gradient.png" descr="gradient.png"/>
            <p:cNvPicPr>
              <a:picLocks noChangeAspect="1"/>
            </p:cNvPicPr>
            <p:nvPr/>
          </p:nvPicPr>
          <p:blipFill>
            <a:blip r:embed="rId3"/>
            <a:srcRect l="515" r="77"/>
            <a:stretch>
              <a:fillRect/>
            </a:stretch>
          </p:blipFill>
          <p:spPr>
            <a:xfrm>
              <a:off x="5741" y="0"/>
              <a:ext cx="16254056" cy="91974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4" name="At the same time,  health-related problems…"/>
          <p:cNvSpPr txBox="1"/>
          <p:nvPr/>
        </p:nvSpPr>
        <p:spPr>
          <a:xfrm>
            <a:off x="751185" y="1358801"/>
            <a:ext cx="17132778" cy="433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50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Вместе с тем наблюдается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рост проблем,</a:t>
            </a:r>
            <a:r>
              <a:rPr lang="sv-SE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0" baseline="0" dirty="0">
                <a:solidFill>
                  <a:srgbClr val="E52B2A"/>
                </a:solidFill>
                <a:effectLst/>
                <a:latin typeface="Open Sans Semibold"/>
                <a:ea typeface="Open Sans Semibold"/>
                <a:cs typeface="Open Sans Semibold"/>
              </a:rPr>
              <a:t>связанных </a:t>
            </a:r>
            <a:br>
              <a:rPr lang="sv-SE" sz="5000" b="0" i="0" strike="noStrike" cap="none" spc="0" baseline="0" dirty="0">
                <a:solidFill>
                  <a:srgbClr val="E52B2A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5000" b="0" i="0" strike="noStrike" cap="none" spc="0" baseline="0" dirty="0">
                <a:solidFill>
                  <a:srgbClr val="E52B2A"/>
                </a:solidFill>
                <a:effectLst/>
                <a:latin typeface="Open Sans Semibold"/>
                <a:ea typeface="Open Sans Semibold"/>
                <a:cs typeface="Open Sans Semibold"/>
              </a:rPr>
              <a:t>со здоровьем </a:t>
            </a:r>
            <a:endParaRPr b="1" spc="0" dirty="0">
              <a:latin typeface="Open Sans"/>
              <a:ea typeface="Open Sans"/>
              <a:cs typeface="Open Sans"/>
              <a:sym typeface="Open Sans"/>
            </a:endParaRPr>
          </a:p>
          <a:p>
            <a:pPr algn="l" defTabSz="2438338">
              <a:lnSpc>
                <a:spcPts val="5500"/>
              </a:lnSpc>
              <a:defRPr spc="350"/>
            </a:pPr>
            <a:endParaRPr lang="ru-RU" sz="5000" b="0" i="0" strike="noStrike" cap="none" spc="35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  <a:p>
            <a:pPr algn="l" defTabSz="2438338">
              <a:lnSpc>
                <a:spcPts val="5500"/>
              </a:lnSpc>
              <a:defRPr cap="all" spc="350"/>
            </a:pPr>
            <a:endParaRPr dirty="0"/>
          </a:p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Давайте спросим себя,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почему так происходит?</a:t>
            </a:r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• 8 EFSA claims"/>
          <p:cNvSpPr txBox="1"/>
          <p:nvPr/>
        </p:nvSpPr>
        <p:spPr>
          <a:xfrm>
            <a:off x="196273" y="12915416"/>
            <a:ext cx="3820520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8 утверждений от ЕОБП</a:t>
            </a:r>
          </a:p>
        </p:txBody>
      </p:sp>
      <p:grpSp>
        <p:nvGrpSpPr>
          <p:cNvPr id="659" name="Gruppera"/>
          <p:cNvGrpSpPr/>
          <p:nvPr/>
        </p:nvGrpSpPr>
        <p:grpSpPr>
          <a:xfrm>
            <a:off x="635762" y="4380511"/>
            <a:ext cx="8694205" cy="2512136"/>
            <a:chOff x="0" y="0"/>
            <a:chExt cx="8694203" cy="2512135"/>
          </a:xfrm>
        </p:grpSpPr>
        <p:sp>
          <p:nvSpPr>
            <p:cNvPr id="653" name="Healthy bowel functions"/>
            <p:cNvSpPr txBox="1"/>
            <p:nvPr/>
          </p:nvSpPr>
          <p:spPr>
            <a:xfrm>
              <a:off x="1027452" y="1821112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Здоровая работа кишечника</a:t>
              </a:r>
            </a:p>
          </p:txBody>
        </p:sp>
        <p:sp>
          <p:nvSpPr>
            <p:cNvPr id="654" name="Gut health"/>
            <p:cNvSpPr txBox="1"/>
            <p:nvPr/>
          </p:nvSpPr>
          <p:spPr>
            <a:xfrm>
              <a:off x="1027452" y="938408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Здоровье кишечника</a:t>
              </a:r>
            </a:p>
          </p:txBody>
        </p:sp>
        <p:sp>
          <p:nvSpPr>
            <p:cNvPr id="655" name="Dietary fiber blend"/>
            <p:cNvSpPr txBox="1"/>
            <p:nvPr/>
          </p:nvSpPr>
          <p:spPr>
            <a:xfrm>
              <a:off x="1027452" y="55704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Смесь пищевых волокон</a:t>
              </a:r>
            </a:p>
          </p:txBody>
        </p:sp>
        <p:pic>
          <p:nvPicPr>
            <p:cNvPr id="656" name="SYMBOLER_zinobiotic-plus-blue.png" descr="SYMBOLER_zinobiotic-plus-blue.png"/>
            <p:cNvPicPr>
              <a:picLocks noChangeAspect="1"/>
            </p:cNvPicPr>
            <p:nvPr/>
          </p:nvPicPr>
          <p:blipFill>
            <a:blip r:embed="rId2"/>
            <a:srcRect l="57482" t="20832" r="39553"/>
            <a:stretch>
              <a:fillRect/>
            </a:stretch>
          </p:blipFill>
          <p:spPr>
            <a:xfrm>
              <a:off x="0" y="1759107"/>
              <a:ext cx="787919" cy="7530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57" name="SYMBOLER_zinobiotic-plus-blue.png" descr="SYMBOLER_zinobiotic-plus-blue.png"/>
            <p:cNvPicPr>
              <a:picLocks noChangeAspect="1"/>
            </p:cNvPicPr>
            <p:nvPr/>
          </p:nvPicPr>
          <p:blipFill>
            <a:blip r:embed="rId2"/>
            <a:srcRect l="96956" t="16826" r="79" b="2670"/>
            <a:stretch>
              <a:fillRect/>
            </a:stretch>
          </p:blipFill>
          <p:spPr>
            <a:xfrm>
              <a:off x="12700" y="0"/>
              <a:ext cx="787919" cy="76572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58" name="SYMBOLER_zinobiotic-plus-blue.png" descr="SYMBOLER_zinobiotic-plus-blue.png"/>
            <p:cNvPicPr>
              <a:picLocks noChangeAspect="1"/>
            </p:cNvPicPr>
            <p:nvPr/>
          </p:nvPicPr>
          <p:blipFill>
            <a:blip r:embed="rId2"/>
            <a:srcRect l="54" t="20832" r="96981"/>
            <a:stretch>
              <a:fillRect/>
            </a:stretch>
          </p:blipFill>
          <p:spPr>
            <a:xfrm>
              <a:off x="0" y="889103"/>
              <a:ext cx="787919" cy="7530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74" name="ZinoBiotic+…"/>
          <p:cNvSpPr txBox="1"/>
          <p:nvPr/>
        </p:nvSpPr>
        <p:spPr>
          <a:xfrm>
            <a:off x="751185" y="1292542"/>
            <a:ext cx="8858190" cy="132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ZinoBiotic+</a:t>
            </a:r>
          </a:p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Позаботьтесь о здоровье своего кишечника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AC1A5DA5-5983-EFB0-D58D-9CE5D6673C04}"/>
              </a:ext>
            </a:extLst>
          </p:cNvPr>
          <p:cNvGrpSpPr/>
          <p:nvPr/>
        </p:nvGrpSpPr>
        <p:grpSpPr>
          <a:xfrm>
            <a:off x="9982197" y="-2213"/>
            <a:ext cx="14401803" cy="13759278"/>
            <a:chOff x="9982197" y="-2213"/>
            <a:chExt cx="14401803" cy="13759278"/>
          </a:xfrm>
        </p:grpSpPr>
        <p:pic>
          <p:nvPicPr>
            <p:cNvPr id="3" name="Bildobjekt 2">
              <a:extLst>
                <a:ext uri="{FF2B5EF4-FFF2-40B4-BE49-F238E27FC236}">
                  <a16:creationId xmlns:a16="http://schemas.microsoft.com/office/drawing/2014/main" id="{0CC2434E-857B-4CD0-28B4-F34FB15FE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82197" y="-2213"/>
              <a:ext cx="14401803" cy="13716002"/>
            </a:xfrm>
            <a:prstGeom prst="rect">
              <a:avLst/>
            </a:prstGeom>
          </p:spPr>
        </p:pic>
        <p:grpSp>
          <p:nvGrpSpPr>
            <p:cNvPr id="4" name="Gruppera">
              <a:extLst>
                <a:ext uri="{FF2B5EF4-FFF2-40B4-BE49-F238E27FC236}">
                  <a16:creationId xmlns:a16="http://schemas.microsoft.com/office/drawing/2014/main" id="{CCE0DD19-2AAD-4599-E819-80BB2A52F01B}"/>
                </a:ext>
              </a:extLst>
            </p:cNvPr>
            <p:cNvGrpSpPr/>
            <p:nvPr/>
          </p:nvGrpSpPr>
          <p:grpSpPr>
            <a:xfrm>
              <a:off x="16246931" y="11916258"/>
              <a:ext cx="7936324" cy="1840807"/>
              <a:chOff x="93704" y="0"/>
              <a:chExt cx="7936321" cy="1840806"/>
            </a:xfrm>
          </p:grpSpPr>
          <p:pic>
            <p:nvPicPr>
              <p:cNvPr id="5" name="InformedSport_Logo_RGB.png" descr="InformedSport_Logo_RGB.png">
                <a:extLst>
                  <a:ext uri="{FF2B5EF4-FFF2-40B4-BE49-F238E27FC236}">
                    <a16:creationId xmlns:a16="http://schemas.microsoft.com/office/drawing/2014/main" id="{386E6516-857C-77B2-3CF4-325A9C596B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l="15443" r="15443"/>
              <a:stretch>
                <a:fillRect/>
              </a:stretch>
            </p:blipFill>
            <p:spPr>
              <a:xfrm>
                <a:off x="5485526" y="0"/>
                <a:ext cx="1113593" cy="18408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" name="VeganTM - white.png" descr="VeganTM - white.png">
                <a:extLst>
                  <a:ext uri="{FF2B5EF4-FFF2-40B4-BE49-F238E27FC236}">
                    <a16:creationId xmlns:a16="http://schemas.microsoft.com/office/drawing/2014/main" id="{0154F0B2-034C-AFE3-26B7-1A25D4AD70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>
              <a:xfrm>
                <a:off x="6646589" y="344153"/>
                <a:ext cx="1383438" cy="111691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" name="Gluten-cmyk.png" descr="Gluten-cmyk.png">
                <a:extLst>
                  <a:ext uri="{FF2B5EF4-FFF2-40B4-BE49-F238E27FC236}">
                    <a16:creationId xmlns:a16="http://schemas.microsoft.com/office/drawing/2014/main" id="{A0D8EDEE-2BE8-5557-2DF9-06A122856C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206" r="206"/>
              <a:stretch>
                <a:fillRect/>
              </a:stretch>
            </p:blipFill>
            <p:spPr>
              <a:xfrm>
                <a:off x="3366958" y="311184"/>
                <a:ext cx="987907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8" name="Gruppera">
                <a:extLst>
                  <a:ext uri="{FF2B5EF4-FFF2-40B4-BE49-F238E27FC236}">
                    <a16:creationId xmlns:a16="http://schemas.microsoft.com/office/drawing/2014/main" id="{3C92F4A5-9AD3-FC1B-E543-2A092040A4A0}"/>
                  </a:ext>
                </a:extLst>
              </p:cNvPr>
              <p:cNvGrpSpPr/>
              <p:nvPr/>
            </p:nvGrpSpPr>
            <p:grpSpPr>
              <a:xfrm>
                <a:off x="2280423" y="311184"/>
                <a:ext cx="987906" cy="987906"/>
                <a:chOff x="0" y="0"/>
                <a:chExt cx="987905" cy="987905"/>
              </a:xfrm>
            </p:grpSpPr>
            <p:sp>
              <p:nvSpPr>
                <p:cNvPr id="14" name="Cirkel">
                  <a:extLst>
                    <a:ext uri="{FF2B5EF4-FFF2-40B4-BE49-F238E27FC236}">
                      <a16:creationId xmlns:a16="http://schemas.microsoft.com/office/drawing/2014/main" id="{5BEBA11F-9EDD-4B9C-3BD8-ABB95DE978FF}"/>
                    </a:ext>
                  </a:extLst>
                </p:cNvPr>
                <p:cNvSpPr/>
                <p:nvPr/>
              </p:nvSpPr>
              <p:spPr>
                <a:xfrm>
                  <a:off x="20297" y="20298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15" name="HighFiber-cmyk.png" descr="HighFiber-cmyk.png">
                  <a:extLst>
                    <a:ext uri="{FF2B5EF4-FFF2-40B4-BE49-F238E27FC236}">
                      <a16:creationId xmlns:a16="http://schemas.microsoft.com/office/drawing/2014/main" id="{783E08C5-3D0D-8C7E-2DC5-D9F53946B00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rcRect l="206" r="206"/>
                <a:stretch>
                  <a:fillRect/>
                </a:stretch>
              </p:blipFill>
              <p:spPr>
                <a:xfrm>
                  <a:off x="0" y="0"/>
                  <a:ext cx="987906" cy="98790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9" name="GMOfree-gron.png" descr="GMOfree-gron.png">
                <a:extLst>
                  <a:ext uri="{FF2B5EF4-FFF2-40B4-BE49-F238E27FC236}">
                    <a16:creationId xmlns:a16="http://schemas.microsoft.com/office/drawing/2014/main" id="{DFAEF395-303B-2C55-0F1C-42A8ED5C3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206" r="206"/>
              <a:stretch>
                <a:fillRect/>
              </a:stretch>
            </p:blipFill>
            <p:spPr>
              <a:xfrm>
                <a:off x="1183011" y="306819"/>
                <a:ext cx="992136" cy="99213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10" name="Gruppera">
                <a:extLst>
                  <a:ext uri="{FF2B5EF4-FFF2-40B4-BE49-F238E27FC236}">
                    <a16:creationId xmlns:a16="http://schemas.microsoft.com/office/drawing/2014/main" id="{870F3732-0B14-2A71-0C4A-A3F1F028ECB1}"/>
                  </a:ext>
                </a:extLst>
              </p:cNvPr>
              <p:cNvGrpSpPr/>
              <p:nvPr/>
            </p:nvGrpSpPr>
            <p:grpSpPr>
              <a:xfrm>
                <a:off x="93704" y="306819"/>
                <a:ext cx="994195" cy="992136"/>
                <a:chOff x="97805" y="0"/>
                <a:chExt cx="994193" cy="992135"/>
              </a:xfrm>
            </p:grpSpPr>
            <p:sp>
              <p:nvSpPr>
                <p:cNvPr id="12" name="Cirkel">
                  <a:extLst>
                    <a:ext uri="{FF2B5EF4-FFF2-40B4-BE49-F238E27FC236}">
                      <a16:creationId xmlns:a16="http://schemas.microsoft.com/office/drawing/2014/main" id="{F0FAD4AB-9B67-2320-9215-E3D0F58383E6}"/>
                    </a:ext>
                  </a:extLst>
                </p:cNvPr>
                <p:cNvSpPr/>
                <p:nvPr/>
              </p:nvSpPr>
              <p:spPr>
                <a:xfrm>
                  <a:off x="122344" y="24664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13" name="Natural-gron.png" descr="Natural-gron.png">
                  <a:extLst>
                    <a:ext uri="{FF2B5EF4-FFF2-40B4-BE49-F238E27FC236}">
                      <a16:creationId xmlns:a16="http://schemas.microsoft.com/office/drawing/2014/main" id="{2E01B6C9-9FA8-A268-D5C4-A6F8EE73DA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rcRect r="206"/>
                <a:stretch>
                  <a:fillRect/>
                </a:stretch>
              </p:blipFill>
              <p:spPr>
                <a:xfrm>
                  <a:off x="97805" y="0"/>
                  <a:ext cx="994195" cy="99213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11" name="KETO-sv.png" descr="KETO-sv.png">
                <a:extLst>
                  <a:ext uri="{FF2B5EF4-FFF2-40B4-BE49-F238E27FC236}">
                    <a16:creationId xmlns:a16="http://schemas.microsoft.com/office/drawing/2014/main" id="{FB857C75-CAB6-3E0B-8715-6441BA60B4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 l="206" r="206"/>
              <a:stretch>
                <a:fillRect/>
              </a:stretch>
            </p:blipFill>
            <p:spPr>
              <a:xfrm>
                <a:off x="4444800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</p:spTree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• 145 EFSA claims"/>
          <p:cNvSpPr txBox="1"/>
          <p:nvPr/>
        </p:nvSpPr>
        <p:spPr>
          <a:xfrm>
            <a:off x="196273" y="12915416"/>
            <a:ext cx="3820520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145 утверждений от ЕОБП</a:t>
            </a:r>
          </a:p>
        </p:txBody>
      </p:sp>
      <p:grpSp>
        <p:nvGrpSpPr>
          <p:cNvPr id="683" name="Gruppera"/>
          <p:cNvGrpSpPr/>
          <p:nvPr/>
        </p:nvGrpSpPr>
        <p:grpSpPr>
          <a:xfrm>
            <a:off x="629412" y="4354582"/>
            <a:ext cx="10173266" cy="2591206"/>
            <a:chOff x="0" y="0"/>
            <a:chExt cx="10173264" cy="2591205"/>
          </a:xfrm>
        </p:grpSpPr>
        <p:pic>
          <p:nvPicPr>
            <p:cNvPr id="677" name="SYMBOLER_Customer-Offer-50.png" descr="SYMBOLER_Customer-Offer-5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825797" cy="8257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8" name="SYMBOLER_Customer-Offer-49.png" descr="SYMBOLER_Customer-Offer-49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765407"/>
              <a:ext cx="827349" cy="825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SYMBOLER_Customer-Offer-51.png" descr="SYMBOLER_Customer-Offer-5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882703"/>
              <a:ext cx="825797" cy="825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80" name="Contribute to a normal immune system"/>
            <p:cNvSpPr txBox="1"/>
            <p:nvPr/>
          </p:nvSpPr>
          <p:spPr>
            <a:xfrm>
              <a:off x="1033802" y="1879410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ts val="3400"/>
                </a:lnSpc>
              </a:pP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Способствует нормальной работе иммунной системы</a:t>
              </a:r>
            </a:p>
          </p:txBody>
        </p:sp>
        <p:sp>
          <p:nvSpPr>
            <p:cNvPr id="681" name="Improve your bone and joint function"/>
            <p:cNvSpPr txBox="1"/>
            <p:nvPr/>
          </p:nvSpPr>
          <p:spPr>
            <a:xfrm>
              <a:off x="1033801" y="968570"/>
              <a:ext cx="9139463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Улучшение функции костей и суставов</a:t>
              </a:r>
            </a:p>
          </p:txBody>
        </p:sp>
        <p:sp>
          <p:nvSpPr>
            <p:cNvPr id="682" name="Feel more energized"/>
            <p:cNvSpPr txBox="1"/>
            <p:nvPr/>
          </p:nvSpPr>
          <p:spPr>
            <a:xfrm>
              <a:off x="1033802" y="85867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Больше энергии</a:t>
              </a:r>
            </a:p>
          </p:txBody>
        </p:sp>
      </p:grpSp>
      <p:grpSp>
        <p:nvGrpSpPr>
          <p:cNvPr id="696" name="Gruppera"/>
          <p:cNvGrpSpPr/>
          <p:nvPr/>
        </p:nvGrpSpPr>
        <p:grpSpPr>
          <a:xfrm>
            <a:off x="9989130" y="-31751"/>
            <a:ext cx="14398734" cy="13788816"/>
            <a:chOff x="0" y="0"/>
            <a:chExt cx="14398730" cy="13788813"/>
          </a:xfrm>
        </p:grpSpPr>
        <p:pic>
          <p:nvPicPr>
            <p:cNvPr id="684" name="xtend-plus-24511-V002-cotton-and-tablets-2485x2321px-110dpi.jpg" descr="xtend-plus-24511-V002-cotton-and-tablets-2485x2321px-110dpi.jpg"/>
            <p:cNvPicPr>
              <a:picLocks noChangeAspect="1"/>
            </p:cNvPicPr>
            <p:nvPr/>
          </p:nvPicPr>
          <p:blipFill>
            <a:blip r:embed="rId5"/>
            <a:srcRect l="428" r="1974"/>
            <a:stretch>
              <a:fillRect/>
            </a:stretch>
          </p:blipFill>
          <p:spPr>
            <a:xfrm>
              <a:off x="0" y="0"/>
              <a:ext cx="14398732" cy="137795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695" name="Gruppera"/>
            <p:cNvGrpSpPr/>
            <p:nvPr/>
          </p:nvGrpSpPr>
          <p:grpSpPr>
            <a:xfrm>
              <a:off x="5170376" y="11948007"/>
              <a:ext cx="9037658" cy="1840807"/>
              <a:chOff x="97805" y="0"/>
              <a:chExt cx="9037657" cy="1840806"/>
            </a:xfrm>
          </p:grpSpPr>
          <p:pic>
            <p:nvPicPr>
              <p:cNvPr id="685" name="VeganTM 327C.png" descr="VeganTM 327C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37791" y="339073"/>
                <a:ext cx="1397672" cy="112713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86" name="InformedSport_Logo_RGB.png" descr="InformedSport_Logo_RGB.png"/>
              <p:cNvPicPr>
                <a:picLocks noChangeAspect="1"/>
              </p:cNvPicPr>
              <p:nvPr/>
            </p:nvPicPr>
            <p:blipFill>
              <a:blip r:embed="rId7"/>
              <a:srcRect l="15443" r="15443"/>
              <a:stretch>
                <a:fillRect/>
              </a:stretch>
            </p:blipFill>
            <p:spPr>
              <a:xfrm>
                <a:off x="6571529" y="0"/>
                <a:ext cx="1113594" cy="18408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87" name="SoyFree-gron.png" descr="SoyFree-gron.pn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88992" y="311184"/>
                <a:ext cx="992005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88" name="GMOfree-gron.png" descr="GMOfree-gron.png"/>
              <p:cNvPicPr>
                <a:picLocks noChangeAspect="1"/>
              </p:cNvPicPr>
              <p:nvPr/>
            </p:nvPicPr>
            <p:blipFill>
              <a:blip r:embed="rId9"/>
              <a:srcRect l="206" r="206"/>
              <a:stretch>
                <a:fillRect/>
              </a:stretch>
            </p:blipFill>
            <p:spPr>
              <a:xfrm>
                <a:off x="2274535" y="306819"/>
                <a:ext cx="992136" cy="99213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691" name="Gruppera"/>
              <p:cNvGrpSpPr/>
              <p:nvPr/>
            </p:nvGrpSpPr>
            <p:grpSpPr>
              <a:xfrm>
                <a:off x="97805" y="306819"/>
                <a:ext cx="994195" cy="992136"/>
                <a:chOff x="97805" y="0"/>
                <a:chExt cx="994193" cy="992135"/>
              </a:xfrm>
            </p:grpSpPr>
            <p:sp>
              <p:nvSpPr>
                <p:cNvPr id="689" name="Cirkel"/>
                <p:cNvSpPr/>
                <p:nvPr/>
              </p:nvSpPr>
              <p:spPr>
                <a:xfrm>
                  <a:off x="122344" y="24664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690" name="Natural-gron.png" descr="Natural-gron.png"/>
                <p:cNvPicPr>
                  <a:picLocks noChangeAspect="1"/>
                </p:cNvPicPr>
                <p:nvPr/>
              </p:nvPicPr>
              <p:blipFill>
                <a:blip r:embed="rId10"/>
                <a:srcRect r="206"/>
                <a:stretch>
                  <a:fillRect/>
                </a:stretch>
              </p:blipFill>
              <p:spPr>
                <a:xfrm>
                  <a:off x="97805" y="0"/>
                  <a:ext cx="994195" cy="99213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692" name="KETO-sv.png" descr="KETO-sv.png"/>
              <p:cNvPicPr>
                <a:picLocks noChangeAspect="1"/>
              </p:cNvPicPr>
              <p:nvPr/>
            </p:nvPicPr>
            <p:blipFill>
              <a:blip r:embed="rId11"/>
              <a:srcRect l="206" r="206"/>
              <a:stretch>
                <a:fillRect/>
              </a:stretch>
            </p:blipFill>
            <p:spPr>
              <a:xfrm>
                <a:off x="5536324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93" name="Gluten-cmyk.png" descr="Gluten-cmyk.png"/>
              <p:cNvPicPr>
                <a:picLocks noChangeAspect="1"/>
              </p:cNvPicPr>
              <p:nvPr/>
            </p:nvPicPr>
            <p:blipFill>
              <a:blip r:embed="rId12"/>
              <a:srcRect l="206" r="206"/>
              <a:stretch>
                <a:fillRect/>
              </a:stretch>
            </p:blipFill>
            <p:spPr>
              <a:xfrm>
                <a:off x="4458483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94" name="SugarFree-sv.png" descr="SugarFree-sv.png"/>
              <p:cNvPicPr>
                <a:picLocks noChangeAspect="1"/>
              </p:cNvPicPr>
              <p:nvPr/>
            </p:nvPicPr>
            <p:blipFill>
              <a:blip r:embed="rId13"/>
              <a:srcRect r="206"/>
              <a:stretch>
                <a:fillRect/>
              </a:stretch>
            </p:blipFill>
            <p:spPr>
              <a:xfrm>
                <a:off x="3362625" y="311184"/>
                <a:ext cx="98995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697" name="Xtend+…"/>
          <p:cNvSpPr txBox="1"/>
          <p:nvPr/>
        </p:nvSpPr>
        <p:spPr>
          <a:xfrm>
            <a:off x="751185" y="1292542"/>
            <a:ext cx="885819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Xtend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+</a:t>
            </a:r>
          </a:p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Все необходимые питательные </a:t>
            </a:r>
            <a:b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вещества в одной капсуле</a:t>
            </a:r>
          </a:p>
        </p:txBody>
      </p:sp>
    </p:spTree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• 165 EFSA claims"/>
          <p:cNvSpPr txBox="1"/>
          <p:nvPr/>
        </p:nvSpPr>
        <p:spPr>
          <a:xfrm>
            <a:off x="196273" y="12915416"/>
            <a:ext cx="3820520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165 утверждений от ЕОБП</a:t>
            </a:r>
          </a:p>
        </p:txBody>
      </p:sp>
      <p:pic>
        <p:nvPicPr>
          <p:cNvPr id="700" name="TEST-eu-business-presentation-part-1-without-coffee.040.jpg" descr="TEST-eu-business-presentation-part-1-without-coffee.040.jpg"/>
          <p:cNvPicPr>
            <a:picLocks noChangeAspect="1"/>
          </p:cNvPicPr>
          <p:nvPr/>
        </p:nvPicPr>
        <p:blipFill>
          <a:blip r:embed="rId3"/>
          <a:srcRect l="524"/>
          <a:stretch>
            <a:fillRect/>
          </a:stretch>
        </p:blipFill>
        <p:spPr>
          <a:xfrm>
            <a:off x="9982592" y="0"/>
            <a:ext cx="14465302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01" name="balanceoil-plus-orange-lemon-mint-packshot-1250x1250px-110dpi.png" descr="balanceoil-plus-orange-lemon-mint-packshot-1250x1250px-110dpi.png"/>
          <p:cNvPicPr>
            <a:picLocks noChangeAspect="1"/>
          </p:cNvPicPr>
          <p:nvPr/>
        </p:nvPicPr>
        <p:blipFill>
          <a:blip r:embed="rId4"/>
          <a:srcRect l="7550" r="7550"/>
          <a:stretch>
            <a:fillRect/>
          </a:stretch>
        </p:blipFill>
        <p:spPr>
          <a:xfrm>
            <a:off x="9509898" y="4629637"/>
            <a:ext cx="6551094" cy="7716248"/>
          </a:xfrm>
          <a:prstGeom prst="rect">
            <a:avLst/>
          </a:prstGeom>
          <a:ln w="12700">
            <a:miter lim="400000"/>
          </a:ln>
        </p:spPr>
      </p:pic>
      <p:pic>
        <p:nvPicPr>
          <p:cNvPr id="702" name="xtend-plus-packshot-front-1299x1070px-110dpi.png" descr="xtend-plus-packshot-front-1299x1070px-110dpi.png"/>
          <p:cNvPicPr>
            <a:picLocks noChangeAspect="1"/>
          </p:cNvPicPr>
          <p:nvPr/>
        </p:nvPicPr>
        <p:blipFill>
          <a:blip r:embed="rId5"/>
          <a:srcRect l="8814" r="4304"/>
          <a:stretch>
            <a:fillRect/>
          </a:stretch>
        </p:blipFill>
        <p:spPr>
          <a:xfrm>
            <a:off x="16364446" y="4889416"/>
            <a:ext cx="7961820" cy="75485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03" name="zinobiotic-plus-packshot-1659x1072px-110dpi.png" descr="zinobiotic-plus-packshot-1659x1072px-110dpi.png"/>
          <p:cNvPicPr>
            <a:picLocks noChangeAspect="1"/>
          </p:cNvPicPr>
          <p:nvPr/>
        </p:nvPicPr>
        <p:blipFill>
          <a:blip r:embed="rId6"/>
          <a:srcRect t="1" b="1"/>
          <a:stretch>
            <a:fillRect/>
          </a:stretch>
        </p:blipFill>
        <p:spPr>
          <a:xfrm>
            <a:off x="10693610" y="7062680"/>
            <a:ext cx="10213782" cy="6599644"/>
          </a:xfrm>
          <a:prstGeom prst="rect">
            <a:avLst/>
          </a:prstGeom>
          <a:ln w="12700">
            <a:miter lim="400000"/>
          </a:ln>
          <a:effectLst>
            <a:outerShdw blurRad="317500" dist="63500" dir="2700000" rotWithShape="0">
              <a:srgbClr val="000000">
                <a:alpha val="19711"/>
              </a:srgbClr>
            </a:outerShdw>
          </a:effectLst>
        </p:spPr>
      </p:pic>
      <p:pic>
        <p:nvPicPr>
          <p:cNvPr id="704" name="xtend-plus-packshot-front-1299x1070px-110dpi.png" descr="xtend-plus-packshot-front-1299x1070px-110dpi.png"/>
          <p:cNvPicPr>
            <a:picLocks noChangeAspect="1"/>
          </p:cNvPicPr>
          <p:nvPr/>
        </p:nvPicPr>
        <p:blipFill>
          <a:blip r:embed="rId5"/>
          <a:srcRect l="8814" r="4304"/>
          <a:stretch>
            <a:fillRect/>
          </a:stretch>
        </p:blipFill>
        <p:spPr>
          <a:xfrm>
            <a:off x="24000037" y="5664116"/>
            <a:ext cx="6753453" cy="6402918"/>
          </a:xfrm>
          <a:prstGeom prst="rect">
            <a:avLst/>
          </a:prstGeom>
          <a:ln w="12700">
            <a:miter lim="400000"/>
          </a:ln>
          <a:effectLst>
            <a:outerShdw blurRad="419100" dist="56940" dir="2769848" rotWithShape="0">
              <a:srgbClr val="000000">
                <a:alpha val="17030"/>
              </a:srgbClr>
            </a:outerShdw>
          </a:effectLst>
        </p:spPr>
      </p:pic>
      <p:pic>
        <p:nvPicPr>
          <p:cNvPr id="705" name="viva-plus-packshot-front-1822x1500-110dpi.png" descr="viva-plus-packshot-front-1822x1500-110dpi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145617" y="6557557"/>
            <a:ext cx="8016368" cy="6599643"/>
          </a:xfrm>
          <a:prstGeom prst="rect">
            <a:avLst/>
          </a:prstGeom>
          <a:ln w="12700">
            <a:miter lim="400000"/>
          </a:ln>
          <a:effectLst>
            <a:outerShdw blurRad="469900" dir="13771487" rotWithShape="0">
              <a:srgbClr val="000000">
                <a:alpha val="14019"/>
              </a:srgbClr>
            </a:outerShdw>
          </a:effectLst>
        </p:spPr>
      </p:pic>
      <p:sp>
        <p:nvSpPr>
          <p:cNvPr id="718" name="Zinzino Health Protocol…"/>
          <p:cNvSpPr txBox="1"/>
          <p:nvPr/>
        </p:nvSpPr>
        <p:spPr>
          <a:xfrm>
            <a:off x="751184" y="1292542"/>
            <a:ext cx="9942425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Протокол Здоровья </a:t>
            </a:r>
            <a:br>
              <a:rPr lang="sv-SE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endParaRPr lang="ru-RU" sz="5000" b="0" i="0" strike="noStrike" cap="none" spc="35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  <a:p>
            <a:pPr algn="l" defTabSz="457200">
              <a:defRPr sz="6000" spc="419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 меняющие жизнь продукта созданы для индивидуального определения ваших потребностей в добавках.</a:t>
            </a:r>
          </a:p>
        </p:txBody>
      </p:sp>
      <p:grpSp>
        <p:nvGrpSpPr>
          <p:cNvPr id="22" name="Gruppera">
            <a:extLst>
              <a:ext uri="{FF2B5EF4-FFF2-40B4-BE49-F238E27FC236}">
                <a16:creationId xmlns:a16="http://schemas.microsoft.com/office/drawing/2014/main" id="{2AF6DCD0-7654-9062-9C2B-1BDA6262F67D}"/>
              </a:ext>
            </a:extLst>
          </p:cNvPr>
          <p:cNvGrpSpPr/>
          <p:nvPr/>
        </p:nvGrpSpPr>
        <p:grpSpPr>
          <a:xfrm>
            <a:off x="751811" y="6891045"/>
            <a:ext cx="8636459" cy="1878078"/>
            <a:chOff x="0" y="29022"/>
            <a:chExt cx="8636458" cy="1878077"/>
          </a:xfrm>
        </p:grpSpPr>
        <p:pic>
          <p:nvPicPr>
            <p:cNvPr id="23" name="Restore.png" descr="Restore.png">
              <a:extLst>
                <a:ext uri="{FF2B5EF4-FFF2-40B4-BE49-F238E27FC236}">
                  <a16:creationId xmlns:a16="http://schemas.microsoft.com/office/drawing/2014/main" id="{884ABF03-80E7-F85C-07EB-285B4A508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163200"/>
              <a:ext cx="815924" cy="5015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" name="Step 2: Restore">
              <a:extLst>
                <a:ext uri="{FF2B5EF4-FFF2-40B4-BE49-F238E27FC236}">
                  <a16:creationId xmlns:a16="http://schemas.microsoft.com/office/drawing/2014/main" id="{9C0EB936-449D-195B-2660-0EBAFD2BB9DA}"/>
                </a:ext>
              </a:extLst>
            </p:cNvPr>
            <p:cNvSpPr txBox="1"/>
            <p:nvPr/>
          </p:nvSpPr>
          <p:spPr>
            <a:xfrm>
              <a:off x="923392" y="29022"/>
              <a:ext cx="6934985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2. Восстанови</a:t>
              </a:r>
            </a:p>
          </p:txBody>
        </p:sp>
        <p:sp>
          <p:nvSpPr>
            <p:cNvPr id="25" name="Helps your gut stay healthy and contributes…">
              <a:extLst>
                <a:ext uri="{FF2B5EF4-FFF2-40B4-BE49-F238E27FC236}">
                  <a16:creationId xmlns:a16="http://schemas.microsoft.com/office/drawing/2014/main" id="{2A7895A8-1048-6ABD-004B-14C287E05F43}"/>
                </a:ext>
              </a:extLst>
            </p:cNvPr>
            <p:cNvSpPr txBox="1"/>
            <p:nvPr/>
          </p:nvSpPr>
          <p:spPr>
            <a:xfrm>
              <a:off x="917143" y="593279"/>
              <a:ext cx="7719315" cy="131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Помогает кишечнику оставаться здоровым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способствует сбалансированному уровню холестерина</a:t>
              </a:r>
            </a:p>
          </p:txBody>
        </p:sp>
      </p:grpSp>
      <p:grpSp>
        <p:nvGrpSpPr>
          <p:cNvPr id="26" name="Gruppera">
            <a:extLst>
              <a:ext uri="{FF2B5EF4-FFF2-40B4-BE49-F238E27FC236}">
                <a16:creationId xmlns:a16="http://schemas.microsoft.com/office/drawing/2014/main" id="{53601065-0CB4-58CD-13AC-EC439D6F3D90}"/>
              </a:ext>
            </a:extLst>
          </p:cNvPr>
          <p:cNvGrpSpPr/>
          <p:nvPr/>
        </p:nvGrpSpPr>
        <p:grpSpPr>
          <a:xfrm>
            <a:off x="938477" y="9073698"/>
            <a:ext cx="8025522" cy="1512307"/>
            <a:chOff x="0" y="29022"/>
            <a:chExt cx="8025521" cy="1512304"/>
          </a:xfrm>
        </p:grpSpPr>
        <p:pic>
          <p:nvPicPr>
            <p:cNvPr id="27" name="Support.png" descr="Support.png">
              <a:extLst>
                <a:ext uri="{FF2B5EF4-FFF2-40B4-BE49-F238E27FC236}">
                  <a16:creationId xmlns:a16="http://schemas.microsoft.com/office/drawing/2014/main" id="{CA1774C7-2575-3189-9BBD-032F6D169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86794"/>
              <a:ext cx="451923" cy="664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" name="Step 3: Support">
              <a:extLst>
                <a:ext uri="{FF2B5EF4-FFF2-40B4-BE49-F238E27FC236}">
                  <a16:creationId xmlns:a16="http://schemas.microsoft.com/office/drawing/2014/main" id="{833DF15B-CEDE-BB72-ADE8-A9770CE242CA}"/>
                </a:ext>
              </a:extLst>
            </p:cNvPr>
            <p:cNvSpPr txBox="1"/>
            <p:nvPr/>
          </p:nvSpPr>
          <p:spPr>
            <a:xfrm>
              <a:off x="728920" y="29022"/>
              <a:ext cx="6880799" cy="564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3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Поддержка</a:t>
              </a:r>
            </a:p>
          </p:txBody>
        </p:sp>
        <p:sp>
          <p:nvSpPr>
            <p:cNvPr id="29" name="Improves your energy and supports…">
              <a:extLst>
                <a:ext uri="{FF2B5EF4-FFF2-40B4-BE49-F238E27FC236}">
                  <a16:creationId xmlns:a16="http://schemas.microsoft.com/office/drawing/2014/main" id="{1A66576A-FFB7-0410-7DF4-720037E987AA}"/>
                </a:ext>
              </a:extLst>
            </p:cNvPr>
            <p:cNvSpPr txBox="1"/>
            <p:nvPr/>
          </p:nvSpPr>
          <p:spPr>
            <a:xfrm>
              <a:off x="719285" y="637876"/>
              <a:ext cx="7306236" cy="9034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Повышает уровень энергии и</a:t>
              </a:r>
              <a:r>
                <a:rPr lang="es-ES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поддерживает </a:t>
              </a:r>
            </a:p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врожденную иммунную систему</a:t>
              </a:r>
            </a:p>
          </p:txBody>
        </p:sp>
      </p:grpSp>
      <p:grpSp>
        <p:nvGrpSpPr>
          <p:cNvPr id="30" name="Gruppera">
            <a:extLst>
              <a:ext uri="{FF2B5EF4-FFF2-40B4-BE49-F238E27FC236}">
                <a16:creationId xmlns:a16="http://schemas.microsoft.com/office/drawing/2014/main" id="{7A88DF88-B17A-6A8E-C894-469452068B7D}"/>
              </a:ext>
            </a:extLst>
          </p:cNvPr>
          <p:cNvGrpSpPr/>
          <p:nvPr/>
        </p:nvGrpSpPr>
        <p:grpSpPr>
          <a:xfrm>
            <a:off x="974555" y="4698202"/>
            <a:ext cx="8654757" cy="1857041"/>
            <a:chOff x="0" y="31750"/>
            <a:chExt cx="8654756" cy="1857040"/>
          </a:xfrm>
        </p:grpSpPr>
        <p:pic>
          <p:nvPicPr>
            <p:cNvPr id="31" name="Balance.png" descr="Balance.png">
              <a:extLst>
                <a:ext uri="{FF2B5EF4-FFF2-40B4-BE49-F238E27FC236}">
                  <a16:creationId xmlns:a16="http://schemas.microsoft.com/office/drawing/2014/main" id="{A6AF52EA-E23B-99DE-DEB2-187368CBE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156934"/>
              <a:ext cx="379768" cy="7994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" name="Step 1: Balance">
              <a:extLst>
                <a:ext uri="{FF2B5EF4-FFF2-40B4-BE49-F238E27FC236}">
                  <a16:creationId xmlns:a16="http://schemas.microsoft.com/office/drawing/2014/main" id="{641C6F7E-A66F-E159-D369-84F1EF6023FD}"/>
                </a:ext>
              </a:extLst>
            </p:cNvPr>
            <p:cNvSpPr txBox="1"/>
            <p:nvPr/>
          </p:nvSpPr>
          <p:spPr>
            <a:xfrm>
              <a:off x="675576" y="31750"/>
              <a:ext cx="401165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1. Баланс</a:t>
              </a:r>
            </a:p>
          </p:txBody>
        </p:sp>
        <p:sp>
          <p:nvSpPr>
            <p:cNvPr id="33" name="Adjusts your body’s Omega levels and…">
              <a:extLst>
                <a:ext uri="{FF2B5EF4-FFF2-40B4-BE49-F238E27FC236}">
                  <a16:creationId xmlns:a16="http://schemas.microsoft.com/office/drawing/2014/main" id="{07B333C4-EB6E-AC1D-8545-28B1FCB1ED65}"/>
                </a:ext>
              </a:extLst>
            </p:cNvPr>
            <p:cNvSpPr txBox="1"/>
            <p:nvPr/>
          </p:nvSpPr>
          <p:spPr>
            <a:xfrm>
              <a:off x="668999" y="574970"/>
              <a:ext cx="7985757" cy="131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Регулирует врожденную иммунную систему и </a:t>
              </a:r>
            </a:p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поддерживает нормальную функцию сердца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мозга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" name="TEST-eu-business-presentation-part-1-without-coffee.040.jpg" descr="TEST-eu-business-presentation-part-1-without-coffee.040.jpg"/>
          <p:cNvPicPr>
            <a:picLocks noChangeAspect="1"/>
          </p:cNvPicPr>
          <p:nvPr/>
        </p:nvPicPr>
        <p:blipFill>
          <a:blip r:embed="rId2"/>
          <a:srcRect l="524"/>
          <a:stretch>
            <a:fillRect/>
          </a:stretch>
        </p:blipFill>
        <p:spPr>
          <a:xfrm>
            <a:off x="9982592" y="0"/>
            <a:ext cx="14465302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21" name="xtend-plus-packshot-front-1299x1070px-110dpi.png" descr="xtend-plus-packshot-front-1299x1070px-110dpi.png"/>
          <p:cNvPicPr>
            <a:picLocks noChangeAspect="1"/>
          </p:cNvPicPr>
          <p:nvPr/>
        </p:nvPicPr>
        <p:blipFill>
          <a:blip r:embed="rId3"/>
          <a:srcRect l="8814" r="4304"/>
          <a:stretch>
            <a:fillRect/>
          </a:stretch>
        </p:blipFill>
        <p:spPr>
          <a:xfrm>
            <a:off x="14386137" y="5418583"/>
            <a:ext cx="6753453" cy="6402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722" name="balanceoil-plus-orange-lemon-mint-packshot-1250x1250px-110dpi.png" descr="balanceoil-plus-orange-lemon-mint-packshot-1250x1250px-110dpi.png"/>
          <p:cNvPicPr>
            <a:picLocks noChangeAspect="1"/>
          </p:cNvPicPr>
          <p:nvPr/>
        </p:nvPicPr>
        <p:blipFill>
          <a:blip r:embed="rId4"/>
          <a:srcRect l="7550" r="7550"/>
          <a:stretch>
            <a:fillRect/>
          </a:stretch>
        </p:blipFill>
        <p:spPr>
          <a:xfrm>
            <a:off x="9236082" y="5247615"/>
            <a:ext cx="5501769" cy="648029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26" name="Gruppera"/>
          <p:cNvGrpSpPr/>
          <p:nvPr/>
        </p:nvGrpSpPr>
        <p:grpSpPr>
          <a:xfrm>
            <a:off x="907523" y="11012951"/>
            <a:ext cx="9250496" cy="1088336"/>
            <a:chOff x="97493" y="29022"/>
            <a:chExt cx="9250495" cy="1088335"/>
          </a:xfrm>
        </p:grpSpPr>
        <p:pic>
          <p:nvPicPr>
            <p:cNvPr id="723" name="Smile-black.png" descr="Smile-black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493" y="83012"/>
              <a:ext cx="513664" cy="5157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24" name="All-natural nootropic food supplement"/>
            <p:cNvSpPr txBox="1"/>
            <p:nvPr/>
          </p:nvSpPr>
          <p:spPr>
            <a:xfrm>
              <a:off x="851079" y="630044"/>
              <a:ext cx="8496909" cy="4873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2500"/>
              </a:lvl1pPr>
            </a:lstStyle>
            <a:p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Натуральная ноотропная пищевая добавка</a:t>
              </a:r>
            </a:p>
          </p:txBody>
        </p:sp>
        <p:sp>
          <p:nvSpPr>
            <p:cNvPr id="725" name="Add Viva+"/>
            <p:cNvSpPr txBox="1"/>
            <p:nvPr/>
          </p:nvSpPr>
          <p:spPr>
            <a:xfrm>
              <a:off x="872865" y="29022"/>
              <a:ext cx="4198388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Добавьте 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Viva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</a:t>
              </a:r>
            </a:p>
          </p:txBody>
        </p:sp>
      </p:grpSp>
      <p:sp>
        <p:nvSpPr>
          <p:cNvPr id="727" name="• 165 EFSA claims"/>
          <p:cNvSpPr txBox="1"/>
          <p:nvPr/>
        </p:nvSpPr>
        <p:spPr>
          <a:xfrm>
            <a:off x="196273" y="12915416"/>
            <a:ext cx="3820520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165 утверждений от ЕОБП</a:t>
            </a:r>
          </a:p>
        </p:txBody>
      </p:sp>
      <p:pic>
        <p:nvPicPr>
          <p:cNvPr id="740" name="xtend-plus-packshot-front-1299x1070px-110dpi.png" descr="xtend-plus-packshot-front-1299x1070px-110dpi.png"/>
          <p:cNvPicPr>
            <a:picLocks noChangeAspect="1"/>
          </p:cNvPicPr>
          <p:nvPr/>
        </p:nvPicPr>
        <p:blipFill>
          <a:blip r:embed="rId3"/>
          <a:srcRect l="8814" r="4304"/>
          <a:stretch>
            <a:fillRect/>
          </a:stretch>
        </p:blipFill>
        <p:spPr>
          <a:xfrm>
            <a:off x="14817937" y="5664116"/>
            <a:ext cx="6753453" cy="6402918"/>
          </a:xfrm>
          <a:prstGeom prst="rect">
            <a:avLst/>
          </a:prstGeom>
          <a:ln w="12700">
            <a:miter lim="400000"/>
          </a:ln>
          <a:effectLst>
            <a:outerShdw blurRad="419100" dist="56940" dir="2769848" rotWithShape="0">
              <a:srgbClr val="000000">
                <a:alpha val="17030"/>
              </a:srgbClr>
            </a:outerShdw>
          </a:effectLst>
        </p:spPr>
      </p:pic>
      <p:pic>
        <p:nvPicPr>
          <p:cNvPr id="741" name="viva-plus-packshot-front-1822x1500-110dpi.png" descr="viva-plus-packshot-front-1822x1500-110dpi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63518" y="6557557"/>
            <a:ext cx="8016367" cy="6599643"/>
          </a:xfrm>
          <a:prstGeom prst="rect">
            <a:avLst/>
          </a:prstGeom>
          <a:ln w="12700">
            <a:miter lim="400000"/>
          </a:ln>
          <a:effectLst>
            <a:outerShdw blurRad="469900" dir="13771487" rotWithShape="0">
              <a:srgbClr val="000000">
                <a:alpha val="14019"/>
              </a:srgbClr>
            </a:outerShdw>
          </a:effectLst>
        </p:spPr>
      </p:pic>
      <p:pic>
        <p:nvPicPr>
          <p:cNvPr id="742" name="zinobiotic-plus-packshot-1659x1072px-110dpi.png" descr="zinobiotic-plus-packshot-1659x1072px-110dpi.png"/>
          <p:cNvPicPr>
            <a:picLocks noChangeAspect="1"/>
          </p:cNvPicPr>
          <p:nvPr/>
        </p:nvPicPr>
        <p:blipFill>
          <a:blip r:embed="rId7"/>
          <a:srcRect t="1" b="1"/>
          <a:stretch>
            <a:fillRect/>
          </a:stretch>
        </p:blipFill>
        <p:spPr>
          <a:xfrm>
            <a:off x="10204513" y="7314564"/>
            <a:ext cx="8703180" cy="5623567"/>
          </a:xfrm>
          <a:prstGeom prst="rect">
            <a:avLst/>
          </a:prstGeom>
          <a:ln w="12700">
            <a:miter lim="400000"/>
          </a:ln>
          <a:effectLst>
            <a:outerShdw blurRad="317500" dist="63500" dir="2700000" rotWithShape="0">
              <a:srgbClr val="000000">
                <a:alpha val="19711"/>
              </a:srgbClr>
            </a:outerShdw>
          </a:effectLst>
        </p:spPr>
      </p:pic>
      <p:sp>
        <p:nvSpPr>
          <p:cNvPr id="743" name="Health Protocol Premium…"/>
          <p:cNvSpPr txBox="1"/>
          <p:nvPr/>
        </p:nvSpPr>
        <p:spPr>
          <a:xfrm>
            <a:off x="751810" y="1283084"/>
            <a:ext cx="9230781" cy="3026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Протокол Здоровья </a:t>
            </a:r>
            <a:r>
              <a:rPr lang="ru-RU" sz="5000" b="0" i="0" strike="noStrike" cap="none" spc="-2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Премиум</a:t>
            </a:r>
          </a:p>
          <a:p>
            <a:pPr algn="l" defTabSz="457200">
              <a:defRPr sz="6000" spc="419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 меняющие жизнь продукта созданы для индивидуального определения ваших потребностей в добавках.</a:t>
            </a:r>
          </a:p>
        </p:txBody>
      </p:sp>
      <p:grpSp>
        <p:nvGrpSpPr>
          <p:cNvPr id="26" name="Gruppera">
            <a:extLst>
              <a:ext uri="{FF2B5EF4-FFF2-40B4-BE49-F238E27FC236}">
                <a16:creationId xmlns:a16="http://schemas.microsoft.com/office/drawing/2014/main" id="{615EA32F-36AD-A558-9586-A2375C481478}"/>
              </a:ext>
            </a:extLst>
          </p:cNvPr>
          <p:cNvGrpSpPr/>
          <p:nvPr/>
        </p:nvGrpSpPr>
        <p:grpSpPr>
          <a:xfrm>
            <a:off x="751811" y="6891045"/>
            <a:ext cx="8636459" cy="1878078"/>
            <a:chOff x="0" y="29022"/>
            <a:chExt cx="8636458" cy="1878077"/>
          </a:xfrm>
        </p:grpSpPr>
        <p:pic>
          <p:nvPicPr>
            <p:cNvPr id="27" name="Restore.png" descr="Restore.png">
              <a:extLst>
                <a:ext uri="{FF2B5EF4-FFF2-40B4-BE49-F238E27FC236}">
                  <a16:creationId xmlns:a16="http://schemas.microsoft.com/office/drawing/2014/main" id="{DE309CED-8486-C7E0-4BCA-0B5A250C8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163200"/>
              <a:ext cx="815924" cy="5015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8" name="Step 2: Restore">
              <a:extLst>
                <a:ext uri="{FF2B5EF4-FFF2-40B4-BE49-F238E27FC236}">
                  <a16:creationId xmlns:a16="http://schemas.microsoft.com/office/drawing/2014/main" id="{AEFC5610-1F7B-2DC1-08E1-5B813F9F350E}"/>
                </a:ext>
              </a:extLst>
            </p:cNvPr>
            <p:cNvSpPr txBox="1"/>
            <p:nvPr/>
          </p:nvSpPr>
          <p:spPr>
            <a:xfrm>
              <a:off x="923392" y="29022"/>
              <a:ext cx="6934985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2. Восстанови</a:t>
              </a:r>
            </a:p>
          </p:txBody>
        </p:sp>
        <p:sp>
          <p:nvSpPr>
            <p:cNvPr id="29" name="Helps your gut stay healthy and contributes…">
              <a:extLst>
                <a:ext uri="{FF2B5EF4-FFF2-40B4-BE49-F238E27FC236}">
                  <a16:creationId xmlns:a16="http://schemas.microsoft.com/office/drawing/2014/main" id="{705E9125-6993-BC13-9807-F4B0462936D1}"/>
                </a:ext>
              </a:extLst>
            </p:cNvPr>
            <p:cNvSpPr txBox="1"/>
            <p:nvPr/>
          </p:nvSpPr>
          <p:spPr>
            <a:xfrm>
              <a:off x="917143" y="593279"/>
              <a:ext cx="7719315" cy="131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Помогает кишечнику оставаться здоровым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способствует сбалансированному уровню холестерина</a:t>
              </a:r>
            </a:p>
          </p:txBody>
        </p:sp>
      </p:grpSp>
      <p:grpSp>
        <p:nvGrpSpPr>
          <p:cNvPr id="30" name="Gruppera">
            <a:extLst>
              <a:ext uri="{FF2B5EF4-FFF2-40B4-BE49-F238E27FC236}">
                <a16:creationId xmlns:a16="http://schemas.microsoft.com/office/drawing/2014/main" id="{ADF1B58B-161F-2CFC-BAC3-F855318474F7}"/>
              </a:ext>
            </a:extLst>
          </p:cNvPr>
          <p:cNvGrpSpPr/>
          <p:nvPr/>
        </p:nvGrpSpPr>
        <p:grpSpPr>
          <a:xfrm>
            <a:off x="938477" y="9073698"/>
            <a:ext cx="8025522" cy="1512307"/>
            <a:chOff x="0" y="29022"/>
            <a:chExt cx="8025521" cy="1512304"/>
          </a:xfrm>
        </p:grpSpPr>
        <p:pic>
          <p:nvPicPr>
            <p:cNvPr id="31" name="Support.png" descr="Support.png">
              <a:extLst>
                <a:ext uri="{FF2B5EF4-FFF2-40B4-BE49-F238E27FC236}">
                  <a16:creationId xmlns:a16="http://schemas.microsoft.com/office/drawing/2014/main" id="{05235932-FF93-9137-E555-E2E6D3DBB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186794"/>
              <a:ext cx="451923" cy="6645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" name="Step 3: Support">
              <a:extLst>
                <a:ext uri="{FF2B5EF4-FFF2-40B4-BE49-F238E27FC236}">
                  <a16:creationId xmlns:a16="http://schemas.microsoft.com/office/drawing/2014/main" id="{807AC98F-BFE4-BA71-2DF1-0F3E95CBE9B6}"/>
                </a:ext>
              </a:extLst>
            </p:cNvPr>
            <p:cNvSpPr txBox="1"/>
            <p:nvPr/>
          </p:nvSpPr>
          <p:spPr>
            <a:xfrm>
              <a:off x="728920" y="29022"/>
              <a:ext cx="6880799" cy="564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3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.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Поддержка</a:t>
              </a:r>
            </a:p>
          </p:txBody>
        </p:sp>
        <p:sp>
          <p:nvSpPr>
            <p:cNvPr id="33" name="Improves your energy and supports…">
              <a:extLst>
                <a:ext uri="{FF2B5EF4-FFF2-40B4-BE49-F238E27FC236}">
                  <a16:creationId xmlns:a16="http://schemas.microsoft.com/office/drawing/2014/main" id="{DDE593EB-BC8F-72F7-88CB-F7D451AE96F2}"/>
                </a:ext>
              </a:extLst>
            </p:cNvPr>
            <p:cNvSpPr txBox="1"/>
            <p:nvPr/>
          </p:nvSpPr>
          <p:spPr>
            <a:xfrm>
              <a:off x="719285" y="637876"/>
              <a:ext cx="7306236" cy="9034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Повышает уровень энергии и</a:t>
              </a:r>
              <a:r>
                <a:rPr lang="es-ES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поддерживает </a:t>
              </a:r>
            </a:p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врожденную иммунную систему</a:t>
              </a:r>
            </a:p>
          </p:txBody>
        </p:sp>
      </p:grpSp>
      <p:grpSp>
        <p:nvGrpSpPr>
          <p:cNvPr id="34" name="Gruppera">
            <a:extLst>
              <a:ext uri="{FF2B5EF4-FFF2-40B4-BE49-F238E27FC236}">
                <a16:creationId xmlns:a16="http://schemas.microsoft.com/office/drawing/2014/main" id="{6ACF9147-F850-6271-CA28-0DF7DE76111D}"/>
              </a:ext>
            </a:extLst>
          </p:cNvPr>
          <p:cNvGrpSpPr/>
          <p:nvPr/>
        </p:nvGrpSpPr>
        <p:grpSpPr>
          <a:xfrm>
            <a:off x="974555" y="4698202"/>
            <a:ext cx="8654757" cy="1857041"/>
            <a:chOff x="0" y="31750"/>
            <a:chExt cx="8654756" cy="1857040"/>
          </a:xfrm>
        </p:grpSpPr>
        <p:pic>
          <p:nvPicPr>
            <p:cNvPr id="35" name="Balance.png" descr="Balance.png">
              <a:extLst>
                <a:ext uri="{FF2B5EF4-FFF2-40B4-BE49-F238E27FC236}">
                  <a16:creationId xmlns:a16="http://schemas.microsoft.com/office/drawing/2014/main" id="{D4896CAF-26AB-38CF-9810-D32201264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0" y="156934"/>
              <a:ext cx="379768" cy="7994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" name="Step 1: Balance">
              <a:extLst>
                <a:ext uri="{FF2B5EF4-FFF2-40B4-BE49-F238E27FC236}">
                  <a16:creationId xmlns:a16="http://schemas.microsoft.com/office/drawing/2014/main" id="{448F8DD0-EB5D-F9C4-AFB2-86AB087C47A3}"/>
                </a:ext>
              </a:extLst>
            </p:cNvPr>
            <p:cNvSpPr txBox="1"/>
            <p:nvPr/>
          </p:nvSpPr>
          <p:spPr>
            <a:xfrm>
              <a:off x="675576" y="31750"/>
              <a:ext cx="401165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 algn="l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Шаг 1. Баланс</a:t>
              </a:r>
            </a:p>
          </p:txBody>
        </p:sp>
        <p:sp>
          <p:nvSpPr>
            <p:cNvPr id="37" name="Adjusts your body’s Omega levels and…">
              <a:extLst>
                <a:ext uri="{FF2B5EF4-FFF2-40B4-BE49-F238E27FC236}">
                  <a16:creationId xmlns:a16="http://schemas.microsoft.com/office/drawing/2014/main" id="{CF848FFA-F0C9-95DB-604A-FA5180891012}"/>
                </a:ext>
              </a:extLst>
            </p:cNvPr>
            <p:cNvSpPr txBox="1"/>
            <p:nvPr/>
          </p:nvSpPr>
          <p:spPr>
            <a:xfrm>
              <a:off x="668999" y="574970"/>
              <a:ext cx="7985757" cy="1313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Регулирует врожденную иммунную систему и </a:t>
              </a:r>
            </a:p>
            <a:p>
              <a:pPr algn="l">
                <a:lnSpc>
                  <a:spcPts val="3200"/>
                </a:lnSpc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поддерживает нормальную функцию сердца </a:t>
              </a:r>
              <a:br>
                <a:rPr lang="sv-SE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 мозга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Gruppera"/>
          <p:cNvGrpSpPr/>
          <p:nvPr/>
        </p:nvGrpSpPr>
        <p:grpSpPr>
          <a:xfrm>
            <a:off x="693196" y="4376407"/>
            <a:ext cx="8636770" cy="2516760"/>
            <a:chOff x="12958" y="46077"/>
            <a:chExt cx="8636769" cy="2516758"/>
          </a:xfrm>
        </p:grpSpPr>
        <p:pic>
          <p:nvPicPr>
            <p:cNvPr id="745" name="zinzino-product-symbols-viva-plus-sleep.png" descr="zinzino-product-symbols-viva-plus-sleep.png"/>
            <p:cNvPicPr>
              <a:picLocks noChangeAspect="1"/>
            </p:cNvPicPr>
            <p:nvPr/>
          </p:nvPicPr>
          <p:blipFill>
            <a:blip r:embed="rId2"/>
            <a:srcRect r="51360"/>
            <a:stretch>
              <a:fillRect/>
            </a:stretch>
          </p:blipFill>
          <p:spPr>
            <a:xfrm>
              <a:off x="12958" y="933048"/>
              <a:ext cx="725440" cy="753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46" name="zinzino-product-symbols-viva-plus-live-happy.png" descr="zinzino-product-symbols-viva-plus-live-happy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3" y="46077"/>
              <a:ext cx="711699" cy="7116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47" name="A spa for the mind"/>
            <p:cNvSpPr txBox="1"/>
            <p:nvPr/>
          </p:nvSpPr>
          <p:spPr>
            <a:xfrm>
              <a:off x="982977" y="1839821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Спа-центр для ума</a:t>
              </a:r>
            </a:p>
          </p:txBody>
        </p:sp>
        <p:sp>
          <p:nvSpPr>
            <p:cNvPr id="748" name="A good night’s sleep"/>
            <p:cNvSpPr txBox="1"/>
            <p:nvPr/>
          </p:nvSpPr>
          <p:spPr>
            <a:xfrm>
              <a:off x="982977" y="969816"/>
              <a:ext cx="7666751" cy="654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Хороший ночной сон</a:t>
              </a:r>
            </a:p>
          </p:txBody>
        </p:sp>
        <p:sp>
          <p:nvSpPr>
            <p:cNvPr id="749" name="Live happy"/>
            <p:cNvSpPr txBox="1"/>
            <p:nvPr/>
          </p:nvSpPr>
          <p:spPr>
            <a:xfrm>
              <a:off x="982977" y="87113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Живите счастливо</a:t>
              </a:r>
            </a:p>
          </p:txBody>
        </p:sp>
        <p:pic>
          <p:nvPicPr>
            <p:cNvPr id="750" name="zinzino-product-symbols-viva-plus-spa-relaxing.png" descr="zinzino-product-symbols-viva-plus-spa-relaxing.png"/>
            <p:cNvPicPr>
              <a:picLocks noChangeAspect="1"/>
            </p:cNvPicPr>
            <p:nvPr/>
          </p:nvPicPr>
          <p:blipFill>
            <a:blip r:embed="rId4"/>
            <a:srcRect r="52234"/>
            <a:stretch>
              <a:fillRect/>
            </a:stretch>
          </p:blipFill>
          <p:spPr>
            <a:xfrm>
              <a:off x="12958" y="1809423"/>
              <a:ext cx="712740" cy="7534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752" name="• 3 EFSA claims"/>
          <p:cNvSpPr txBox="1"/>
          <p:nvPr/>
        </p:nvSpPr>
        <p:spPr>
          <a:xfrm>
            <a:off x="196273" y="12915416"/>
            <a:ext cx="3820520" cy="33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3 утверждения от ЕОБП</a:t>
            </a:r>
          </a:p>
        </p:txBody>
      </p:sp>
      <p:grpSp>
        <p:nvGrpSpPr>
          <p:cNvPr id="765" name="Gruppera"/>
          <p:cNvGrpSpPr/>
          <p:nvPr/>
        </p:nvGrpSpPr>
        <p:grpSpPr>
          <a:xfrm>
            <a:off x="10000727" y="-1"/>
            <a:ext cx="14506099" cy="13757066"/>
            <a:chOff x="0" y="0"/>
            <a:chExt cx="14506098" cy="13757063"/>
          </a:xfrm>
        </p:grpSpPr>
        <p:pic>
          <p:nvPicPr>
            <p:cNvPr id="753" name="viva-plus-grass-and-tablets-24555-V001-2485x2321px-110dpi.jpg" descr="viva-plus-grass-and-tablets-24555-V001-2485x2321px-110dpi.jpg"/>
            <p:cNvPicPr>
              <a:picLocks noChangeAspect="1"/>
            </p:cNvPicPr>
            <p:nvPr/>
          </p:nvPicPr>
          <p:blipFill>
            <a:blip r:embed="rId5"/>
            <a:srcRect l="609" r="609"/>
            <a:stretch>
              <a:fillRect/>
            </a:stretch>
          </p:blipFill>
          <p:spPr>
            <a:xfrm>
              <a:off x="0" y="0"/>
              <a:ext cx="14506098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764" name="Gruppera"/>
            <p:cNvGrpSpPr/>
            <p:nvPr/>
          </p:nvGrpSpPr>
          <p:grpSpPr>
            <a:xfrm>
              <a:off x="6250428" y="11916257"/>
              <a:ext cx="7938830" cy="1840807"/>
              <a:chOff x="97805" y="0"/>
              <a:chExt cx="7938829" cy="1840806"/>
            </a:xfrm>
          </p:grpSpPr>
          <p:pic>
            <p:nvPicPr>
              <p:cNvPr id="754" name="VeganTM 327C.png" descr="VeganTM 327C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38963" y="339073"/>
                <a:ext cx="1397673" cy="112713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55" name="InformedSport_Logo_RGB.png" descr="InformedSport_Logo_RGB.png"/>
              <p:cNvPicPr>
                <a:picLocks noChangeAspect="1"/>
              </p:cNvPicPr>
              <p:nvPr/>
            </p:nvPicPr>
            <p:blipFill>
              <a:blip r:embed="rId7"/>
              <a:srcRect l="15443" r="15443"/>
              <a:stretch>
                <a:fillRect/>
              </a:stretch>
            </p:blipFill>
            <p:spPr>
              <a:xfrm>
                <a:off x="5485402" y="0"/>
                <a:ext cx="1113593" cy="18408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758" name="Gruppera"/>
              <p:cNvGrpSpPr/>
              <p:nvPr/>
            </p:nvGrpSpPr>
            <p:grpSpPr>
              <a:xfrm>
                <a:off x="97805" y="306819"/>
                <a:ext cx="994195" cy="992136"/>
                <a:chOff x="97805" y="0"/>
                <a:chExt cx="994193" cy="992135"/>
              </a:xfrm>
            </p:grpSpPr>
            <p:sp>
              <p:nvSpPr>
                <p:cNvPr id="756" name="Cirkel"/>
                <p:cNvSpPr/>
                <p:nvPr/>
              </p:nvSpPr>
              <p:spPr>
                <a:xfrm>
                  <a:off x="122344" y="24664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757" name="Natural-gron.png" descr="Natural-gron.png"/>
                <p:cNvPicPr>
                  <a:picLocks noChangeAspect="1"/>
                </p:cNvPicPr>
                <p:nvPr/>
              </p:nvPicPr>
              <p:blipFill>
                <a:blip r:embed="rId8"/>
                <a:srcRect r="206"/>
                <a:stretch>
                  <a:fillRect/>
                </a:stretch>
              </p:blipFill>
              <p:spPr>
                <a:xfrm>
                  <a:off x="97805" y="0"/>
                  <a:ext cx="994195" cy="99213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759" name="SoyFree-gron.png" descr="SoyFree-gron.png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89400" y="311184"/>
                <a:ext cx="992005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60" name="Gluten-cmyk.png" descr="Gluten-cmyk.png"/>
              <p:cNvPicPr>
                <a:picLocks noChangeAspect="1"/>
              </p:cNvPicPr>
              <p:nvPr/>
            </p:nvPicPr>
            <p:blipFill>
              <a:blip r:embed="rId10"/>
              <a:srcRect l="206" r="206"/>
              <a:stretch>
                <a:fillRect/>
              </a:stretch>
            </p:blipFill>
            <p:spPr>
              <a:xfrm>
                <a:off x="3366834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61" name="KETO-sv.png" descr="KETO-sv.png"/>
              <p:cNvPicPr>
                <a:picLocks noChangeAspect="1"/>
              </p:cNvPicPr>
              <p:nvPr/>
            </p:nvPicPr>
            <p:blipFill>
              <a:blip r:embed="rId11"/>
              <a:srcRect l="206" r="206"/>
              <a:stretch>
                <a:fillRect/>
              </a:stretch>
            </p:blipFill>
            <p:spPr>
              <a:xfrm>
                <a:off x="4450196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762" name="Cirkel"/>
              <p:cNvSpPr/>
              <p:nvPr/>
            </p:nvSpPr>
            <p:spPr>
              <a:xfrm>
                <a:off x="2300597" y="331483"/>
                <a:ext cx="947226" cy="94722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pic>
            <p:nvPicPr>
              <p:cNvPr id="763" name="GMOfree-gron.png" descr="GMOfree-gron.png"/>
              <p:cNvPicPr>
                <a:picLocks noChangeAspect="1"/>
              </p:cNvPicPr>
              <p:nvPr/>
            </p:nvPicPr>
            <p:blipFill>
              <a:blip r:embed="rId12"/>
              <a:srcRect l="206" r="206"/>
              <a:stretch>
                <a:fillRect/>
              </a:stretch>
            </p:blipFill>
            <p:spPr>
              <a:xfrm>
                <a:off x="2280299" y="311184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766" name="Viva+…"/>
          <p:cNvSpPr txBox="1"/>
          <p:nvPr/>
        </p:nvSpPr>
        <p:spPr>
          <a:xfrm>
            <a:off x="751185" y="1279289"/>
            <a:ext cx="8858190" cy="132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Viva+</a:t>
            </a:r>
          </a:p>
          <a:p>
            <a:pPr algn="l" defTabSz="457200">
              <a:defRPr sz="6000" spc="419"/>
            </a:pP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Меньше стресса, хороший сон</a:t>
            </a: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Rektangel"/>
          <p:cNvSpPr/>
          <p:nvPr/>
        </p:nvSpPr>
        <p:spPr>
          <a:xfrm>
            <a:off x="5068467" y="-5160"/>
            <a:ext cx="19349586" cy="13726320"/>
          </a:xfrm>
          <a:prstGeom prst="rect">
            <a:avLst/>
          </a:prstGeom>
          <a:solidFill>
            <a:srgbClr val="C9CDC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93" name="Gruppera"/>
          <p:cNvGrpSpPr/>
          <p:nvPr/>
        </p:nvGrpSpPr>
        <p:grpSpPr>
          <a:xfrm>
            <a:off x="5346060" y="6949816"/>
            <a:ext cx="2971817" cy="3585961"/>
            <a:chOff x="0" y="0"/>
            <a:chExt cx="2971815" cy="3585960"/>
          </a:xfrm>
        </p:grpSpPr>
        <p:sp>
          <p:nvSpPr>
            <p:cNvPr id="789" name="Xtend+"/>
            <p:cNvSpPr txBox="1"/>
            <p:nvPr/>
          </p:nvSpPr>
          <p:spPr>
            <a:xfrm>
              <a:off x="218739" y="2368907"/>
              <a:ext cx="2753077" cy="12170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Xtend+</a:t>
              </a:r>
            </a:p>
          </p:txBody>
        </p:sp>
        <p:pic>
          <p:nvPicPr>
            <p:cNvPr id="790" name="xtend-plus-packshot-left-598x516px-72dpi.png" descr="xtend-plus-packshot-left-598x516px-72dpi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626207" cy="22660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91" name="Linje"/>
            <p:cNvSpPr/>
            <p:nvPr/>
          </p:nvSpPr>
          <p:spPr>
            <a:xfrm>
              <a:off x="238537" y="2317542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792" name="VeganTM 327C.png" descr="VeganTM 327C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4999" y="1567489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797" name="Gruppera"/>
          <p:cNvGrpSpPr/>
          <p:nvPr/>
        </p:nvGrpSpPr>
        <p:grpSpPr>
          <a:xfrm>
            <a:off x="8554665" y="6928024"/>
            <a:ext cx="2894054" cy="3064601"/>
            <a:chOff x="0" y="-12084"/>
            <a:chExt cx="2894052" cy="3064599"/>
          </a:xfrm>
        </p:grpSpPr>
        <p:pic>
          <p:nvPicPr>
            <p:cNvPr id="794" name="zinzino-products-isolated-xtend-left-25prc-110dpi.png" descr="zinzino-products-isolated-xtend-left-25prc-110dpi.png"/>
            <p:cNvPicPr>
              <a:picLocks noChangeAspect="1"/>
            </p:cNvPicPr>
            <p:nvPr/>
          </p:nvPicPr>
          <p:blipFill>
            <a:blip r:embed="rId4"/>
            <a:srcRect t="6856" b="6856"/>
            <a:stretch>
              <a:fillRect/>
            </a:stretch>
          </p:blipFill>
          <p:spPr>
            <a:xfrm>
              <a:off x="0" y="-12084"/>
              <a:ext cx="2548443" cy="219899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95" name="Linje"/>
            <p:cNvSpPr/>
            <p:nvPr/>
          </p:nvSpPr>
          <p:spPr>
            <a:xfrm>
              <a:off x="153750" y="2317542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796" name="Xtend"/>
            <p:cNvSpPr txBox="1"/>
            <p:nvPr/>
          </p:nvSpPr>
          <p:spPr>
            <a:xfrm>
              <a:off x="140975" y="2368907"/>
              <a:ext cx="2753077" cy="683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Xtend</a:t>
              </a:r>
            </a:p>
          </p:txBody>
        </p:sp>
      </p:grpSp>
      <p:grpSp>
        <p:nvGrpSpPr>
          <p:cNvPr id="801" name="Gruppera"/>
          <p:cNvGrpSpPr/>
          <p:nvPr/>
        </p:nvGrpSpPr>
        <p:grpSpPr>
          <a:xfrm>
            <a:off x="8695143" y="515526"/>
            <a:ext cx="2753079" cy="3414378"/>
            <a:chOff x="183980" y="-9421"/>
            <a:chExt cx="2753077" cy="3414376"/>
          </a:xfrm>
        </p:grpSpPr>
        <p:sp>
          <p:nvSpPr>
            <p:cNvPr id="798" name="Vitamin D Test"/>
            <p:cNvSpPr txBox="1"/>
            <p:nvPr/>
          </p:nvSpPr>
          <p:spPr>
            <a:xfrm>
              <a:off x="183980" y="2339111"/>
              <a:ext cx="2753077" cy="1065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Vitamin</a:t>
              </a:r>
              <a:r>
                <a:rPr lang="sv-SE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</a:t>
              </a: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D Test</a:t>
              </a:r>
            </a:p>
          </p:txBody>
        </p:sp>
        <p:sp>
          <p:nvSpPr>
            <p:cNvPr id="799" name="Linje"/>
            <p:cNvSpPr/>
            <p:nvPr/>
          </p:nvSpPr>
          <p:spPr>
            <a:xfrm>
              <a:off x="203778" y="2287746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00" name="vitamin-d-test-packshot-left-1181x1181px-72dpi.png" descr="vitamin-d-test-packshot-left-1181x1181px-72dpi.png"/>
            <p:cNvPicPr>
              <a:picLocks noChangeAspect="1"/>
            </p:cNvPicPr>
            <p:nvPr/>
          </p:nvPicPr>
          <p:blipFill>
            <a:blip r:embed="rId5"/>
            <a:srcRect t="4187" b="4187"/>
            <a:stretch>
              <a:fillRect/>
            </a:stretch>
          </p:blipFill>
          <p:spPr>
            <a:xfrm>
              <a:off x="387818" y="-9421"/>
              <a:ext cx="2293444" cy="21013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05" name="Gruppera"/>
          <p:cNvGrpSpPr/>
          <p:nvPr/>
        </p:nvGrpSpPr>
        <p:grpSpPr>
          <a:xfrm>
            <a:off x="21223363" y="3604605"/>
            <a:ext cx="2753077" cy="3538015"/>
            <a:chOff x="0" y="0"/>
            <a:chExt cx="2753076" cy="3538013"/>
          </a:xfrm>
        </p:grpSpPr>
        <p:pic>
          <p:nvPicPr>
            <p:cNvPr id="802" name="zinzino-product-isolated-revoo-bottle-box-25prc-72dpi.png" descr="zinzino-product-isolated-revoo-bottle-box-25prc-72dpi.png"/>
            <p:cNvPicPr>
              <a:picLocks noChangeAspect="1"/>
            </p:cNvPicPr>
            <p:nvPr/>
          </p:nvPicPr>
          <p:blipFill>
            <a:blip r:embed="rId6"/>
            <a:srcRect l="3506" r="3506"/>
            <a:stretch>
              <a:fillRect/>
            </a:stretch>
          </p:blipFill>
          <p:spPr>
            <a:xfrm>
              <a:off x="353103" y="0"/>
              <a:ext cx="1843251" cy="22716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03" name="R.E.V.O.O"/>
            <p:cNvSpPr txBox="1"/>
            <p:nvPr/>
          </p:nvSpPr>
          <p:spPr>
            <a:xfrm>
              <a:off x="0" y="2472169"/>
              <a:ext cx="2753077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R.E.V.O.O</a:t>
              </a:r>
            </a:p>
          </p:txBody>
        </p:sp>
        <p:sp>
          <p:nvSpPr>
            <p:cNvPr id="804" name="Linje"/>
            <p:cNvSpPr/>
            <p:nvPr/>
          </p:nvSpPr>
          <p:spPr>
            <a:xfrm>
              <a:off x="19796" y="2420804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806" name="Gut health and  additional wellness products"/>
          <p:cNvSpPr txBox="1"/>
          <p:nvPr/>
        </p:nvSpPr>
        <p:spPr>
          <a:xfrm>
            <a:off x="751185" y="11545214"/>
            <a:ext cx="3901258" cy="149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/>
          <a:p>
            <a:pPr algn="l" defTabSz="2438338">
              <a:defRPr sz="2000" spc="2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Продукты для здоровья кишечника</a:t>
            </a:r>
            <a:r>
              <a:rPr lang="ru-RU" sz="2000" b="0" i="0" strike="noStrike" cap="none" spc="14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и здорового образа жизни</a:t>
            </a:r>
          </a:p>
        </p:txBody>
      </p:sp>
      <p:sp>
        <p:nvSpPr>
          <p:cNvPr id="807" name="Immune and restore  supplements"/>
          <p:cNvSpPr txBox="1"/>
          <p:nvPr/>
        </p:nvSpPr>
        <p:spPr>
          <a:xfrm>
            <a:off x="751185" y="8588905"/>
            <a:ext cx="3901258" cy="1129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/>
          <a:p>
            <a:pPr algn="l" defTabSz="2438338">
              <a:defRPr sz="2000" spc="200"/>
            </a:pPr>
            <a:br>
              <a:rPr sz="2000" dirty="0"/>
            </a:br>
            <a:r>
              <a:rPr lang="ru-RU" sz="2000" b="0" i="0" strike="noStrike" cap="none" spc="14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Пищевые добавки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для иммунной системы и восстановления</a:t>
            </a:r>
          </a:p>
        </p:txBody>
      </p:sp>
      <p:sp>
        <p:nvSpPr>
          <p:cNvPr id="808" name="Balance supplements"/>
          <p:cNvSpPr txBox="1"/>
          <p:nvPr/>
        </p:nvSpPr>
        <p:spPr>
          <a:xfrm>
            <a:off x="751185" y="5365976"/>
            <a:ext cx="3901259" cy="1129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/>
          <a:p>
            <a:pPr algn="l" defTabSz="2438338">
              <a:defRPr sz="2000" spc="2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Пищевые добавки</a:t>
            </a:r>
            <a:r>
              <a:rPr lang="ru-RU" sz="2000" b="0" i="0" strike="noStrike" cap="none" spc="14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Balance</a:t>
            </a:r>
          </a:p>
        </p:txBody>
      </p:sp>
      <p:grpSp>
        <p:nvGrpSpPr>
          <p:cNvPr id="812" name="Gruppera"/>
          <p:cNvGrpSpPr/>
          <p:nvPr/>
        </p:nvGrpSpPr>
        <p:grpSpPr>
          <a:xfrm>
            <a:off x="5386435" y="166053"/>
            <a:ext cx="3122484" cy="3767626"/>
            <a:chOff x="0" y="0"/>
            <a:chExt cx="3122482" cy="3767625"/>
          </a:xfrm>
        </p:grpSpPr>
        <p:pic>
          <p:nvPicPr>
            <p:cNvPr id="809" name="balancetest-packshot-left-700x583px-72dpi.png" descr="balancetest-packshot-left-700x583px-72dpi.png"/>
            <p:cNvPicPr>
              <a:picLocks noChangeAspect="1"/>
            </p:cNvPicPr>
            <p:nvPr/>
          </p:nvPicPr>
          <p:blipFill>
            <a:blip r:embed="rId7"/>
            <a:srcRect l="1128" r="1128"/>
            <a:stretch>
              <a:fillRect/>
            </a:stretch>
          </p:blipFill>
          <p:spPr>
            <a:xfrm>
              <a:off x="0" y="0"/>
              <a:ext cx="3122483" cy="26606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0" name="BalanceTest"/>
            <p:cNvSpPr txBox="1"/>
            <p:nvPr/>
          </p:nvSpPr>
          <p:spPr>
            <a:xfrm>
              <a:off x="184670" y="2701781"/>
              <a:ext cx="2753077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BalanceTest</a:t>
              </a:r>
              <a:endParaRPr/>
            </a:p>
          </p:txBody>
        </p:sp>
        <p:sp>
          <p:nvSpPr>
            <p:cNvPr id="811" name="Linje"/>
            <p:cNvSpPr/>
            <p:nvPr/>
          </p:nvSpPr>
          <p:spPr>
            <a:xfrm>
              <a:off x="204467" y="2650416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sp>
        <p:nvSpPr>
          <p:cNvPr id="813" name="Dry blood spot tests"/>
          <p:cNvSpPr txBox="1"/>
          <p:nvPr/>
        </p:nvSpPr>
        <p:spPr>
          <a:xfrm>
            <a:off x="751185" y="2179778"/>
            <a:ext cx="3901259" cy="1129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/>
          <a:p>
            <a:pPr algn="l" defTabSz="2438338">
              <a:defRPr sz="2000" spc="200"/>
            </a:pPr>
            <a:r>
              <a:rPr lang="ru-RU" sz="2000" spc="140" dirty="0">
                <a:latin typeface="Open Sans Light"/>
                <a:ea typeface="Open Sans Light"/>
                <a:cs typeface="Open Sans Light"/>
              </a:rPr>
              <a:t>Тест </a:t>
            </a:r>
            <a:r>
              <a:rPr lang="ru-RU" sz="2000" b="0" i="0" strike="noStrike" cap="none" spc="14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 методу </a:t>
            </a:r>
            <a:br>
              <a:rPr lang="sv-SE" sz="2000" b="0" i="0" strike="noStrike" cap="none" spc="14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000" dirty="0">
                <a:latin typeface="Open Sans Semibold"/>
                <a:ea typeface="Open Sans Semibold"/>
                <a:cs typeface="Open Sans Semibold"/>
              </a:rPr>
              <a:t>сухой капли 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крови</a:t>
            </a:r>
          </a:p>
        </p:txBody>
      </p:sp>
      <p:grpSp>
        <p:nvGrpSpPr>
          <p:cNvPr id="818" name="Gruppera"/>
          <p:cNvGrpSpPr/>
          <p:nvPr/>
        </p:nvGrpSpPr>
        <p:grpSpPr>
          <a:xfrm>
            <a:off x="17870480" y="6949816"/>
            <a:ext cx="2971817" cy="3434752"/>
            <a:chOff x="0" y="0"/>
            <a:chExt cx="2971815" cy="3434751"/>
          </a:xfrm>
        </p:grpSpPr>
        <p:sp>
          <p:nvSpPr>
            <p:cNvPr id="814" name="Protect+"/>
            <p:cNvSpPr txBox="1"/>
            <p:nvPr/>
          </p:nvSpPr>
          <p:spPr>
            <a:xfrm>
              <a:off x="218739" y="2368907"/>
              <a:ext cx="2753077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Protect+</a:t>
              </a:r>
            </a:p>
          </p:txBody>
        </p:sp>
        <p:pic>
          <p:nvPicPr>
            <p:cNvPr id="815" name="protect-plus-packshot-left-897x774px-72dpi.png" descr="protect-plus-packshot-left-897x774px-72dpi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2626207" cy="22660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16" name="Linje"/>
            <p:cNvSpPr/>
            <p:nvPr/>
          </p:nvSpPr>
          <p:spPr>
            <a:xfrm>
              <a:off x="238537" y="2317542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17" name="VeganTM 327C.png" descr="VeganTM 327C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4999" y="1567489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23" name="Gruppera"/>
          <p:cNvGrpSpPr/>
          <p:nvPr/>
        </p:nvGrpSpPr>
        <p:grpSpPr>
          <a:xfrm>
            <a:off x="21220554" y="6949816"/>
            <a:ext cx="2753078" cy="3434753"/>
            <a:chOff x="0" y="0"/>
            <a:chExt cx="2753076" cy="3434751"/>
          </a:xfrm>
        </p:grpSpPr>
        <p:pic>
          <p:nvPicPr>
            <p:cNvPr id="819" name="zinzino-product-isolated-zinogene-plus-left-25prc-72dpi.png" descr="zinzino-product-isolated-zinogene-plus-left-25prc-72dpi.png"/>
            <p:cNvPicPr>
              <a:picLocks noChangeAspect="1"/>
            </p:cNvPicPr>
            <p:nvPr/>
          </p:nvPicPr>
          <p:blipFill>
            <a:blip r:embed="rId9"/>
            <a:srcRect l="9245" t="103" b="103"/>
            <a:stretch>
              <a:fillRect/>
            </a:stretch>
          </p:blipFill>
          <p:spPr>
            <a:xfrm>
              <a:off x="23910" y="0"/>
              <a:ext cx="2383389" cy="22660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20" name="VeganTM 327C.png" descr="VeganTM 327C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43068" y="1567489"/>
              <a:ext cx="445883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21" name="ZinoGene+"/>
            <p:cNvSpPr txBox="1"/>
            <p:nvPr/>
          </p:nvSpPr>
          <p:spPr>
            <a:xfrm>
              <a:off x="0" y="2368907"/>
              <a:ext cx="2753077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ZinoGene+</a:t>
              </a:r>
            </a:p>
          </p:txBody>
        </p:sp>
        <p:sp>
          <p:nvSpPr>
            <p:cNvPr id="822" name="Linje"/>
            <p:cNvSpPr/>
            <p:nvPr/>
          </p:nvSpPr>
          <p:spPr>
            <a:xfrm>
              <a:off x="19797" y="2317542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828" name="Gruppera"/>
          <p:cNvGrpSpPr/>
          <p:nvPr/>
        </p:nvGrpSpPr>
        <p:grpSpPr>
          <a:xfrm>
            <a:off x="11610816" y="6940108"/>
            <a:ext cx="2971817" cy="3052516"/>
            <a:chOff x="0" y="0"/>
            <a:chExt cx="2971816" cy="3052514"/>
          </a:xfrm>
        </p:grpSpPr>
        <p:pic>
          <p:nvPicPr>
            <p:cNvPr id="824" name="viva-plus-packshot-left-598x516px-72dpi.png" descr="viva-plus-packshot-left-598x516px-72dpi.pn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1" y="0"/>
              <a:ext cx="2626208" cy="22660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25" name="Linje"/>
            <p:cNvSpPr/>
            <p:nvPr/>
          </p:nvSpPr>
          <p:spPr>
            <a:xfrm>
              <a:off x="231514" y="2317542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826" name="Viva+"/>
            <p:cNvSpPr txBox="1"/>
            <p:nvPr/>
          </p:nvSpPr>
          <p:spPr>
            <a:xfrm>
              <a:off x="218739" y="2368907"/>
              <a:ext cx="2753077" cy="6836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Viva+</a:t>
              </a:r>
            </a:p>
          </p:txBody>
        </p:sp>
        <p:pic>
          <p:nvPicPr>
            <p:cNvPr id="827" name="VeganTM 327C.png" descr="VeganTM 327C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2957" y="1567489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33" name="Gruppera"/>
          <p:cNvGrpSpPr/>
          <p:nvPr/>
        </p:nvGrpSpPr>
        <p:grpSpPr>
          <a:xfrm>
            <a:off x="14932616" y="6909998"/>
            <a:ext cx="2765178" cy="3461872"/>
            <a:chOff x="206639" y="59686"/>
            <a:chExt cx="2765177" cy="3461870"/>
          </a:xfrm>
        </p:grpSpPr>
        <p:sp>
          <p:nvSpPr>
            <p:cNvPr id="829" name="ZinoShine+"/>
            <p:cNvSpPr txBox="1"/>
            <p:nvPr/>
          </p:nvSpPr>
          <p:spPr>
            <a:xfrm>
              <a:off x="218739" y="2455712"/>
              <a:ext cx="2753077" cy="10658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ZinoShine+</a:t>
              </a:r>
            </a:p>
          </p:txBody>
        </p:sp>
        <p:sp>
          <p:nvSpPr>
            <p:cNvPr id="830" name="Linje"/>
            <p:cNvSpPr/>
            <p:nvPr/>
          </p:nvSpPr>
          <p:spPr>
            <a:xfrm>
              <a:off x="238537" y="2404347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31" name="VeganTM 327C.png" descr="VeganTM 327C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5341" y="1654293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32" name="zinoshine-plus-packshot-left-1181x1181px-72dpi.png" descr="zinoshine-plus-packshot-left-1181x1181px-72dpi.png"/>
            <p:cNvPicPr>
              <a:picLocks noChangeAspect="1"/>
            </p:cNvPicPr>
            <p:nvPr/>
          </p:nvPicPr>
          <p:blipFill>
            <a:blip r:embed="rId11"/>
            <a:srcRect t="56" b="4882"/>
            <a:stretch>
              <a:fillRect/>
            </a:stretch>
          </p:blipFill>
          <p:spPr>
            <a:xfrm>
              <a:off x="206639" y="59686"/>
              <a:ext cx="2327921" cy="22129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37" name="Gruppera"/>
          <p:cNvGrpSpPr/>
          <p:nvPr/>
        </p:nvGrpSpPr>
        <p:grpSpPr>
          <a:xfrm>
            <a:off x="18077262" y="3791421"/>
            <a:ext cx="2753077" cy="3340060"/>
            <a:chOff x="0" y="0"/>
            <a:chExt cx="2753076" cy="3340059"/>
          </a:xfrm>
        </p:grpSpPr>
        <p:pic>
          <p:nvPicPr>
            <p:cNvPr id="834" name="essent-plus-premium-packshot-left-1500x1297px-72dpi.png" descr="essent-plus-premium-packshot-left-1500x1297px-72dpi.png"/>
            <p:cNvPicPr>
              <a:picLocks noChangeAspect="1"/>
            </p:cNvPicPr>
            <p:nvPr/>
          </p:nvPicPr>
          <p:blipFill>
            <a:blip r:embed="rId12"/>
            <a:srcRect t="3286" b="3286"/>
            <a:stretch>
              <a:fillRect/>
            </a:stretch>
          </p:blipFill>
          <p:spPr>
            <a:xfrm>
              <a:off x="65649" y="0"/>
              <a:ext cx="2540168" cy="20520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35" name="Essent+ Premium"/>
            <p:cNvSpPr txBox="1"/>
            <p:nvPr/>
          </p:nvSpPr>
          <p:spPr>
            <a:xfrm>
              <a:off x="0" y="2274215"/>
              <a:ext cx="2753077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Essent+ Premium</a:t>
              </a:r>
            </a:p>
          </p:txBody>
        </p:sp>
        <p:sp>
          <p:nvSpPr>
            <p:cNvPr id="836" name="Linje"/>
            <p:cNvSpPr/>
            <p:nvPr/>
          </p:nvSpPr>
          <p:spPr>
            <a:xfrm>
              <a:off x="19797" y="2222850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841" name="Gruppera"/>
          <p:cNvGrpSpPr/>
          <p:nvPr/>
        </p:nvGrpSpPr>
        <p:grpSpPr>
          <a:xfrm>
            <a:off x="14939536" y="6023463"/>
            <a:ext cx="2753078" cy="1249216"/>
            <a:chOff x="0" y="2548595"/>
            <a:chExt cx="2753077" cy="1249215"/>
          </a:xfrm>
        </p:grpSpPr>
        <p:sp>
          <p:nvSpPr>
            <p:cNvPr id="838" name="BalanceOil+ Premium"/>
            <p:cNvSpPr txBox="1"/>
            <p:nvPr/>
          </p:nvSpPr>
          <p:spPr>
            <a:xfrm>
              <a:off x="0" y="2599960"/>
              <a:ext cx="2753077" cy="11978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BalanceOil+ Premium</a:t>
              </a:r>
            </a:p>
          </p:txBody>
        </p:sp>
        <p:sp>
          <p:nvSpPr>
            <p:cNvPr id="839" name="Linje"/>
            <p:cNvSpPr/>
            <p:nvPr/>
          </p:nvSpPr>
          <p:spPr>
            <a:xfrm>
              <a:off x="19796" y="2548595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845" name="Gruppera"/>
          <p:cNvGrpSpPr/>
          <p:nvPr/>
        </p:nvGrpSpPr>
        <p:grpSpPr>
          <a:xfrm>
            <a:off x="5566894" y="3605111"/>
            <a:ext cx="2753077" cy="4012774"/>
            <a:chOff x="0" y="0"/>
            <a:chExt cx="2753076" cy="4012772"/>
          </a:xfrm>
        </p:grpSpPr>
        <p:sp>
          <p:nvSpPr>
            <p:cNvPr id="842" name="BalanceOil+"/>
            <p:cNvSpPr txBox="1"/>
            <p:nvPr/>
          </p:nvSpPr>
          <p:spPr>
            <a:xfrm>
              <a:off x="0" y="2467673"/>
              <a:ext cx="2753077" cy="1545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BalanceOil+</a:t>
              </a:r>
            </a:p>
          </p:txBody>
        </p:sp>
        <p:sp>
          <p:nvSpPr>
            <p:cNvPr id="843" name="Linje"/>
            <p:cNvSpPr/>
            <p:nvPr/>
          </p:nvSpPr>
          <p:spPr>
            <a:xfrm>
              <a:off x="19796" y="2416308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44" name="Gruppera" descr="Gruppera"/>
            <p:cNvPicPr>
              <a:picLocks noChangeAspect="1"/>
            </p:cNvPicPr>
            <p:nvPr/>
          </p:nvPicPr>
          <p:blipFill>
            <a:blip r:embed="rId13"/>
            <a:srcRect l="9429" r="9429"/>
            <a:stretch>
              <a:fillRect/>
            </a:stretch>
          </p:blipFill>
          <p:spPr>
            <a:xfrm>
              <a:off x="336106" y="0"/>
              <a:ext cx="1922674" cy="23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49" name="Gruppera"/>
          <p:cNvGrpSpPr/>
          <p:nvPr/>
        </p:nvGrpSpPr>
        <p:grpSpPr>
          <a:xfrm>
            <a:off x="8681200" y="3605111"/>
            <a:ext cx="2753077" cy="4012774"/>
            <a:chOff x="0" y="0"/>
            <a:chExt cx="2753076" cy="4012772"/>
          </a:xfrm>
        </p:grpSpPr>
        <p:sp>
          <p:nvSpPr>
            <p:cNvPr id="846" name="BalanceOil+ Vegan"/>
            <p:cNvSpPr txBox="1"/>
            <p:nvPr/>
          </p:nvSpPr>
          <p:spPr>
            <a:xfrm>
              <a:off x="0" y="2467673"/>
              <a:ext cx="2753077" cy="1545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BalanceOil+ Vegan</a:t>
              </a:r>
            </a:p>
          </p:txBody>
        </p:sp>
        <p:sp>
          <p:nvSpPr>
            <p:cNvPr id="847" name="Linje"/>
            <p:cNvSpPr/>
            <p:nvPr/>
          </p:nvSpPr>
          <p:spPr>
            <a:xfrm>
              <a:off x="19796" y="2416308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48" name="Gruppera" descr="Gruppera"/>
            <p:cNvPicPr>
              <a:picLocks noChangeAspect="1"/>
            </p:cNvPicPr>
            <p:nvPr/>
          </p:nvPicPr>
          <p:blipFill>
            <a:blip r:embed="rId14"/>
            <a:srcRect l="9429" r="9429"/>
            <a:stretch>
              <a:fillRect/>
            </a:stretch>
          </p:blipFill>
          <p:spPr>
            <a:xfrm>
              <a:off x="356425" y="0"/>
              <a:ext cx="1922674" cy="23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853" name="Gruppera"/>
          <p:cNvGrpSpPr/>
          <p:nvPr/>
        </p:nvGrpSpPr>
        <p:grpSpPr>
          <a:xfrm>
            <a:off x="11821917" y="3605111"/>
            <a:ext cx="2753077" cy="4012774"/>
            <a:chOff x="0" y="0"/>
            <a:chExt cx="2753076" cy="4012772"/>
          </a:xfrm>
        </p:grpSpPr>
        <p:sp>
          <p:nvSpPr>
            <p:cNvPr id="850" name="BalanceOil+ AquaX"/>
            <p:cNvSpPr txBox="1"/>
            <p:nvPr/>
          </p:nvSpPr>
          <p:spPr>
            <a:xfrm>
              <a:off x="0" y="2467673"/>
              <a:ext cx="2753077" cy="15451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BalanceOil+ AquaX</a:t>
              </a:r>
            </a:p>
          </p:txBody>
        </p:sp>
        <p:sp>
          <p:nvSpPr>
            <p:cNvPr id="851" name="Linje"/>
            <p:cNvSpPr/>
            <p:nvPr/>
          </p:nvSpPr>
          <p:spPr>
            <a:xfrm>
              <a:off x="19796" y="2416308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852" name="Gruppera" descr="Gruppera"/>
            <p:cNvPicPr>
              <a:picLocks noChangeAspect="1"/>
            </p:cNvPicPr>
            <p:nvPr/>
          </p:nvPicPr>
          <p:blipFill>
            <a:blip r:embed="rId15"/>
            <a:srcRect l="9429" r="9429"/>
            <a:stretch>
              <a:fillRect/>
            </a:stretch>
          </p:blipFill>
          <p:spPr>
            <a:xfrm>
              <a:off x="427545" y="0"/>
              <a:ext cx="1922674" cy="23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88" name="Gruppera">
            <a:extLst>
              <a:ext uri="{FF2B5EF4-FFF2-40B4-BE49-F238E27FC236}">
                <a16:creationId xmlns:a16="http://schemas.microsoft.com/office/drawing/2014/main" id="{154014DB-B4D3-26B0-BE60-F427C071AFE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0" r="9430"/>
          <a:stretch/>
        </p:blipFill>
        <p:spPr>
          <a:xfrm>
            <a:off x="15346679" y="3628214"/>
            <a:ext cx="1922675" cy="2369566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89" name="VeganTM 327C.png" descr="VeganTM 327C.png">
            <a:extLst>
              <a:ext uri="{FF2B5EF4-FFF2-40B4-BE49-F238E27FC236}">
                <a16:creationId xmlns:a16="http://schemas.microsoft.com/office/drawing/2014/main" id="{E67E3276-DD49-DF0F-24CD-5C5C9EE982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1305" y="5267159"/>
            <a:ext cx="445883" cy="35957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grpSp>
        <p:nvGrpSpPr>
          <p:cNvPr id="90" name="Grupp 89">
            <a:extLst>
              <a:ext uri="{FF2B5EF4-FFF2-40B4-BE49-F238E27FC236}">
                <a16:creationId xmlns:a16="http://schemas.microsoft.com/office/drawing/2014/main" id="{7E9AAB7E-45B4-BDAD-3881-CE1B13FC207D}"/>
              </a:ext>
            </a:extLst>
          </p:cNvPr>
          <p:cNvGrpSpPr/>
          <p:nvPr/>
        </p:nvGrpSpPr>
        <p:grpSpPr>
          <a:xfrm>
            <a:off x="11793972" y="515525"/>
            <a:ext cx="2760040" cy="2757791"/>
            <a:chOff x="11793972" y="515525"/>
            <a:chExt cx="2760040" cy="2757791"/>
          </a:xfrm>
        </p:grpSpPr>
        <p:grpSp>
          <p:nvGrpSpPr>
            <p:cNvPr id="91" name="Gruppera">
              <a:extLst>
                <a:ext uri="{FF2B5EF4-FFF2-40B4-BE49-F238E27FC236}">
                  <a16:creationId xmlns:a16="http://schemas.microsoft.com/office/drawing/2014/main" id="{6028A101-C913-B1EF-906D-6F8176F4ECEA}"/>
                </a:ext>
              </a:extLst>
            </p:cNvPr>
            <p:cNvGrpSpPr/>
            <p:nvPr/>
          </p:nvGrpSpPr>
          <p:grpSpPr>
            <a:xfrm>
              <a:off x="11840528" y="515525"/>
              <a:ext cx="2713484" cy="2312936"/>
              <a:chOff x="203778" y="-9422"/>
              <a:chExt cx="2713482" cy="2312935"/>
            </a:xfrm>
          </p:grpSpPr>
          <p:sp>
            <p:nvSpPr>
              <p:cNvPr id="93" name="Linje">
                <a:extLst>
                  <a:ext uri="{FF2B5EF4-FFF2-40B4-BE49-F238E27FC236}">
                    <a16:creationId xmlns:a16="http://schemas.microsoft.com/office/drawing/2014/main" id="{43B04F08-FA5E-5E4A-B425-C33AEB760680}"/>
                  </a:ext>
                </a:extLst>
              </p:cNvPr>
              <p:cNvSpPr/>
              <p:nvPr/>
            </p:nvSpPr>
            <p:spPr>
              <a:xfrm>
                <a:off x="203778" y="2303512"/>
                <a:ext cx="2713482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pic>
            <p:nvPicPr>
              <p:cNvPr id="94" name="vitamin-d-test-packshot-left-1181x1181px-72dpi.png">
                <a:extLst>
                  <a:ext uri="{FF2B5EF4-FFF2-40B4-BE49-F238E27FC236}">
                    <a16:creationId xmlns:a16="http://schemas.microsoft.com/office/drawing/2014/main" id="{2438F634-7D84-760C-7280-308EA6D14F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187" b="4187"/>
              <a:stretch/>
            </p:blipFill>
            <p:spPr>
              <a:xfrm>
                <a:off x="203778" y="-9422"/>
                <a:ext cx="2477485" cy="2270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92" name="textruta 91">
              <a:extLst>
                <a:ext uri="{FF2B5EF4-FFF2-40B4-BE49-F238E27FC236}">
                  <a16:creationId xmlns:a16="http://schemas.microsoft.com/office/drawing/2014/main" id="{420B1FBD-8AC9-0019-49F5-0F9811C5E939}"/>
                </a:ext>
              </a:extLst>
            </p:cNvPr>
            <p:cNvSpPr txBox="1"/>
            <p:nvPr/>
          </p:nvSpPr>
          <p:spPr>
            <a:xfrm>
              <a:off x="11793972" y="2862947"/>
              <a:ext cx="1484382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50800" tIns="50800" rIns="50800" bIns="50800" numCol="1" spcCol="38100" rtlCol="0" anchor="ctr">
              <a:spAutoFit/>
            </a:bodyPr>
            <a:lstStyle/>
            <a:p>
              <a:r>
                <a:rPr lang="sv-SE" sz="2000">
                  <a:latin typeface="Open Sans Semibold"/>
                  <a:ea typeface="Open Sans Semibold"/>
                  <a:cs typeface="Open Sans Semibold"/>
                  <a:sym typeface="Open Sans Semibold"/>
                </a:rPr>
                <a:t>HbA1c Test</a:t>
              </a:r>
              <a:endParaRPr kumimoji="0" lang="sv-SE" sz="200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Open Sans Light"/>
              </a:endParaRPr>
            </a:p>
          </p:txBody>
        </p:sp>
      </p:grpSp>
      <p:grpSp>
        <p:nvGrpSpPr>
          <p:cNvPr id="7" name="Gruppera">
            <a:extLst>
              <a:ext uri="{FF2B5EF4-FFF2-40B4-BE49-F238E27FC236}">
                <a16:creationId xmlns:a16="http://schemas.microsoft.com/office/drawing/2014/main" id="{711CBBBA-8443-1AA2-D2A6-BA3D435DF1F5}"/>
              </a:ext>
            </a:extLst>
          </p:cNvPr>
          <p:cNvGrpSpPr/>
          <p:nvPr/>
        </p:nvGrpSpPr>
        <p:grpSpPr>
          <a:xfrm>
            <a:off x="5424535" y="10344306"/>
            <a:ext cx="2895262" cy="2773368"/>
            <a:chOff x="0" y="0"/>
            <a:chExt cx="2895260" cy="2773367"/>
          </a:xfrm>
        </p:grpSpPr>
        <p:pic>
          <p:nvPicPr>
            <p:cNvPr id="8" name="zinobiotic-plus-packshot-1659x1072px-110dpi.png" descr="zinobiotic-plus-packshot-1659x1072px-110dpi.png">
              <a:extLst>
                <a:ext uri="{FF2B5EF4-FFF2-40B4-BE49-F238E27FC236}">
                  <a16:creationId xmlns:a16="http://schemas.microsoft.com/office/drawing/2014/main" id="{2497972B-9781-10E7-DAED-88A7FB968F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rcRect l="16019" r="12149"/>
            <a:stretch>
              <a:fillRect/>
            </a:stretch>
          </p:blipFill>
          <p:spPr>
            <a:xfrm>
              <a:off x="0" y="0"/>
              <a:ext cx="2870188" cy="25819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9" name="ZinoBiotic+">
              <a:extLst>
                <a:ext uri="{FF2B5EF4-FFF2-40B4-BE49-F238E27FC236}">
                  <a16:creationId xmlns:a16="http://schemas.microsoft.com/office/drawing/2014/main" id="{1546F17F-054B-DC0A-6145-911389DAC667}"/>
                </a:ext>
              </a:extLst>
            </p:cNvPr>
            <p:cNvSpPr txBox="1"/>
            <p:nvPr/>
          </p:nvSpPr>
          <p:spPr>
            <a:xfrm>
              <a:off x="142184" y="2247662"/>
              <a:ext cx="2753077" cy="5257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ZinoBiotic+</a:t>
              </a:r>
            </a:p>
          </p:txBody>
        </p:sp>
        <p:sp>
          <p:nvSpPr>
            <p:cNvPr id="10" name="Linje">
              <a:extLst>
                <a:ext uri="{FF2B5EF4-FFF2-40B4-BE49-F238E27FC236}">
                  <a16:creationId xmlns:a16="http://schemas.microsoft.com/office/drawing/2014/main" id="{3D07F7CF-3ED1-646B-CEAA-6C54C0C6BE42}"/>
                </a:ext>
              </a:extLst>
            </p:cNvPr>
            <p:cNvSpPr/>
            <p:nvPr/>
          </p:nvSpPr>
          <p:spPr>
            <a:xfrm>
              <a:off x="161982" y="2196297"/>
              <a:ext cx="2713482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11" name="VeganTM 327C.png" descr="VeganTM 327C.png">
              <a:extLst>
                <a:ext uri="{FF2B5EF4-FFF2-40B4-BE49-F238E27FC236}">
                  <a16:creationId xmlns:a16="http://schemas.microsoft.com/office/drawing/2014/main" id="{DA27C180-061C-1AD4-F520-7EDFBC90F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385252" y="1446243"/>
              <a:ext cx="445883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2" name="Gruppera">
            <a:extLst>
              <a:ext uri="{FF2B5EF4-FFF2-40B4-BE49-F238E27FC236}">
                <a16:creationId xmlns:a16="http://schemas.microsoft.com/office/drawing/2014/main" id="{CA2403EA-ABF9-FB21-EB45-31C641BDA61E}"/>
              </a:ext>
            </a:extLst>
          </p:cNvPr>
          <p:cNvGrpSpPr/>
          <p:nvPr/>
        </p:nvGrpSpPr>
        <p:grpSpPr>
          <a:xfrm>
            <a:off x="11820315" y="10675900"/>
            <a:ext cx="2733280" cy="2981692"/>
            <a:chOff x="0" y="0"/>
            <a:chExt cx="2733278" cy="2981691"/>
          </a:xfrm>
        </p:grpSpPr>
        <p:pic>
          <p:nvPicPr>
            <p:cNvPr id="13" name="Gruppera" descr="Gruppera">
              <a:extLst>
                <a:ext uri="{FF2B5EF4-FFF2-40B4-BE49-F238E27FC236}">
                  <a16:creationId xmlns:a16="http://schemas.microsoft.com/office/drawing/2014/main" id="{B71C92EE-E23B-A31A-74C1-54101BDE8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351593" y="0"/>
              <a:ext cx="1867166" cy="17730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" name="Energy Bar">
              <a:extLst>
                <a:ext uri="{FF2B5EF4-FFF2-40B4-BE49-F238E27FC236}">
                  <a16:creationId xmlns:a16="http://schemas.microsoft.com/office/drawing/2014/main" id="{E557C660-0276-ED2C-4C72-98514957D598}"/>
                </a:ext>
              </a:extLst>
            </p:cNvPr>
            <p:cNvSpPr txBox="1"/>
            <p:nvPr/>
          </p:nvSpPr>
          <p:spPr>
            <a:xfrm>
              <a:off x="0" y="1915847"/>
              <a:ext cx="2658301" cy="10658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b="0">
                  <a:latin typeface="Open Sans Semibold"/>
                  <a:ea typeface="Open Sans Semibold"/>
                  <a:cs typeface="Open Sans Semibold"/>
                  <a:sym typeface="Open Sans Semibold"/>
                </a:rPr>
                <a:t>Energy Bar</a:t>
              </a:r>
            </a:p>
          </p:txBody>
        </p:sp>
        <p:sp>
          <p:nvSpPr>
            <p:cNvPr id="15" name="Linje">
              <a:extLst>
                <a:ext uri="{FF2B5EF4-FFF2-40B4-BE49-F238E27FC236}">
                  <a16:creationId xmlns:a16="http://schemas.microsoft.com/office/drawing/2014/main" id="{8CAE6B54-7B72-957B-3A0D-3AB43ED8B91C}"/>
                </a:ext>
              </a:extLst>
            </p:cNvPr>
            <p:cNvSpPr/>
            <p:nvPr/>
          </p:nvSpPr>
          <p:spPr>
            <a:xfrm>
              <a:off x="19796" y="1864482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16" name="VeganTM 327C.png" descr="VeganTM 327C.png">
              <a:extLst>
                <a:ext uri="{FF2B5EF4-FFF2-40B4-BE49-F238E27FC236}">
                  <a16:creationId xmlns:a16="http://schemas.microsoft.com/office/drawing/2014/main" id="{BBAD17B7-3574-42DC-309C-366C5F2DE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917743" y="1107030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7" name="Gruppera">
            <a:extLst>
              <a:ext uri="{FF2B5EF4-FFF2-40B4-BE49-F238E27FC236}">
                <a16:creationId xmlns:a16="http://schemas.microsoft.com/office/drawing/2014/main" id="{E1222FB5-D79C-6C95-EB1F-E6DB5B347AB4}"/>
              </a:ext>
            </a:extLst>
          </p:cNvPr>
          <p:cNvGrpSpPr/>
          <p:nvPr/>
        </p:nvGrpSpPr>
        <p:grpSpPr>
          <a:xfrm>
            <a:off x="8465362" y="10551563"/>
            <a:ext cx="3199590" cy="3372815"/>
            <a:chOff x="0" y="0"/>
            <a:chExt cx="3199588" cy="3372813"/>
          </a:xfrm>
        </p:grpSpPr>
        <p:pic>
          <p:nvPicPr>
            <p:cNvPr id="18" name="leanshake-vanilla-packshot-left-600x600-72dpi.png" descr="leanshake-vanilla-packshot-left-600x600-72dpi.png">
              <a:extLst>
                <a:ext uri="{FF2B5EF4-FFF2-40B4-BE49-F238E27FC236}">
                  <a16:creationId xmlns:a16="http://schemas.microsoft.com/office/drawing/2014/main" id="{2D2F9C1B-C309-08F3-43D3-4F6E31A185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rcRect t="1975" b="1975"/>
            <a:stretch>
              <a:fillRect/>
            </a:stretch>
          </p:blipFill>
          <p:spPr>
            <a:xfrm>
              <a:off x="0" y="129907"/>
              <a:ext cx="1846132" cy="17732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leanshake-chocolate-packshot-left-600x600px-72dpi.png" descr="leanshake-chocolate-packshot-left-600x600px-72dpi.png">
              <a:extLst>
                <a:ext uri="{FF2B5EF4-FFF2-40B4-BE49-F238E27FC236}">
                  <a16:creationId xmlns:a16="http://schemas.microsoft.com/office/drawing/2014/main" id="{CC0D810E-04A6-FF26-AABB-C3B130D45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>
            <a:xfrm>
              <a:off x="1166572" y="0"/>
              <a:ext cx="2033017" cy="20330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" name="LeanShake">
              <a:extLst>
                <a:ext uri="{FF2B5EF4-FFF2-40B4-BE49-F238E27FC236}">
                  <a16:creationId xmlns:a16="http://schemas.microsoft.com/office/drawing/2014/main" id="{DB6D1ADD-173A-9418-C5DD-A2C7E79A942E}"/>
                </a:ext>
              </a:extLst>
            </p:cNvPr>
            <p:cNvSpPr txBox="1"/>
            <p:nvPr/>
          </p:nvSpPr>
          <p:spPr>
            <a:xfrm>
              <a:off x="243047" y="2042784"/>
              <a:ext cx="2753078" cy="13300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b="0">
                  <a:latin typeface="Open Sans Semibold"/>
                  <a:ea typeface="Open Sans Semibold"/>
                  <a:cs typeface="Open Sans Semibold"/>
                  <a:sym typeface="Open Sans Semibold"/>
                </a:rPr>
                <a:t>LeanShake</a:t>
              </a:r>
            </a:p>
          </p:txBody>
        </p:sp>
        <p:sp>
          <p:nvSpPr>
            <p:cNvPr id="21" name="Linje">
              <a:extLst>
                <a:ext uri="{FF2B5EF4-FFF2-40B4-BE49-F238E27FC236}">
                  <a16:creationId xmlns:a16="http://schemas.microsoft.com/office/drawing/2014/main" id="{16E5DBFA-94A0-5BE0-EABB-AD1579534B28}"/>
                </a:ext>
              </a:extLst>
            </p:cNvPr>
            <p:cNvSpPr/>
            <p:nvPr/>
          </p:nvSpPr>
          <p:spPr>
            <a:xfrm>
              <a:off x="262845" y="1991419"/>
              <a:ext cx="2713483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8" name="Group 14">
            <a:extLst>
              <a:ext uri="{FF2B5EF4-FFF2-40B4-BE49-F238E27FC236}">
                <a16:creationId xmlns:a16="http://schemas.microsoft.com/office/drawing/2014/main" id="{0CA5EE57-BDE6-5DAD-2121-8798F5A00B97}"/>
              </a:ext>
            </a:extLst>
          </p:cNvPr>
          <p:cNvGrpSpPr/>
          <p:nvPr/>
        </p:nvGrpSpPr>
        <p:grpSpPr>
          <a:xfrm>
            <a:off x="16161980" y="9478228"/>
            <a:ext cx="6565900" cy="4290819"/>
            <a:chOff x="16161980" y="9478228"/>
            <a:chExt cx="6565900" cy="4290819"/>
          </a:xfrm>
        </p:grpSpPr>
        <p:grpSp>
          <p:nvGrpSpPr>
            <p:cNvPr id="29" name="Gruppera">
              <a:extLst>
                <a:ext uri="{FF2B5EF4-FFF2-40B4-BE49-F238E27FC236}">
                  <a16:creationId xmlns:a16="http://schemas.microsoft.com/office/drawing/2014/main" id="{18414BAD-5B10-D066-F648-8D4C2EABFC29}"/>
                </a:ext>
              </a:extLst>
            </p:cNvPr>
            <p:cNvGrpSpPr/>
            <p:nvPr/>
          </p:nvGrpSpPr>
          <p:grpSpPr>
            <a:xfrm>
              <a:off x="18090150" y="12552815"/>
              <a:ext cx="2753079" cy="1216232"/>
              <a:chOff x="0" y="2655388"/>
              <a:chExt cx="2753077" cy="1105665"/>
            </a:xfrm>
          </p:grpSpPr>
          <p:sp>
            <p:nvSpPr>
              <p:cNvPr id="31" name="Skin Serum">
                <a:extLst>
                  <a:ext uri="{FF2B5EF4-FFF2-40B4-BE49-F238E27FC236}">
                    <a16:creationId xmlns:a16="http://schemas.microsoft.com/office/drawing/2014/main" id="{0E44E1FE-BDBF-0240-9403-E1F5D0657078}"/>
                  </a:ext>
                </a:extLst>
              </p:cNvPr>
              <p:cNvSpPr txBox="1"/>
              <p:nvPr/>
            </p:nvSpPr>
            <p:spPr>
              <a:xfrm>
                <a:off x="0" y="2695208"/>
                <a:ext cx="2753077" cy="106584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 algn="l" defTabSz="2438338">
                  <a:defRPr sz="2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lvl1pPr>
              </a:lstStyle>
              <a:p>
                <a:pPr>
                  <a:defRPr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sv-SE" b="0" dirty="0" err="1"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Hanzz+Heidii</a:t>
                </a:r>
                <a:endParaRPr b="0" dirty="0">
                  <a:latin typeface="Open Sans Semibold"/>
                  <a:ea typeface="Open Sans Semibold"/>
                  <a:cs typeface="Open Sans Semibold"/>
                  <a:sym typeface="Open Sans Semibold"/>
                </a:endParaRPr>
              </a:p>
            </p:txBody>
          </p:sp>
          <p:sp>
            <p:nvSpPr>
              <p:cNvPr id="32" name="Linje">
                <a:extLst>
                  <a:ext uri="{FF2B5EF4-FFF2-40B4-BE49-F238E27FC236}">
                    <a16:creationId xmlns:a16="http://schemas.microsoft.com/office/drawing/2014/main" id="{E51FF6D4-40C8-9F66-5A0A-DDAB47A342D7}"/>
                  </a:ext>
                </a:extLst>
              </p:cNvPr>
              <p:cNvSpPr/>
              <p:nvPr/>
            </p:nvSpPr>
            <p:spPr>
              <a:xfrm>
                <a:off x="19796" y="2655388"/>
                <a:ext cx="2713482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pic>
          <p:nvPicPr>
            <p:cNvPr id="30" name="Picture 13">
              <a:extLst>
                <a:ext uri="{FF2B5EF4-FFF2-40B4-BE49-F238E27FC236}">
                  <a16:creationId xmlns:a16="http://schemas.microsoft.com/office/drawing/2014/main" id="{FA190A1E-30E0-575D-DB80-59F39254B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6161980" y="9478228"/>
              <a:ext cx="6565900" cy="3479800"/>
            </a:xfrm>
            <a:prstGeom prst="rect">
              <a:avLst/>
            </a:prstGeom>
          </p:spPr>
        </p:pic>
      </p:grpSp>
      <p:grpSp>
        <p:nvGrpSpPr>
          <p:cNvPr id="2" name="Grupp 1">
            <a:extLst>
              <a:ext uri="{FF2B5EF4-FFF2-40B4-BE49-F238E27FC236}">
                <a16:creationId xmlns:a16="http://schemas.microsoft.com/office/drawing/2014/main" id="{45497EF4-C0EB-7DEF-C2C3-CD37ADE893B8}"/>
              </a:ext>
            </a:extLst>
          </p:cNvPr>
          <p:cNvGrpSpPr/>
          <p:nvPr/>
        </p:nvGrpSpPr>
        <p:grpSpPr>
          <a:xfrm>
            <a:off x="14946536" y="9658391"/>
            <a:ext cx="2753079" cy="4109252"/>
            <a:chOff x="14946536" y="9658391"/>
            <a:chExt cx="2753079" cy="4109252"/>
          </a:xfrm>
        </p:grpSpPr>
        <p:pic>
          <p:nvPicPr>
            <p:cNvPr id="3" name="Skin-Serum-50ml-New-Package-shadow-150dpi.png" descr="Skin-Serum-50ml-New-Package-shadow-150dpi.png">
              <a:extLst>
                <a:ext uri="{FF2B5EF4-FFF2-40B4-BE49-F238E27FC236}">
                  <a16:creationId xmlns:a16="http://schemas.microsoft.com/office/drawing/2014/main" id="{0DF1CDC2-6623-5D24-296E-209F3509C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14983206" y="9658391"/>
              <a:ext cx="2046088" cy="277383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" name="Skin Serum">
              <a:extLst>
                <a:ext uri="{FF2B5EF4-FFF2-40B4-BE49-F238E27FC236}">
                  <a16:creationId xmlns:a16="http://schemas.microsoft.com/office/drawing/2014/main" id="{93DB8A5C-9C5D-C76F-C4DF-398780D6C0B4}"/>
                </a:ext>
              </a:extLst>
            </p:cNvPr>
            <p:cNvSpPr txBox="1"/>
            <p:nvPr/>
          </p:nvSpPr>
          <p:spPr>
            <a:xfrm>
              <a:off x="14946536" y="12595213"/>
              <a:ext cx="2753079" cy="11724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2438338"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pPr>
                <a:defRPr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b="0">
                  <a:latin typeface="Open Sans Semibold"/>
                  <a:ea typeface="Open Sans Semibold"/>
                  <a:cs typeface="Open Sans Semibold"/>
                  <a:sym typeface="Open Sans Semibold"/>
                </a:rPr>
                <a:t>Skin Serum</a:t>
              </a:r>
            </a:p>
          </p:txBody>
        </p:sp>
        <p:sp>
          <p:nvSpPr>
            <p:cNvPr id="5" name="Linje">
              <a:extLst>
                <a:ext uri="{FF2B5EF4-FFF2-40B4-BE49-F238E27FC236}">
                  <a16:creationId xmlns:a16="http://schemas.microsoft.com/office/drawing/2014/main" id="{E987CCBD-5A1B-E267-5658-87D5156220A9}"/>
                </a:ext>
              </a:extLst>
            </p:cNvPr>
            <p:cNvSpPr/>
            <p:nvPr/>
          </p:nvSpPr>
          <p:spPr>
            <a:xfrm>
              <a:off x="14966334" y="12544038"/>
              <a:ext cx="2713484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6" name="VeganTM 327C.png" descr="VeganTM 327C.png">
              <a:extLst>
                <a:ext uri="{FF2B5EF4-FFF2-40B4-BE49-F238E27FC236}">
                  <a16:creationId xmlns:a16="http://schemas.microsoft.com/office/drawing/2014/main" id="{7C753A41-983E-614B-6D66-5B9AEE61B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6700522" y="11784033"/>
              <a:ext cx="445884" cy="3595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5" name="Morten Amodt.jpg" descr="Morten Amodt.jpg"/>
          <p:cNvPicPr>
            <a:picLocks noChangeAspect="1"/>
          </p:cNvPicPr>
          <p:nvPr/>
        </p:nvPicPr>
        <p:blipFill>
          <a:blip r:embed="rId3"/>
          <a:srcRect t="7842"/>
          <a:stretch>
            <a:fillRect/>
          </a:stretch>
        </p:blipFill>
        <p:spPr>
          <a:xfrm>
            <a:off x="12984723" y="-50266"/>
            <a:ext cx="4895258" cy="6765334"/>
          </a:xfrm>
          <a:prstGeom prst="rect">
            <a:avLst/>
          </a:prstGeom>
          <a:ln w="12700">
            <a:miter lim="400000"/>
          </a:ln>
        </p:spPr>
      </p:pic>
      <p:sp>
        <p:nvSpPr>
          <p:cNvPr id="856" name="Rektangel"/>
          <p:cNvSpPr/>
          <p:nvPr/>
        </p:nvSpPr>
        <p:spPr>
          <a:xfrm>
            <a:off x="12977843" y="6269447"/>
            <a:ext cx="4914401" cy="1024706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57" name="Morten Aamodt, Norway 3rd place, Norway’s strongest man  Profession: Gymmen strongman team"/>
          <p:cNvSpPr txBox="1"/>
          <p:nvPr/>
        </p:nvSpPr>
        <p:spPr>
          <a:xfrm>
            <a:off x="13061336" y="6351161"/>
            <a:ext cx="479636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Мортен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Амодт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</a:t>
            </a:r>
            <a:br>
              <a:rPr sz="1500" dirty="0"/>
            </a:br>
            <a:r>
              <a:rPr lang="ru-RU" sz="13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3-е место в Норвегии, самый сильный человек в Норвегии </a:t>
            </a:r>
            <a:br>
              <a:rPr sz="13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</a:br>
            <a:r>
              <a:rPr lang="ru-RU" sz="1300" dirty="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Специализация: команда силачей </a:t>
            </a:r>
            <a:r>
              <a:rPr lang="ru-RU" sz="1300" dirty="0" err="1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Gymmen</a:t>
            </a:r>
            <a:endParaRPr lang="ru-RU" sz="1300" dirty="0">
              <a:solidFill>
                <a:srgbClr val="FFFFFF"/>
              </a:solidFill>
              <a:latin typeface="Open Sans Light"/>
              <a:ea typeface="Open Sans Light"/>
              <a:cs typeface="Open Sans Light"/>
            </a:endParaRPr>
          </a:p>
        </p:txBody>
      </p:sp>
      <p:pic>
        <p:nvPicPr>
          <p:cNvPr id="858" name="Bild" descr="Bild"/>
          <p:cNvPicPr>
            <a:picLocks noChangeAspect="1"/>
          </p:cNvPicPr>
          <p:nvPr/>
        </p:nvPicPr>
        <p:blipFill>
          <a:blip r:embed="rId4"/>
          <a:srcRect l="428" t="4122" r="134" b="25362"/>
          <a:stretch>
            <a:fillRect/>
          </a:stretch>
        </p:blipFill>
        <p:spPr>
          <a:xfrm>
            <a:off x="6508753" y="-5081"/>
            <a:ext cx="6483611" cy="5560806"/>
          </a:xfrm>
          <a:prstGeom prst="rect">
            <a:avLst/>
          </a:prstGeom>
          <a:ln w="12700">
            <a:miter lim="400000"/>
          </a:ln>
        </p:spPr>
      </p:pic>
      <p:sp>
        <p:nvSpPr>
          <p:cNvPr id="859" name="Rektangel"/>
          <p:cNvSpPr/>
          <p:nvPr/>
        </p:nvSpPr>
        <p:spPr>
          <a:xfrm>
            <a:off x="6517247" y="4567605"/>
            <a:ext cx="6492161" cy="102470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60" name="Luca Kozák, Hungary…"/>
          <p:cNvSpPr txBox="1"/>
          <p:nvPr/>
        </p:nvSpPr>
        <p:spPr>
          <a:xfrm>
            <a:off x="6577561" y="4646144"/>
            <a:ext cx="6226447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Лука Козак, Венгрия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1 место, чемпионат Европы в закрытых помещениях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бег и бег с препятствиями</a:t>
            </a:r>
          </a:p>
        </p:txBody>
      </p:sp>
      <p:pic>
        <p:nvPicPr>
          <p:cNvPr id="861" name="thumbnail_1a3b990a-3640-4e23-b1af-4f85fde8ee5c.jpg" descr="thumbnail_1a3b990a-3640-4e23-b1af-4f85fde8ee5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350" y="-19163"/>
            <a:ext cx="6534652" cy="4358562"/>
          </a:xfrm>
          <a:prstGeom prst="rect">
            <a:avLst/>
          </a:prstGeom>
          <a:ln w="12700">
            <a:miter lim="400000"/>
          </a:ln>
        </p:spPr>
      </p:pic>
      <p:sp>
        <p:nvSpPr>
          <p:cNvPr id="862" name="Rektangel"/>
          <p:cNvSpPr/>
          <p:nvPr/>
        </p:nvSpPr>
        <p:spPr>
          <a:xfrm>
            <a:off x="-47116" y="3298452"/>
            <a:ext cx="6564782" cy="1024706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863" name="thumbnail_181214moto3UBE091.jpg" descr="thumbnail_181214moto3UBE091.jpg"/>
          <p:cNvPicPr>
            <a:picLocks noChangeAspect="1"/>
          </p:cNvPicPr>
          <p:nvPr/>
        </p:nvPicPr>
        <p:blipFill>
          <a:blip r:embed="rId6"/>
          <a:srcRect l="43" t="269" r="7093"/>
          <a:stretch>
            <a:fillRect/>
          </a:stretch>
        </p:blipFill>
        <p:spPr>
          <a:xfrm>
            <a:off x="17875836" y="-5917"/>
            <a:ext cx="6555203" cy="4691464"/>
          </a:xfrm>
          <a:prstGeom prst="rect">
            <a:avLst/>
          </a:prstGeom>
          <a:ln w="12700">
            <a:miter lim="400000"/>
          </a:ln>
        </p:spPr>
      </p:pic>
      <p:sp>
        <p:nvSpPr>
          <p:cNvPr id="864" name="Krista Uzare, Latvia World champion in UIM-ABP aqua bike…"/>
          <p:cNvSpPr txBox="1"/>
          <p:nvPr/>
        </p:nvSpPr>
        <p:spPr>
          <a:xfrm>
            <a:off x="17900883" y="3632737"/>
            <a:ext cx="3719576" cy="1092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Криста Узаре, Латвия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Чемпионат мира по водно-моторному спорту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500" b="0" i="0" strike="noStrike" cap="none" spc="0" baseline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гонщица аквабайка</a:t>
            </a:r>
          </a:p>
        </p:txBody>
      </p:sp>
      <p:sp>
        <p:nvSpPr>
          <p:cNvPr id="865" name="Rektangel"/>
          <p:cNvSpPr/>
          <p:nvPr/>
        </p:nvSpPr>
        <p:spPr>
          <a:xfrm>
            <a:off x="17872869" y="3664487"/>
            <a:ext cx="6564782" cy="102870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867" name="Bild" descr="Bild"/>
          <p:cNvPicPr>
            <a:picLocks noChangeAspect="1"/>
          </p:cNvPicPr>
          <p:nvPr/>
        </p:nvPicPr>
        <p:blipFill>
          <a:blip r:embed="rId7"/>
          <a:srcRect t="6548" b="23130"/>
          <a:stretch>
            <a:fillRect/>
          </a:stretch>
        </p:blipFill>
        <p:spPr>
          <a:xfrm>
            <a:off x="17878603" y="4685543"/>
            <a:ext cx="6556980" cy="4727902"/>
          </a:xfrm>
          <a:prstGeom prst="rect">
            <a:avLst/>
          </a:prstGeom>
          <a:ln w="12700">
            <a:miter lim="400000"/>
          </a:ln>
        </p:spPr>
      </p:pic>
      <p:sp>
        <p:nvSpPr>
          <p:cNvPr id="868" name="Rektangel"/>
          <p:cNvSpPr/>
          <p:nvPr/>
        </p:nvSpPr>
        <p:spPr>
          <a:xfrm>
            <a:off x="-2851" y="8397299"/>
            <a:ext cx="24440502" cy="1024706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dirty="0"/>
          </a:p>
        </p:txBody>
      </p:sp>
      <p:pic>
        <p:nvPicPr>
          <p:cNvPr id="869" name="Bild" descr="Bild"/>
          <p:cNvPicPr>
            <a:picLocks noChangeAspect="1"/>
          </p:cNvPicPr>
          <p:nvPr/>
        </p:nvPicPr>
        <p:blipFill>
          <a:blip r:embed="rId8"/>
          <a:srcRect r="9463"/>
          <a:stretch>
            <a:fillRect/>
          </a:stretch>
        </p:blipFill>
        <p:spPr>
          <a:xfrm>
            <a:off x="5766544" y="5544581"/>
            <a:ext cx="7233859" cy="8182003"/>
          </a:xfrm>
          <a:prstGeom prst="rect">
            <a:avLst/>
          </a:prstGeom>
          <a:ln w="12700">
            <a:miter lim="400000"/>
          </a:ln>
        </p:spPr>
      </p:pic>
      <p:pic>
        <p:nvPicPr>
          <p:cNvPr id="870" name="Clas Björling.jpg" descr="Clas Björling.jpg"/>
          <p:cNvPicPr>
            <a:picLocks noChangeAspect="1"/>
          </p:cNvPicPr>
          <p:nvPr/>
        </p:nvPicPr>
        <p:blipFill>
          <a:blip r:embed="rId9"/>
          <a:srcRect l="10713" r="14272"/>
          <a:stretch>
            <a:fillRect/>
          </a:stretch>
        </p:blipFill>
        <p:spPr>
          <a:xfrm>
            <a:off x="12984927" y="7232278"/>
            <a:ext cx="4894898" cy="6489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71" name="Sabrina Filzmoser_24.jpg" descr="Sabrina Filzmoser_24.jpg"/>
          <p:cNvPicPr>
            <a:picLocks noChangeAspect="1"/>
          </p:cNvPicPr>
          <p:nvPr/>
        </p:nvPicPr>
        <p:blipFill>
          <a:blip r:embed="rId10"/>
          <a:srcRect l="727" b="34475"/>
          <a:stretch>
            <a:fillRect/>
          </a:stretch>
        </p:blipFill>
        <p:spPr>
          <a:xfrm>
            <a:off x="17880245" y="9400058"/>
            <a:ext cx="6551442" cy="4324257"/>
          </a:xfrm>
          <a:prstGeom prst="rect">
            <a:avLst/>
          </a:prstGeom>
          <a:ln w="12700">
            <a:miter lim="400000"/>
          </a:ln>
        </p:spPr>
      </p:pic>
      <p:pic>
        <p:nvPicPr>
          <p:cNvPr id="872" name="sara hector 3.jpg" descr="sara hector 3.jpg"/>
          <p:cNvPicPr>
            <a:picLocks noChangeAspect="1"/>
          </p:cNvPicPr>
          <p:nvPr/>
        </p:nvPicPr>
        <p:blipFill>
          <a:blip r:embed="rId11"/>
          <a:srcRect l="9505" t="4736"/>
          <a:stretch>
            <a:fillRect/>
          </a:stretch>
        </p:blipFill>
        <p:spPr>
          <a:xfrm>
            <a:off x="-14338" y="9429775"/>
            <a:ext cx="6524776" cy="4086818"/>
          </a:xfrm>
          <a:prstGeom prst="rect">
            <a:avLst/>
          </a:prstGeom>
          <a:ln w="12700">
            <a:miter lim="400000"/>
          </a:ln>
        </p:spPr>
      </p:pic>
      <p:sp>
        <p:nvSpPr>
          <p:cNvPr id="873" name="Rektangel"/>
          <p:cNvSpPr/>
          <p:nvPr/>
        </p:nvSpPr>
        <p:spPr>
          <a:xfrm>
            <a:off x="-28251" y="12687913"/>
            <a:ext cx="24440502" cy="11010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76" name="Sabrina Filzmoser, Austria 1st place European championship…"/>
          <p:cNvSpPr txBox="1"/>
          <p:nvPr/>
        </p:nvSpPr>
        <p:spPr>
          <a:xfrm>
            <a:off x="17900881" y="12807799"/>
            <a:ext cx="485878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Сабрина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Фильцмозер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Австрия</a:t>
            </a:r>
            <a:br>
              <a:rPr sz="15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1 место Чемпионата Европы 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дзюдо</a:t>
            </a:r>
          </a:p>
        </p:txBody>
      </p:sp>
      <p:sp>
        <p:nvSpPr>
          <p:cNvPr id="877" name="Claes Björling, Sweden Duathlon national championship winner Profession: Ironman &amp; professional triathlete"/>
          <p:cNvSpPr txBox="1"/>
          <p:nvPr/>
        </p:nvSpPr>
        <p:spPr>
          <a:xfrm>
            <a:off x="13048635" y="12807799"/>
            <a:ext cx="523936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Клэс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Бьёрлинг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Швеция</a:t>
            </a:r>
            <a:br>
              <a:rPr sz="1500" dirty="0"/>
            </a:br>
            <a:r>
              <a:rPr lang="ru-RU" sz="1300" b="0" i="0" strike="noStrike" cap="none" spc="-1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Победитель национального чемпионата по биатлону</a:t>
            </a:r>
            <a:br>
              <a:rPr sz="1300" spc="-10" dirty="0"/>
            </a:br>
            <a:r>
              <a:rPr lang="ru-RU" sz="1300" b="0" i="0" strike="noStrike" cap="none" spc="-3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</a:t>
            </a:r>
            <a:r>
              <a:rPr lang="ru-RU" sz="1300" b="0" i="0" strike="noStrike" cap="none" spc="-30" dirty="0" err="1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айронмэн</a:t>
            </a:r>
            <a:r>
              <a:rPr lang="ru-RU" sz="1300" b="0" i="0" strike="noStrike" cap="none" spc="-3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 и профессиональный </a:t>
            </a:r>
            <a:r>
              <a:rPr lang="ru-RU" sz="1300" b="0" i="0" strike="noStrike" cap="none" spc="-30" dirty="0" err="1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триатлонист</a:t>
            </a:r>
            <a:endParaRPr lang="ru-RU" sz="1300" b="0" i="0" strike="noStrike" cap="none" spc="-30" dirty="0">
              <a:solidFill>
                <a:srgbClr val="FFFFFF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878" name="Ras Sarunas Rasalas, Lithuania…"/>
          <p:cNvSpPr txBox="1"/>
          <p:nvPr/>
        </p:nvSpPr>
        <p:spPr>
          <a:xfrm>
            <a:off x="6577562" y="12804624"/>
            <a:ext cx="571375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Рас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Сарунас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Расалас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Литва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2место, Британская лига даунхилл-скейтбординга BDSL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профессиональный даунхилл-</a:t>
            </a:r>
            <a:r>
              <a:rPr lang="ru-RU" sz="1300" b="0" i="0" strike="noStrike" cap="none" spc="0" baseline="0" dirty="0" err="1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скейбордист</a:t>
            </a:r>
            <a:endParaRPr lang="ru-RU" sz="1300" b="0" i="0" strike="noStrike" cap="none" spc="0" baseline="0" dirty="0">
              <a:solidFill>
                <a:srgbClr val="FFFFFF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879" name="Sara Hector, Sweden Olympic gold medalist Profession: Alpine skier"/>
          <p:cNvSpPr txBox="1"/>
          <p:nvPr/>
        </p:nvSpPr>
        <p:spPr>
          <a:xfrm>
            <a:off x="65311" y="12807799"/>
            <a:ext cx="5007626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Сара Гектор, Швеция</a:t>
            </a:r>
            <a:br>
              <a:rPr sz="15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Золотая медалистка Олимпийских игр</a:t>
            </a:r>
            <a:br>
              <a:rPr sz="13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горнолыжница</a:t>
            </a:r>
          </a:p>
        </p:txBody>
      </p:sp>
      <p:sp>
        <p:nvSpPr>
          <p:cNvPr id="880" name="Libor Podmol, Czech Republic 1st place, IFMXF world cup…"/>
          <p:cNvSpPr txBox="1"/>
          <p:nvPr/>
        </p:nvSpPr>
        <p:spPr>
          <a:xfrm>
            <a:off x="17926283" y="8502499"/>
            <a:ext cx="550521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Либор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Подмол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Чехия</a:t>
            </a:r>
            <a:br>
              <a:rPr sz="15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1 место, Чемпионат мира IFMXF 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гонщик мотокросса</a:t>
            </a:r>
          </a:p>
        </p:txBody>
      </p:sp>
      <p:sp>
        <p:nvSpPr>
          <p:cNvPr id="881" name="Riikka Lehtonen , Finland 1st CEV women's champions league  Profession: Volleyball"/>
          <p:cNvSpPr txBox="1"/>
          <p:nvPr/>
        </p:nvSpPr>
        <p:spPr>
          <a:xfrm>
            <a:off x="65311" y="3405565"/>
            <a:ext cx="6005289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Риикка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Лехтонен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Финляндия</a:t>
            </a:r>
            <a:br>
              <a:rPr sz="15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1 женская лига чемпионов CEV </a:t>
            </a:r>
            <a:br>
              <a:rPr sz="13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Специализация: волейбол</a:t>
            </a:r>
          </a:p>
        </p:txBody>
      </p:sp>
      <p:pic>
        <p:nvPicPr>
          <p:cNvPr id="882" name="Bild" descr="Bild"/>
          <p:cNvPicPr>
            <a:picLocks noChangeAspect="1"/>
          </p:cNvPicPr>
          <p:nvPr/>
        </p:nvPicPr>
        <p:blipFill>
          <a:blip r:embed="rId12"/>
          <a:srcRect t="11845" b="25368"/>
          <a:stretch>
            <a:fillRect/>
          </a:stretch>
        </p:blipFill>
        <p:spPr>
          <a:xfrm>
            <a:off x="-3810" y="4320540"/>
            <a:ext cx="6512598" cy="5116198"/>
          </a:xfrm>
          <a:prstGeom prst="rect">
            <a:avLst/>
          </a:prstGeom>
          <a:ln w="12700">
            <a:miter lim="400000"/>
          </a:ln>
        </p:spPr>
      </p:pic>
      <p:sp>
        <p:nvSpPr>
          <p:cNvPr id="883" name="Rektangel"/>
          <p:cNvSpPr/>
          <p:nvPr/>
        </p:nvSpPr>
        <p:spPr>
          <a:xfrm>
            <a:off x="-34416" y="8421097"/>
            <a:ext cx="6564782" cy="1024707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84" name="Sverre Liliequist, Norway 2st place, ULX Ultra Cross Profession: Alpine &amp; free-ride skier"/>
          <p:cNvSpPr txBox="1"/>
          <p:nvPr/>
        </p:nvSpPr>
        <p:spPr>
          <a:xfrm>
            <a:off x="65311" y="8527899"/>
            <a:ext cx="6221189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Сверре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Лильеквист</a:t>
            </a:r>
            <a:r>
              <a:rPr lang="ru-RU" sz="2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, Норвегия, </a:t>
            </a:r>
            <a:br>
              <a:rPr sz="1500" dirty="0"/>
            </a:b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2 место, ультра кросс ULX</a:t>
            </a:r>
            <a:br>
              <a:rPr sz="1300" dirty="0"/>
            </a:br>
            <a:r>
              <a:rPr lang="ru-RU" sz="1300" b="0" i="0" strike="noStrike" cap="none" spc="0" baseline="0" dirty="0" err="1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гпециализация</a:t>
            </a:r>
            <a:r>
              <a:rPr lang="ru-RU" sz="13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: горнолыжник, </a:t>
            </a:r>
            <a:r>
              <a:rPr lang="ru-RU" sz="1300" b="0" i="0" strike="noStrike" cap="none" spc="0" baseline="0" dirty="0" err="1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фрирайдист</a:t>
            </a:r>
            <a:endParaRPr lang="ru-RU" sz="1300" b="0" i="0" strike="noStrike" cap="none" spc="0" baseline="0" dirty="0">
              <a:solidFill>
                <a:srgbClr val="FFFFFF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30" name="Libor Podmol, Czech Republic 1st place, IFMXF world cup…">
            <a:extLst>
              <a:ext uri="{FF2B5EF4-FFF2-40B4-BE49-F238E27FC236}">
                <a16:creationId xmlns:a16="http://schemas.microsoft.com/office/drawing/2014/main" id="{5B55D03A-00F3-A699-DD16-FC5FA716FB45}"/>
              </a:ext>
            </a:extLst>
          </p:cNvPr>
          <p:cNvSpPr txBox="1"/>
          <p:nvPr/>
        </p:nvSpPr>
        <p:spPr>
          <a:xfrm>
            <a:off x="17926282" y="3773682"/>
            <a:ext cx="5505218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20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Криста </a:t>
            </a:r>
            <a:r>
              <a:rPr lang="ru-RU" sz="2000" b="1" dirty="0" err="1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Узаре</a:t>
            </a:r>
            <a:r>
              <a:rPr lang="ru-RU" sz="2000" b="1" dirty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, Латвия</a:t>
            </a:r>
            <a:br>
              <a:rPr lang="en-SE" dirty="0"/>
            </a:br>
            <a:r>
              <a:rPr lang="az-Cyrl-AZ" sz="1300"/>
              <a:t>Чемпион мира по аквабайку </a:t>
            </a:r>
            <a:r>
              <a:rPr lang="sv-SE" sz="1300"/>
              <a:t>UIM-ABP</a:t>
            </a:r>
          </a:p>
          <a:p>
            <a:pPr algn="l">
              <a:defRPr sz="1500">
                <a:solidFill>
                  <a:srgbClr val="FFFFFF"/>
                </a:solidFill>
              </a:defRPr>
            </a:pPr>
            <a:r>
              <a:rPr lang="ru-RU" sz="1300" dirty="0">
                <a:solidFill>
                  <a:srgbClr val="FFFFFF"/>
                </a:solidFill>
              </a:rPr>
              <a:t>Специализация</a:t>
            </a:r>
            <a:r>
              <a:rPr lang="pl-PL" sz="1300" dirty="0">
                <a:solidFill>
                  <a:srgbClr val="FFFFFF"/>
                </a:solidFill>
              </a:rPr>
              <a:t>: </a:t>
            </a:r>
            <a:r>
              <a:rPr lang="az-Cyrl-AZ" sz="1300"/>
              <a:t>гонщик на водных лыжах</a:t>
            </a:r>
            <a:endParaRPr lang="pl-PL" sz="13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Rektangel"/>
          <p:cNvSpPr/>
          <p:nvPr/>
        </p:nvSpPr>
        <p:spPr>
          <a:xfrm>
            <a:off x="9983148" y="-5160"/>
            <a:ext cx="14420149" cy="13726320"/>
          </a:xfrm>
          <a:prstGeom prst="rect">
            <a:avLst/>
          </a:prstGeom>
          <a:solidFill>
            <a:srgbClr val="EBF4F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87" name="World-map-white.png" descr="World-map-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4418" y="4226735"/>
            <a:ext cx="12644971" cy="6239112"/>
          </a:xfrm>
          <a:prstGeom prst="rect">
            <a:avLst/>
          </a:prstGeom>
          <a:ln w="12700">
            <a:miter lim="400000"/>
          </a:ln>
        </p:spPr>
      </p:pic>
      <p:sp>
        <p:nvSpPr>
          <p:cNvPr id="888" name="Cirkel"/>
          <p:cNvSpPr/>
          <p:nvPr/>
        </p:nvSpPr>
        <p:spPr>
          <a:xfrm>
            <a:off x="16736733" y="5765924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9" name="Linje"/>
          <p:cNvSpPr/>
          <p:nvPr/>
        </p:nvSpPr>
        <p:spPr>
          <a:xfrm flipH="1" flipV="1">
            <a:off x="15915105" y="3241751"/>
            <a:ext cx="903755" cy="260706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890" name="Oslo, Norway"/>
          <p:cNvSpPr txBox="1"/>
          <p:nvPr/>
        </p:nvSpPr>
        <p:spPr>
          <a:xfrm>
            <a:off x="15399868" y="2631930"/>
            <a:ext cx="1430965" cy="842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Осло, </a:t>
            </a: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Норвегия</a:t>
            </a:r>
          </a:p>
        </p:txBody>
      </p:sp>
      <p:sp>
        <p:nvSpPr>
          <p:cNvPr id="891" name="Cirkel"/>
          <p:cNvSpPr/>
          <p:nvPr/>
        </p:nvSpPr>
        <p:spPr>
          <a:xfrm>
            <a:off x="17207722" y="5685824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2" name="Linje"/>
          <p:cNvSpPr/>
          <p:nvPr/>
        </p:nvSpPr>
        <p:spPr>
          <a:xfrm flipV="1">
            <a:off x="17276059" y="3252321"/>
            <a:ext cx="1620151" cy="249213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893" name="Helsinki, Finland"/>
          <p:cNvSpPr txBox="1"/>
          <p:nvPr/>
        </p:nvSpPr>
        <p:spPr>
          <a:xfrm>
            <a:off x="18448472" y="2630759"/>
            <a:ext cx="1671011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Хельсинки,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Финляндия</a:t>
            </a:r>
          </a:p>
        </p:txBody>
      </p:sp>
      <p:sp>
        <p:nvSpPr>
          <p:cNvPr id="894" name="Cirkel"/>
          <p:cNvSpPr/>
          <p:nvPr/>
        </p:nvSpPr>
        <p:spPr>
          <a:xfrm>
            <a:off x="17149111" y="5889003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5" name="Linje"/>
          <p:cNvSpPr/>
          <p:nvPr/>
        </p:nvSpPr>
        <p:spPr>
          <a:xfrm flipV="1">
            <a:off x="17221357" y="3920896"/>
            <a:ext cx="2320998" cy="2042364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896" name="Riga, Latvia"/>
          <p:cNvSpPr txBox="1"/>
          <p:nvPr/>
        </p:nvSpPr>
        <p:spPr>
          <a:xfrm>
            <a:off x="19664456" y="3535249"/>
            <a:ext cx="1293755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Рига,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Латвия</a:t>
            </a:r>
          </a:p>
        </p:txBody>
      </p:sp>
      <p:sp>
        <p:nvSpPr>
          <p:cNvPr id="899" name="Kuala Lumpur, Malaysia"/>
          <p:cNvSpPr txBox="1"/>
          <p:nvPr/>
        </p:nvSpPr>
        <p:spPr>
          <a:xfrm>
            <a:off x="22317870" y="7966904"/>
            <a:ext cx="2046495" cy="836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Куала-Лумпур,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Малайзия</a:t>
            </a:r>
          </a:p>
        </p:txBody>
      </p:sp>
      <p:sp>
        <p:nvSpPr>
          <p:cNvPr id="900" name="Cirkel"/>
          <p:cNvSpPr/>
          <p:nvPr/>
        </p:nvSpPr>
        <p:spPr>
          <a:xfrm>
            <a:off x="13390156" y="7149096"/>
            <a:ext cx="135573" cy="135573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1" name="Linje"/>
          <p:cNvSpPr/>
          <p:nvPr/>
        </p:nvSpPr>
        <p:spPr>
          <a:xfrm flipV="1">
            <a:off x="12264286" y="7237792"/>
            <a:ext cx="1172181" cy="117218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02" name="Jupiter,  USA"/>
          <p:cNvSpPr txBox="1"/>
          <p:nvPr/>
        </p:nvSpPr>
        <p:spPr>
          <a:xfrm>
            <a:off x="11529145" y="8395051"/>
            <a:ext cx="1587937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Джупитер,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США</a:t>
            </a:r>
          </a:p>
        </p:txBody>
      </p:sp>
      <p:sp>
        <p:nvSpPr>
          <p:cNvPr id="903" name="Cirkel"/>
          <p:cNvSpPr/>
          <p:nvPr/>
        </p:nvSpPr>
        <p:spPr>
          <a:xfrm>
            <a:off x="20319699" y="7387440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4" name="Linje"/>
          <p:cNvSpPr/>
          <p:nvPr/>
        </p:nvSpPr>
        <p:spPr>
          <a:xfrm flipH="1">
            <a:off x="20391403" y="7465665"/>
            <a:ext cx="1829905" cy="1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05" name="Hong Kong,…"/>
          <p:cNvSpPr txBox="1"/>
          <p:nvPr/>
        </p:nvSpPr>
        <p:spPr>
          <a:xfrm>
            <a:off x="22311621" y="7193450"/>
            <a:ext cx="2072379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Гонконг, </a:t>
            </a:r>
          </a:p>
          <a:p>
            <a:pPr algn="l" defTabSz="457200">
              <a:lnSpc>
                <a:spcPts val="2000"/>
              </a:lnSpc>
              <a:defRPr sz="1800"/>
            </a:pP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Китай</a:t>
            </a:r>
          </a:p>
        </p:txBody>
      </p:sp>
      <p:sp>
        <p:nvSpPr>
          <p:cNvPr id="906" name="Cirkel"/>
          <p:cNvSpPr/>
          <p:nvPr/>
        </p:nvSpPr>
        <p:spPr>
          <a:xfrm>
            <a:off x="16809179" y="5865559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7" name="Linje"/>
          <p:cNvSpPr/>
          <p:nvPr/>
        </p:nvSpPr>
        <p:spPr>
          <a:xfrm flipV="1">
            <a:off x="16877519" y="2297639"/>
            <a:ext cx="482308" cy="3712508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08" name="Gothenburg, Sweden"/>
          <p:cNvSpPr txBox="1"/>
          <p:nvPr/>
        </p:nvSpPr>
        <p:spPr>
          <a:xfrm>
            <a:off x="16808069" y="1705479"/>
            <a:ext cx="1616693" cy="746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Гетеборг,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Швеция</a:t>
            </a:r>
          </a:p>
        </p:txBody>
      </p:sp>
      <p:sp>
        <p:nvSpPr>
          <p:cNvPr id="909" name="Cirkel"/>
          <p:cNvSpPr/>
          <p:nvPr/>
        </p:nvSpPr>
        <p:spPr>
          <a:xfrm>
            <a:off x="21187111" y="9486620"/>
            <a:ext cx="135573" cy="135573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0" name="Linje"/>
          <p:cNvSpPr/>
          <p:nvPr/>
        </p:nvSpPr>
        <p:spPr>
          <a:xfrm flipV="1">
            <a:off x="21026478" y="9581177"/>
            <a:ext cx="218665" cy="1734031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11" name="Adelaide, Australia"/>
          <p:cNvSpPr txBox="1"/>
          <p:nvPr/>
        </p:nvSpPr>
        <p:spPr>
          <a:xfrm>
            <a:off x="20514532" y="11405955"/>
            <a:ext cx="1786843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Аделаида,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Австралия</a:t>
            </a:r>
          </a:p>
        </p:txBody>
      </p:sp>
      <p:sp>
        <p:nvSpPr>
          <p:cNvPr id="912" name="Cirkel"/>
          <p:cNvSpPr/>
          <p:nvPr/>
        </p:nvSpPr>
        <p:spPr>
          <a:xfrm>
            <a:off x="13054133" y="7119435"/>
            <a:ext cx="135572" cy="135573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3" name="Linje"/>
          <p:cNvSpPr/>
          <p:nvPr/>
        </p:nvSpPr>
        <p:spPr>
          <a:xfrm flipV="1">
            <a:off x="11732988" y="7208131"/>
            <a:ext cx="1367454" cy="705324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14" name="Houston,  USA"/>
          <p:cNvSpPr txBox="1"/>
          <p:nvPr/>
        </p:nvSpPr>
        <p:spPr>
          <a:xfrm>
            <a:off x="10622067" y="7752922"/>
            <a:ext cx="2220277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Хьюстон,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США</a:t>
            </a:r>
          </a:p>
        </p:txBody>
      </p:sp>
      <p:sp>
        <p:nvSpPr>
          <p:cNvPr id="915" name="Cirkel"/>
          <p:cNvSpPr/>
          <p:nvPr/>
        </p:nvSpPr>
        <p:spPr>
          <a:xfrm>
            <a:off x="16320610" y="615043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6" name="Linje"/>
          <p:cNvSpPr/>
          <p:nvPr/>
        </p:nvSpPr>
        <p:spPr>
          <a:xfrm>
            <a:off x="14089014" y="2321445"/>
            <a:ext cx="2313069" cy="3917684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17" name="London,  United Kingdom"/>
          <p:cNvSpPr txBox="1"/>
          <p:nvPr/>
        </p:nvSpPr>
        <p:spPr>
          <a:xfrm>
            <a:off x="13151155" y="1705479"/>
            <a:ext cx="2220276" cy="830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Лондон,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Великобритания</a:t>
            </a:r>
          </a:p>
        </p:txBody>
      </p:sp>
      <p:sp>
        <p:nvSpPr>
          <p:cNvPr id="918" name="Cirkel"/>
          <p:cNvSpPr/>
          <p:nvPr/>
        </p:nvSpPr>
        <p:spPr>
          <a:xfrm>
            <a:off x="16648819" y="6275465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9" name="Linje"/>
          <p:cNvSpPr/>
          <p:nvPr/>
        </p:nvSpPr>
        <p:spPr>
          <a:xfrm flipV="1">
            <a:off x="15011547" y="6364161"/>
            <a:ext cx="1683582" cy="4972512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20" name="Frankfurt,  Germany"/>
          <p:cNvSpPr txBox="1"/>
          <p:nvPr/>
        </p:nvSpPr>
        <p:spPr>
          <a:xfrm>
            <a:off x="14417374" y="11438532"/>
            <a:ext cx="1497731" cy="830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dirty="0"/>
              <a:t>Линдау,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Германия</a:t>
            </a:r>
          </a:p>
        </p:txBody>
      </p:sp>
      <p:sp>
        <p:nvSpPr>
          <p:cNvPr id="924" name="Cirkel"/>
          <p:cNvSpPr/>
          <p:nvPr/>
        </p:nvSpPr>
        <p:spPr>
          <a:xfrm>
            <a:off x="17039410" y="6162668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5" name="Linje"/>
          <p:cNvSpPr/>
          <p:nvPr/>
        </p:nvSpPr>
        <p:spPr>
          <a:xfrm flipH="1" flipV="1">
            <a:off x="17109160" y="6251364"/>
            <a:ext cx="386981" cy="5136911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26" name="Warsaw,  Poland"/>
          <p:cNvSpPr txBox="1"/>
          <p:nvPr/>
        </p:nvSpPr>
        <p:spPr>
          <a:xfrm>
            <a:off x="17043026" y="11438067"/>
            <a:ext cx="1148854" cy="841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Варшава,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Польша</a:t>
            </a:r>
          </a:p>
        </p:txBody>
      </p:sp>
      <p:sp>
        <p:nvSpPr>
          <p:cNvPr id="927" name="Cirkel"/>
          <p:cNvSpPr/>
          <p:nvPr/>
        </p:nvSpPr>
        <p:spPr>
          <a:xfrm>
            <a:off x="16761082" y="660682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28" name="Linje"/>
          <p:cNvSpPr/>
          <p:nvPr/>
        </p:nvSpPr>
        <p:spPr>
          <a:xfrm flipV="1">
            <a:off x="16140816" y="6695516"/>
            <a:ext cx="690018" cy="3726069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29" name="Florence,  Italy"/>
          <p:cNvSpPr txBox="1"/>
          <p:nvPr/>
        </p:nvSpPr>
        <p:spPr>
          <a:xfrm>
            <a:off x="15591837" y="10478268"/>
            <a:ext cx="1472352" cy="8116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Флоренция,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Италия</a:t>
            </a:r>
          </a:p>
        </p:txBody>
      </p:sp>
      <p:sp>
        <p:nvSpPr>
          <p:cNvPr id="930" name="Cirkel"/>
          <p:cNvSpPr/>
          <p:nvPr/>
        </p:nvSpPr>
        <p:spPr>
          <a:xfrm>
            <a:off x="21699841" y="923167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1" name="Linje"/>
          <p:cNvSpPr/>
          <p:nvPr/>
        </p:nvSpPr>
        <p:spPr>
          <a:xfrm flipH="1">
            <a:off x="21771546" y="9083030"/>
            <a:ext cx="456388" cy="226867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32" name="Brisbane,…"/>
          <p:cNvSpPr txBox="1"/>
          <p:nvPr/>
        </p:nvSpPr>
        <p:spPr>
          <a:xfrm>
            <a:off x="22320312" y="8717915"/>
            <a:ext cx="2063688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Брисбен, </a:t>
            </a:r>
          </a:p>
          <a:p>
            <a:pPr algn="l" defTabSz="457200">
              <a:lnSpc>
                <a:spcPts val="2000"/>
              </a:lnSpc>
              <a:defRPr sz="1800"/>
            </a:pP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Австралия</a:t>
            </a:r>
          </a:p>
        </p:txBody>
      </p:sp>
      <p:sp>
        <p:nvSpPr>
          <p:cNvPr id="935" name="Singapore,  Singapore"/>
          <p:cNvSpPr txBox="1"/>
          <p:nvPr/>
        </p:nvSpPr>
        <p:spPr>
          <a:xfrm>
            <a:off x="18165239" y="8645736"/>
            <a:ext cx="1538538" cy="8531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Сингапур, 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Сингапур</a:t>
            </a:r>
          </a:p>
        </p:txBody>
      </p:sp>
      <p:sp>
        <p:nvSpPr>
          <p:cNvPr id="936" name="Cirkel"/>
          <p:cNvSpPr/>
          <p:nvPr/>
        </p:nvSpPr>
        <p:spPr>
          <a:xfrm>
            <a:off x="19782448" y="7665296"/>
            <a:ext cx="135573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37" name="Linje"/>
          <p:cNvSpPr/>
          <p:nvPr/>
        </p:nvSpPr>
        <p:spPr>
          <a:xfrm flipV="1">
            <a:off x="19381493" y="7753992"/>
            <a:ext cx="447267" cy="271552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38" name="Bangkok,  Thailand"/>
          <p:cNvSpPr txBox="1"/>
          <p:nvPr/>
        </p:nvSpPr>
        <p:spPr>
          <a:xfrm>
            <a:off x="18228739" y="7872890"/>
            <a:ext cx="1395829" cy="799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Бангкок, 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Тайланд</a:t>
            </a:r>
          </a:p>
        </p:txBody>
      </p:sp>
      <p:sp>
        <p:nvSpPr>
          <p:cNvPr id="939" name="Cirkel"/>
          <p:cNvSpPr/>
          <p:nvPr/>
        </p:nvSpPr>
        <p:spPr>
          <a:xfrm>
            <a:off x="19029074" y="716599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0" name="Linje"/>
          <p:cNvSpPr/>
          <p:nvPr/>
        </p:nvSpPr>
        <p:spPr>
          <a:xfrm flipV="1">
            <a:off x="19089599" y="3234749"/>
            <a:ext cx="2151895" cy="4017223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41" name="New Deli, India"/>
          <p:cNvSpPr txBox="1"/>
          <p:nvPr/>
        </p:nvSpPr>
        <p:spPr>
          <a:xfrm>
            <a:off x="20958211" y="2620124"/>
            <a:ext cx="1255089" cy="726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Нью-Дели,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Индия</a:t>
            </a:r>
          </a:p>
        </p:txBody>
      </p:sp>
      <p:sp>
        <p:nvSpPr>
          <p:cNvPr id="942" name="Cirkel"/>
          <p:cNvSpPr/>
          <p:nvPr/>
        </p:nvSpPr>
        <p:spPr>
          <a:xfrm>
            <a:off x="20588760" y="7278604"/>
            <a:ext cx="135573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3" name="Linje"/>
          <p:cNvSpPr/>
          <p:nvPr/>
        </p:nvSpPr>
        <p:spPr>
          <a:xfrm flipV="1">
            <a:off x="20661009" y="6664592"/>
            <a:ext cx="1581812" cy="688269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944" name="Taipei, Taiwan"/>
          <p:cNvSpPr txBox="1"/>
          <p:nvPr/>
        </p:nvSpPr>
        <p:spPr>
          <a:xfrm>
            <a:off x="22313967" y="6337137"/>
            <a:ext cx="1381700" cy="7267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Тайбэй,</a:t>
            </a:r>
            <a:br>
              <a:rPr sz="1800"/>
            </a:br>
            <a:r>
              <a:rPr lang="ru-RU" sz="1800" b="1" i="0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Тайвань</a:t>
            </a:r>
          </a:p>
        </p:txBody>
      </p:sp>
      <p:sp>
        <p:nvSpPr>
          <p:cNvPr id="945" name="Johannesburg, South Africa"/>
          <p:cNvSpPr txBox="1"/>
          <p:nvPr/>
        </p:nvSpPr>
        <p:spPr>
          <a:xfrm>
            <a:off x="18266423" y="10473983"/>
            <a:ext cx="1853060" cy="935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2000"/>
              </a:lnSpc>
              <a:defRPr sz="1800"/>
            </a:pPr>
            <a:r>
              <a:rPr lang="ru-RU" sz="18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Йоханнесбург,</a:t>
            </a:r>
            <a:br>
              <a:rPr sz="1800" dirty="0"/>
            </a:br>
            <a:r>
              <a:rPr lang="ru-RU" sz="1800" b="1" i="0" strike="noStrike" cap="none" spc="0" baseline="0" dirty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ЮАР</a:t>
            </a:r>
          </a:p>
        </p:txBody>
      </p:sp>
      <p:sp>
        <p:nvSpPr>
          <p:cNvPr id="946" name="Cirkel"/>
          <p:cNvSpPr/>
          <p:nvPr/>
        </p:nvSpPr>
        <p:spPr>
          <a:xfrm>
            <a:off x="17388001" y="9187652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7" name="Linje"/>
          <p:cNvSpPr/>
          <p:nvPr/>
        </p:nvSpPr>
        <p:spPr>
          <a:xfrm flipH="1" flipV="1">
            <a:off x="17459706" y="9265877"/>
            <a:ext cx="1562394" cy="1176071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948" name="Nasdaq-logo-2014.png" descr="Nasdaq-logo-2014.png"/>
          <p:cNvPicPr>
            <a:picLocks noChangeAspect="1"/>
          </p:cNvPicPr>
          <p:nvPr/>
        </p:nvPicPr>
        <p:blipFill>
          <a:blip r:embed="rId4"/>
          <a:srcRect t="32479" b="32479"/>
          <a:stretch>
            <a:fillRect/>
          </a:stretch>
        </p:blipFill>
        <p:spPr>
          <a:xfrm>
            <a:off x="567046" y="12302909"/>
            <a:ext cx="3102942" cy="797377"/>
          </a:xfrm>
          <a:prstGeom prst="rect">
            <a:avLst/>
          </a:prstGeom>
          <a:ln w="12700">
            <a:miter lim="400000"/>
          </a:ln>
        </p:spPr>
      </p:pic>
      <p:sp>
        <p:nvSpPr>
          <p:cNvPr id="949" name="We are a global health  and wellness company from Scandinavia…"/>
          <p:cNvSpPr txBox="1"/>
          <p:nvPr/>
        </p:nvSpPr>
        <p:spPr>
          <a:xfrm>
            <a:off x="806564" y="1345550"/>
            <a:ext cx="9064122" cy="94128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Мы являемся </a:t>
            </a:r>
            <a:br>
              <a:rPr lang="sv-SE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глобальной компанией </a:t>
            </a:r>
            <a:br>
              <a:rPr lang="sv-SE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из Скандинавии, занимающейся </a:t>
            </a:r>
            <a:r>
              <a:rPr lang="ru-RU" sz="5000" b="0" i="0" strike="noStrike" cap="none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здоровьем </a:t>
            </a:r>
            <a:br>
              <a:rPr sz="5000" dirty="0"/>
            </a:br>
            <a:r>
              <a:rPr lang="ru-RU" sz="5000" b="0" i="0" strike="noStrike" cap="none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и поддержанием хорошей физической формы</a:t>
            </a:r>
          </a:p>
          <a:p>
            <a:pPr algn="l" defTabSz="457200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endParaRPr dirty="0"/>
          </a:p>
          <a:p>
            <a:pPr marL="228600" indent="-228600" algn="l" defTabSz="457200"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Котируется на бирже NASDAQ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First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North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Premier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Growth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Market</a:t>
            </a:r>
            <a:br>
              <a:rPr sz="2500" dirty="0"/>
            </a:br>
            <a:endParaRPr dirty="0"/>
          </a:p>
          <a:p>
            <a:pPr marL="228600" indent="-228600" algn="l" defTabSz="457200"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Сильная финансовая организация, демонстрирующая двузначный рост объема продаж </a:t>
            </a:r>
            <a:br>
              <a:rPr sz="2500" dirty="0"/>
            </a:br>
            <a:endParaRPr dirty="0"/>
          </a:p>
          <a:p>
            <a:pPr marL="228600" indent="-228600" algn="l" defTabSz="457200"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Член различных местных ассоциаций прямых продаж </a:t>
            </a:r>
            <a:br>
              <a:rPr sz="2500" dirty="0"/>
            </a:br>
            <a:endParaRPr dirty="0"/>
          </a:p>
          <a:p>
            <a:pPr marL="228600" indent="-228600" algn="l" defTabSz="457200"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Выполняет доставку в более чем 100 стран</a:t>
            </a:r>
            <a:br>
              <a:rPr sz="2500" dirty="0"/>
            </a:br>
            <a:endParaRPr dirty="0"/>
          </a:p>
          <a:p>
            <a:pPr marL="228600" indent="-228600" algn="l" defTabSz="457200"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Вместе с фондом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гарантирует помощь ради лучшего мира</a:t>
            </a:r>
          </a:p>
        </p:txBody>
      </p:sp>
      <p:sp>
        <p:nvSpPr>
          <p:cNvPr id="66" name="Cirkel">
            <a:extLst>
              <a:ext uri="{FF2B5EF4-FFF2-40B4-BE49-F238E27FC236}">
                <a16:creationId xmlns:a16="http://schemas.microsoft.com/office/drawing/2014/main" id="{669E230B-6361-5569-8587-2232CD57C401}"/>
              </a:ext>
            </a:extLst>
          </p:cNvPr>
          <p:cNvSpPr/>
          <p:nvPr/>
        </p:nvSpPr>
        <p:spPr>
          <a:xfrm>
            <a:off x="19890328" y="8021037"/>
            <a:ext cx="135572" cy="135572"/>
          </a:xfrm>
          <a:prstGeom prst="ellipse">
            <a:avLst/>
          </a:prstGeom>
          <a:solidFill>
            <a:srgbClr val="3B2E7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Linje">
            <a:extLst>
              <a:ext uri="{FF2B5EF4-FFF2-40B4-BE49-F238E27FC236}">
                <a16:creationId xmlns:a16="http://schemas.microsoft.com/office/drawing/2014/main" id="{DE9D9755-C370-4B8A-E72E-C74E8E56CE52}"/>
              </a:ext>
            </a:extLst>
          </p:cNvPr>
          <p:cNvSpPr/>
          <p:nvPr/>
        </p:nvSpPr>
        <p:spPr>
          <a:xfrm flipH="1" flipV="1">
            <a:off x="19985250" y="8089105"/>
            <a:ext cx="2271051" cy="151702"/>
          </a:xfrm>
          <a:prstGeom prst="line">
            <a:avLst/>
          </a:prstGeom>
          <a:ln w="12700">
            <a:solidFill>
              <a:srgbClr val="3B2E79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68" name="Cirkel">
            <a:extLst>
              <a:ext uri="{FF2B5EF4-FFF2-40B4-BE49-F238E27FC236}">
                <a16:creationId xmlns:a16="http://schemas.microsoft.com/office/drawing/2014/main" id="{61131A41-8B3C-C8E8-2472-98B89B5F7BC9}"/>
              </a:ext>
            </a:extLst>
          </p:cNvPr>
          <p:cNvSpPr/>
          <p:nvPr/>
        </p:nvSpPr>
        <p:spPr>
          <a:xfrm>
            <a:off x="19958964" y="8146450"/>
            <a:ext cx="135572" cy="135572"/>
          </a:xfrm>
          <a:prstGeom prst="ellipse">
            <a:avLst/>
          </a:prstGeom>
          <a:solidFill>
            <a:srgbClr val="E52B2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Linje">
            <a:extLst>
              <a:ext uri="{FF2B5EF4-FFF2-40B4-BE49-F238E27FC236}">
                <a16:creationId xmlns:a16="http://schemas.microsoft.com/office/drawing/2014/main" id="{0A4AB0ED-5E12-914D-B7AD-37609E84180F}"/>
              </a:ext>
            </a:extLst>
          </p:cNvPr>
          <p:cNvSpPr/>
          <p:nvPr/>
        </p:nvSpPr>
        <p:spPr>
          <a:xfrm flipV="1">
            <a:off x="19360885" y="8240806"/>
            <a:ext cx="633070" cy="616835"/>
          </a:xfrm>
          <a:prstGeom prst="line">
            <a:avLst/>
          </a:prstGeom>
          <a:ln w="12700">
            <a:solidFill>
              <a:srgbClr val="E52B2A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7" name="Mega-trend-graph.png" descr="Mega-trend-graph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8290" y="3289300"/>
            <a:ext cx="12938854" cy="8354451"/>
          </a:xfrm>
          <a:prstGeom prst="rect">
            <a:avLst/>
          </a:prstGeom>
          <a:ln w="12700">
            <a:miter lim="400000"/>
          </a:ln>
        </p:spPr>
      </p:pic>
      <p:sp>
        <p:nvSpPr>
          <p:cNvPr id="951" name="Rektangel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E2E6E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955" name="Gruppera"/>
          <p:cNvGrpSpPr/>
          <p:nvPr/>
        </p:nvGrpSpPr>
        <p:grpSpPr>
          <a:xfrm>
            <a:off x="11579859" y="11999895"/>
            <a:ext cx="12466322" cy="1270001"/>
            <a:chOff x="347116" y="222249"/>
            <a:chExt cx="12466321" cy="1270000"/>
          </a:xfrm>
        </p:grpSpPr>
        <p:sp>
          <p:nvSpPr>
            <p:cNvPr id="952" name="2020"/>
            <p:cNvSpPr/>
            <p:nvPr/>
          </p:nvSpPr>
          <p:spPr>
            <a:xfrm>
              <a:off x="347116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2020</a:t>
              </a:r>
            </a:p>
          </p:txBody>
        </p:sp>
        <p:sp>
          <p:nvSpPr>
            <p:cNvPr id="953" name="2050"/>
            <p:cNvSpPr/>
            <p:nvPr/>
          </p:nvSpPr>
          <p:spPr>
            <a:xfrm>
              <a:off x="11543438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2050</a:t>
              </a:r>
            </a:p>
          </p:txBody>
        </p:sp>
        <p:sp>
          <p:nvSpPr>
            <p:cNvPr id="954" name="2035"/>
            <p:cNvSpPr/>
            <p:nvPr/>
          </p:nvSpPr>
          <p:spPr>
            <a:xfrm>
              <a:off x="6097677" y="22224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2035</a:t>
              </a:r>
            </a:p>
          </p:txBody>
        </p:sp>
      </p:grpSp>
      <p:grpSp>
        <p:nvGrpSpPr>
          <p:cNvPr id="960" name="Gruppera"/>
          <p:cNvGrpSpPr/>
          <p:nvPr/>
        </p:nvGrpSpPr>
        <p:grpSpPr>
          <a:xfrm>
            <a:off x="11207328" y="3466970"/>
            <a:ext cx="13153335" cy="8283310"/>
            <a:chOff x="1078436" y="264453"/>
            <a:chExt cx="13153333" cy="8283309"/>
          </a:xfrm>
        </p:grpSpPr>
        <p:sp>
          <p:nvSpPr>
            <p:cNvPr id="956" name="1 million tested…"/>
            <p:cNvSpPr/>
            <p:nvPr/>
          </p:nvSpPr>
          <p:spPr>
            <a:xfrm>
              <a:off x="1078436" y="7277761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2000"/>
              </a:pP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  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 миллион человек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 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протестированы </a:t>
              </a:r>
            </a:p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 2020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957" name="1 billion tested…"/>
            <p:cNvSpPr/>
            <p:nvPr/>
          </p:nvSpPr>
          <p:spPr>
            <a:xfrm>
              <a:off x="9054881" y="3881938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 миллиард человек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протестированы </a:t>
              </a:r>
            </a:p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 2050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958" name="Growth"/>
            <p:cNvSpPr/>
            <p:nvPr/>
          </p:nvSpPr>
          <p:spPr>
            <a:xfrm>
              <a:off x="12961768" y="26445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Рост</a:t>
              </a:r>
            </a:p>
          </p:txBody>
        </p:sp>
        <p:sp>
          <p:nvSpPr>
            <p:cNvPr id="959" name="Trend"/>
            <p:cNvSpPr/>
            <p:nvPr/>
          </p:nvSpPr>
          <p:spPr>
            <a:xfrm>
              <a:off x="12664217" y="723602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Тенденция</a:t>
              </a: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 </a:t>
              </a: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</p:grpSp>
      <p:grpSp>
        <p:nvGrpSpPr>
          <p:cNvPr id="966" name="Gruppera"/>
          <p:cNvGrpSpPr/>
          <p:nvPr/>
        </p:nvGrpSpPr>
        <p:grpSpPr>
          <a:xfrm>
            <a:off x="10623296" y="10948240"/>
            <a:ext cx="10892285" cy="597992"/>
            <a:chOff x="-1" y="-234771"/>
            <a:chExt cx="10892283" cy="597992"/>
          </a:xfrm>
        </p:grpSpPr>
        <p:sp>
          <p:nvSpPr>
            <p:cNvPr id="961" name="Innovators 2.5%"/>
            <p:cNvSpPr/>
            <p:nvPr/>
          </p:nvSpPr>
          <p:spPr>
            <a:xfrm>
              <a:off x="-1" y="17781"/>
              <a:ext cx="2038862" cy="345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Новаторы 2,5 %</a:t>
              </a:r>
            </a:p>
          </p:txBody>
        </p:sp>
        <p:sp>
          <p:nvSpPr>
            <p:cNvPr id="962" name="Early majority 34%"/>
            <p:cNvSpPr/>
            <p:nvPr/>
          </p:nvSpPr>
          <p:spPr>
            <a:xfrm>
              <a:off x="4406135" y="-234771"/>
              <a:ext cx="2255240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Раннее </a:t>
              </a:r>
              <a:br>
                <a:rPr lang="sv-SE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большинство 34 %</a:t>
              </a:r>
            </a:p>
          </p:txBody>
        </p:sp>
        <p:sp>
          <p:nvSpPr>
            <p:cNvPr id="963" name="Late adopters 34%"/>
            <p:cNvSpPr/>
            <p:nvPr/>
          </p:nvSpPr>
          <p:spPr>
            <a:xfrm>
              <a:off x="6711526" y="-234771"/>
              <a:ext cx="2250384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Поздние последователи 34 %</a:t>
              </a:r>
            </a:p>
          </p:txBody>
        </p:sp>
        <p:sp>
          <p:nvSpPr>
            <p:cNvPr id="964" name="Laggers 16%"/>
            <p:cNvSpPr/>
            <p:nvPr/>
          </p:nvSpPr>
          <p:spPr>
            <a:xfrm>
              <a:off x="9028653" y="17781"/>
              <a:ext cx="1863629" cy="345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Неудачники 16 %</a:t>
              </a:r>
            </a:p>
          </p:txBody>
        </p:sp>
        <p:sp>
          <p:nvSpPr>
            <p:cNvPr id="965" name="Trend-setters 13.5%"/>
            <p:cNvSpPr/>
            <p:nvPr/>
          </p:nvSpPr>
          <p:spPr>
            <a:xfrm>
              <a:off x="2095014" y="-234771"/>
              <a:ext cx="2258412" cy="589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600"/>
              </a:lvl1pPr>
            </a:lstStyle>
            <a:p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Определяющие </a:t>
              </a:r>
              <a:br>
                <a:rPr lang="sv-SE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тренд 13,5 %</a:t>
              </a:r>
            </a:p>
          </p:txBody>
        </p:sp>
      </p:grpSp>
      <p:sp>
        <p:nvSpPr>
          <p:cNvPr id="968" name="Going from guess-based  to test-based nutrition  is a global mega trend…"/>
          <p:cNvSpPr txBox="1"/>
          <p:nvPr/>
        </p:nvSpPr>
        <p:spPr>
          <a:xfrm>
            <a:off x="751185" y="1345738"/>
            <a:ext cx="8745512" cy="4306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400" tIns="50800" rIns="50400" bIns="50800">
            <a:spAutoFit/>
          </a:bodyPr>
          <a:lstStyle/>
          <a:p>
            <a:pPr algn="l" defTabSz="457200">
              <a:lnSpc>
                <a:spcPts val="5500"/>
              </a:lnSpc>
              <a:defRPr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Переход от питания на основе предположений </a:t>
            </a:r>
            <a:br>
              <a:rPr sz="5000" dirty="0"/>
            </a:b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 питанию на основе результатов анализа</a:t>
            </a:r>
            <a:br>
              <a:rPr sz="5000" dirty="0"/>
            </a:b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является глобальным </a:t>
            </a:r>
            <a:r>
              <a:rPr lang="ru-RU" sz="5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мегатрендом</a:t>
            </a:r>
            <a:endParaRPr lang="ru-RU" sz="5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</p:txBody>
      </p:sp>
      <p:sp>
        <p:nvSpPr>
          <p:cNvPr id="24" name="textruta 23">
            <a:extLst>
              <a:ext uri="{FF2B5EF4-FFF2-40B4-BE49-F238E27FC236}">
                <a16:creationId xmlns:a16="http://schemas.microsoft.com/office/drawing/2014/main" id="{60FD9D3F-B016-CD45-8E8C-91D0A6D89A09}"/>
              </a:ext>
            </a:extLst>
          </p:cNvPr>
          <p:cNvSpPr txBox="1"/>
          <p:nvPr/>
        </p:nvSpPr>
        <p:spPr>
          <a:xfrm>
            <a:off x="750886" y="5953211"/>
            <a:ext cx="8572996" cy="1996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500 миллионов человек принимают пищевые добавки с Омега-3</a:t>
            </a:r>
            <a:br>
              <a:rPr sz="2500" dirty="0"/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 миллиард - пищевые добавки с витаминами</a:t>
            </a:r>
            <a:br>
              <a:rPr sz="2500" dirty="0"/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1,5 миллиарда – придерживаются</a:t>
            </a:r>
            <a:r>
              <a:rPr lang="es-ES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специализированной диеты</a:t>
            </a:r>
          </a:p>
        </p:txBody>
      </p:sp>
      <p:sp>
        <p:nvSpPr>
          <p:cNvPr id="28" name="textruta 27">
            <a:extLst>
              <a:ext uri="{FF2B5EF4-FFF2-40B4-BE49-F238E27FC236}">
                <a16:creationId xmlns:a16="http://schemas.microsoft.com/office/drawing/2014/main" id="{D2C9F660-A9F1-134E-A0D5-F539E8D42D27}"/>
              </a:ext>
            </a:extLst>
          </p:cNvPr>
          <p:cNvSpPr txBox="1"/>
          <p:nvPr/>
        </p:nvSpPr>
        <p:spPr>
          <a:xfrm>
            <a:off x="750886" y="8235976"/>
            <a:ext cx="9028114" cy="201593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Большинство людей хотело бы знать, насколько эффективно пищевые добавки</a:t>
            </a:r>
            <a:r>
              <a:rPr lang="es-ES" sz="2500" dirty="0"/>
              <a:t> 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влияют на их организм</a:t>
            </a:r>
            <a:endParaRPr lang="sv-SE" dirty="0"/>
          </a:p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endParaRPr lang="sv-SE" dirty="0"/>
          </a:p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 миллиард людей будет протестирован к 2050 году</a:t>
            </a:r>
          </a:p>
          <a:p>
            <a:pPr algn="l" defTabSz="457200">
              <a:buSzTx/>
              <a:tabLst>
                <a:tab pos="177800" algn="l"/>
                <a:tab pos="368300" algn="l"/>
              </a:tabLst>
              <a:defRPr sz="2500"/>
            </a:pPr>
            <a:endParaRPr lang="sv-SE" dirty="0"/>
          </a:p>
        </p:txBody>
      </p:sp>
      <p:sp>
        <p:nvSpPr>
          <p:cNvPr id="31" name="textruta 30">
            <a:extLst>
              <a:ext uri="{FF2B5EF4-FFF2-40B4-BE49-F238E27FC236}">
                <a16:creationId xmlns:a16="http://schemas.microsoft.com/office/drawing/2014/main" id="{E6603710-B239-A445-B294-ACF6838F2EC9}"/>
              </a:ext>
            </a:extLst>
          </p:cNvPr>
          <p:cNvSpPr txBox="1"/>
          <p:nvPr/>
        </p:nvSpPr>
        <p:spPr>
          <a:xfrm>
            <a:off x="750886" y="10190853"/>
            <a:ext cx="8572996" cy="853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228600" indent="-228600" algn="l" defTabSz="457200">
              <a:buSzTx/>
              <a:buFont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97</a:t>
            </a:r>
            <a:r>
              <a:rPr lang="sv-SE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 </a:t>
            </a:r>
            <a:r>
              <a:rPr lang="ru-RU" sz="2500" b="1" i="0" strike="noStrike" cap="none" spc="0" baseline="0" dirty="0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% получают неудовлетворительный результат первого </a:t>
            </a:r>
            <a:r>
              <a:rPr lang="ru-RU" sz="2500" b="1" i="0" strike="noStrike" cap="none" spc="0" baseline="0" dirty="0" err="1">
                <a:solidFill>
                  <a:srgbClr val="C92606"/>
                </a:solidFill>
                <a:effectLst/>
                <a:latin typeface="Open Sans"/>
                <a:ea typeface="Open Sans"/>
                <a:cs typeface="Open Sans"/>
              </a:rPr>
              <a:t>BalanceTest</a:t>
            </a:r>
            <a:endParaRPr lang="sv-SE" sz="2500" b="1" dirty="0">
              <a:solidFill>
                <a:schemeClr val="accent5">
                  <a:hueOff val="444211"/>
                  <a:satOff val="14915"/>
                  <a:lumOff val="-22857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0" grpId="2" advAuto="0"/>
      <p:bldP spid="28" grpId="0"/>
      <p:bldP spid="3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" name="business-presentation-full-original-size-bara-bilder.038.jpg" descr="business-presentation-full-original-size-bara-bilder.0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73" name="Why join Zinzino as a Partner?…"/>
          <p:cNvSpPr txBox="1"/>
          <p:nvPr/>
        </p:nvSpPr>
        <p:spPr>
          <a:xfrm>
            <a:off x="-33736" y="4291167"/>
            <a:ext cx="24384002" cy="2164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457200"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Почему стоит присоединиться </a:t>
            </a:r>
            <a:br>
              <a:rPr lang="sv-SE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 </a:t>
            </a: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 качестве Partner?</a:t>
            </a:r>
            <a:endParaRPr spc="0" dirty="0"/>
          </a:p>
          <a:p>
            <a:pPr defTabSz="457200"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Я задам вам самый главный вопрос.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Let your food…"/>
          <p:cNvSpPr txBox="1"/>
          <p:nvPr/>
        </p:nvSpPr>
        <p:spPr>
          <a:xfrm>
            <a:off x="751185" y="1358801"/>
            <a:ext cx="10605611" cy="4485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«Ваша пища</a:t>
            </a:r>
          </a:p>
          <a:p>
            <a:pPr algn="l" defTabSz="2438338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должна быть лекарством,</a:t>
            </a:r>
          </a:p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а ваше лекарство  </a:t>
            </a:r>
          </a:p>
          <a:p>
            <a:pPr algn="l" defTabSz="2438338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должно быть пищей»,</a:t>
            </a:r>
          </a:p>
          <a:p>
            <a:pPr algn="l" defTabSz="2438338">
              <a:lnSpc>
                <a:spcPts val="5500"/>
              </a:lnSpc>
              <a:defRPr sz="3000" i="1" spc="300"/>
            </a:pPr>
            <a:endParaRPr dirty="0"/>
          </a:p>
          <a:p>
            <a:pPr algn="l" defTabSz="2438338">
              <a:lnSpc>
                <a:spcPts val="3500"/>
              </a:lnSpc>
              <a:defRPr sz="3000" i="1" spc="300"/>
            </a:pPr>
            <a:r>
              <a:rPr lang="ru-RU" sz="3000" b="0" i="1" strike="noStrike" cap="none" spc="3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— Гиппократ</a:t>
            </a:r>
            <a:br>
              <a:rPr sz="3000" dirty="0"/>
            </a:br>
            <a:r>
              <a:rPr lang="ru-RU" sz="3000" b="0" i="1" strike="noStrike" cap="none" spc="3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  </a:t>
            </a:r>
            <a:r>
              <a:rPr lang="ru-RU" sz="2000" b="0" i="1" strike="noStrike" cap="none" spc="2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460–370 до н. э.</a:t>
            </a:r>
          </a:p>
        </p:txBody>
      </p:sp>
      <p:pic>
        <p:nvPicPr>
          <p:cNvPr id="38" name="zinzino-fresh-food-spices-GettyImages-1170111276-110dpi.jpg" descr="zinzino-fresh-food-spices-GettyImages-1170111276-110dpi.jpg"/>
          <p:cNvPicPr>
            <a:picLocks noChangeAspect="1"/>
          </p:cNvPicPr>
          <p:nvPr/>
        </p:nvPicPr>
        <p:blipFill>
          <a:blip r:embed="rId2"/>
          <a:srcRect l="158" r="158"/>
          <a:stretch>
            <a:fillRect/>
          </a:stretch>
        </p:blipFill>
        <p:spPr>
          <a:xfrm>
            <a:off x="12183345" y="-1"/>
            <a:ext cx="12208677" cy="13716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zinzino-images-hippocrates-GettyImages-139084210-50prc-72dpi.jpg">
            <a:extLst>
              <a:ext uri="{FF2B5EF4-FFF2-40B4-BE49-F238E27FC236}">
                <a16:creationId xmlns:a16="http://schemas.microsoft.com/office/drawing/2014/main" id="{EE8D1517-0E7A-CA2E-3F0A-C2D1568E4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1" t="12622" r="19228" b="6653"/>
          <a:stretch/>
        </p:blipFill>
        <p:spPr>
          <a:xfrm>
            <a:off x="6835721" y="5963073"/>
            <a:ext cx="4274821" cy="77664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Rektangel"/>
          <p:cNvSpPr/>
          <p:nvPr/>
        </p:nvSpPr>
        <p:spPr>
          <a:xfrm>
            <a:off x="-4215" y="8908"/>
            <a:ext cx="9987364" cy="13726320"/>
          </a:xfrm>
          <a:prstGeom prst="rect">
            <a:avLst/>
          </a:prstGeom>
          <a:solidFill>
            <a:srgbClr val="DCC7C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6" name="More happiness?…"/>
          <p:cNvSpPr txBox="1"/>
          <p:nvPr/>
        </p:nvSpPr>
        <p:spPr>
          <a:xfrm>
            <a:off x="751185" y="2649047"/>
            <a:ext cx="8476563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Быть счастливее?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Здоровее?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Иметь больше денег?</a:t>
            </a:r>
          </a:p>
        </p:txBody>
      </p:sp>
      <p:sp>
        <p:nvSpPr>
          <p:cNvPr id="977" name="What do you really want?"/>
          <p:cNvSpPr txBox="1"/>
          <p:nvPr/>
        </p:nvSpPr>
        <p:spPr>
          <a:xfrm>
            <a:off x="751185" y="1438313"/>
            <a:ext cx="9987364" cy="704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600" spc="-20" dirty="0">
                <a:latin typeface="Open Sans Light"/>
                <a:ea typeface="Open Sans Light"/>
                <a:cs typeface="Open Sans Light"/>
              </a:rPr>
              <a:t>Чего вы </a:t>
            </a:r>
            <a:r>
              <a:rPr lang="ru-RU" sz="4600" spc="-20" dirty="0">
                <a:latin typeface="Open Sans Semibold"/>
                <a:ea typeface="Open Sans Semibold"/>
                <a:cs typeface="Open Sans Semibold"/>
              </a:rPr>
              <a:t>хотите на самом деле?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Rektangel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DCC7C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0" name="What do you really want?"/>
          <p:cNvSpPr txBox="1"/>
          <p:nvPr/>
        </p:nvSpPr>
        <p:spPr>
          <a:xfrm>
            <a:off x="751185" y="1438313"/>
            <a:ext cx="9231964" cy="6796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600" spc="-20" dirty="0">
                <a:latin typeface="Open Sans Light"/>
                <a:ea typeface="Open Sans Light"/>
                <a:cs typeface="Open Sans Light"/>
              </a:rPr>
              <a:t>Чего вы </a:t>
            </a:r>
            <a:r>
              <a:rPr lang="ru-RU" sz="4600" spc="-20" dirty="0">
                <a:latin typeface="Open Sans Semibold"/>
                <a:ea typeface="Open Sans Semibold"/>
                <a:cs typeface="Open Sans Semibold"/>
              </a:rPr>
              <a:t>хотите на самом деле?</a:t>
            </a:r>
          </a:p>
        </p:txBody>
      </p:sp>
      <p:pic>
        <p:nvPicPr>
          <p:cNvPr id="981" name="zinzino-people-in-daily-life-1169191054-1920x1080px-72dpi.jpg" descr="zinzino-people-in-daily-life-1169191054-1920x1080px-72dpi.jpg"/>
          <p:cNvPicPr>
            <a:picLocks noChangeAspect="1"/>
          </p:cNvPicPr>
          <p:nvPr/>
        </p:nvPicPr>
        <p:blipFill>
          <a:blip r:embed="rId2"/>
          <a:srcRect b="7070"/>
          <a:stretch>
            <a:fillRect/>
          </a:stretch>
        </p:blipFill>
        <p:spPr>
          <a:xfrm>
            <a:off x="17416766" y="1948044"/>
            <a:ext cx="5588001" cy="29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82" name="gettyimages-1044560218-170667a.jpeg" descr="gettyimages-1044560218-170667a.jpeg"/>
          <p:cNvPicPr>
            <a:picLocks noChangeAspect="1"/>
          </p:cNvPicPr>
          <p:nvPr/>
        </p:nvPicPr>
        <p:blipFill>
          <a:blip r:embed="rId3"/>
          <a:srcRect b="7163"/>
          <a:stretch>
            <a:fillRect/>
          </a:stretch>
        </p:blipFill>
        <p:spPr>
          <a:xfrm>
            <a:off x="11363101" y="1949749"/>
            <a:ext cx="5588001" cy="2917510"/>
          </a:xfrm>
          <a:prstGeom prst="rect">
            <a:avLst/>
          </a:prstGeom>
          <a:ln w="12700">
            <a:miter lim="400000"/>
          </a:ln>
        </p:spPr>
      </p:pic>
      <p:sp>
        <p:nvSpPr>
          <p:cNvPr id="983" name="Provide for your family…"/>
          <p:cNvSpPr txBox="1"/>
          <p:nvPr/>
        </p:nvSpPr>
        <p:spPr>
          <a:xfrm>
            <a:off x="751185" y="4172274"/>
            <a:ext cx="8476563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Обеспечивать свою семью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Сделать ремонт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Иметь хорошую машину</a:t>
            </a:r>
          </a:p>
        </p:txBody>
      </p:sp>
      <p:sp>
        <p:nvSpPr>
          <p:cNvPr id="984" name="What do you want to have?"/>
          <p:cNvSpPr txBox="1"/>
          <p:nvPr/>
        </p:nvSpPr>
        <p:spPr>
          <a:xfrm>
            <a:off x="751185" y="3008493"/>
            <a:ext cx="8476563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Чем бы вы </a:t>
            </a:r>
            <a:r>
              <a:rPr lang="ru-RU" sz="4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хотели обладать?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Rektangel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DCC7C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88" name="zinzino-people-in-business-1134456013-110dpi.jpg" descr="zinzino-people-in-business-1134456013-110dpi.jpg"/>
          <p:cNvPicPr>
            <a:picLocks noChangeAspect="1"/>
          </p:cNvPicPr>
          <p:nvPr/>
        </p:nvPicPr>
        <p:blipFill>
          <a:blip r:embed="rId2"/>
          <a:srcRect t="34913" b="30230"/>
          <a:stretch>
            <a:fillRect/>
          </a:stretch>
        </p:blipFill>
        <p:spPr>
          <a:xfrm>
            <a:off x="17416766" y="5397500"/>
            <a:ext cx="5588001" cy="292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9" name="zinzino-people-in-daily-life-1169191054-1920x1080px-72dpi.jpg" descr="zinzino-people-in-daily-life-1169191054-1920x1080px-72dpi.jpg"/>
          <p:cNvPicPr>
            <a:picLocks noChangeAspect="1"/>
          </p:cNvPicPr>
          <p:nvPr/>
        </p:nvPicPr>
        <p:blipFill>
          <a:blip r:embed="rId3">
            <a:alphaModFix amt="20000"/>
          </a:blip>
          <a:srcRect b="7070"/>
          <a:stretch>
            <a:fillRect/>
          </a:stretch>
        </p:blipFill>
        <p:spPr>
          <a:xfrm>
            <a:off x="17416766" y="1948044"/>
            <a:ext cx="5588001" cy="2921001"/>
          </a:xfrm>
          <a:prstGeom prst="rect">
            <a:avLst/>
          </a:prstGeom>
          <a:ln w="12700">
            <a:miter lim="400000"/>
          </a:ln>
        </p:spPr>
      </p:pic>
      <p:sp>
        <p:nvSpPr>
          <p:cNvPr id="990" name="What do you want to have?"/>
          <p:cNvSpPr txBox="1"/>
          <p:nvPr/>
        </p:nvSpPr>
        <p:spPr>
          <a:xfrm>
            <a:off x="751185" y="3008493"/>
            <a:ext cx="8750301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Чем бы вы </a:t>
            </a:r>
            <a:r>
              <a:rPr lang="ru-RU" sz="4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хотели обладать?</a:t>
            </a:r>
          </a:p>
        </p:txBody>
      </p:sp>
      <p:pic>
        <p:nvPicPr>
          <p:cNvPr id="991" name="gettyimages-1320244412-170667a.jpeg" descr="gettyimages-1320244412-170667a.jpeg"/>
          <p:cNvPicPr>
            <a:picLocks noChangeAspect="1"/>
          </p:cNvPicPr>
          <p:nvPr/>
        </p:nvPicPr>
        <p:blipFill>
          <a:blip r:embed="rId4"/>
          <a:srcRect t="10756" b="10756"/>
          <a:stretch>
            <a:fillRect/>
          </a:stretch>
        </p:blipFill>
        <p:spPr>
          <a:xfrm>
            <a:off x="11363101" y="5397499"/>
            <a:ext cx="5588001" cy="29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92" name="gettyimages-1044560218-170667a.jpeg" descr="gettyimages-1044560218-170667a.jpeg"/>
          <p:cNvPicPr>
            <a:picLocks noChangeAspect="1"/>
          </p:cNvPicPr>
          <p:nvPr/>
        </p:nvPicPr>
        <p:blipFill>
          <a:blip r:embed="rId5">
            <a:alphaModFix amt="20000"/>
          </a:blip>
          <a:srcRect b="7163"/>
          <a:stretch>
            <a:fillRect/>
          </a:stretch>
        </p:blipFill>
        <p:spPr>
          <a:xfrm>
            <a:off x="11363101" y="1949749"/>
            <a:ext cx="5588001" cy="2917510"/>
          </a:xfrm>
          <a:prstGeom prst="rect">
            <a:avLst/>
          </a:prstGeom>
          <a:ln w="12700">
            <a:miter lim="400000"/>
          </a:ln>
        </p:spPr>
      </p:pic>
      <p:sp>
        <p:nvSpPr>
          <p:cNvPr id="993" name="Build life-long friendships…"/>
          <p:cNvSpPr txBox="1"/>
          <p:nvPr/>
        </p:nvSpPr>
        <p:spPr>
          <a:xfrm>
            <a:off x="751185" y="7333197"/>
            <a:ext cx="8476563" cy="162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Создавать долговечные дружеские отношения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Целенаправленно строить карьеру и добиваться самореализации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Путешествовать по миру на премиальном уровне</a:t>
            </a:r>
          </a:p>
        </p:txBody>
      </p:sp>
      <p:sp>
        <p:nvSpPr>
          <p:cNvPr id="994" name="What do you want to do?"/>
          <p:cNvSpPr txBox="1"/>
          <p:nvPr/>
        </p:nvSpPr>
        <p:spPr>
          <a:xfrm>
            <a:off x="751185" y="6453004"/>
            <a:ext cx="8904979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Что вы </a:t>
            </a:r>
            <a:r>
              <a:rPr lang="ru-RU" sz="4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хотите делать?</a:t>
            </a:r>
          </a:p>
        </p:txBody>
      </p:sp>
      <p:sp>
        <p:nvSpPr>
          <p:cNvPr id="11" name="What do you really want?">
            <a:extLst>
              <a:ext uri="{FF2B5EF4-FFF2-40B4-BE49-F238E27FC236}">
                <a16:creationId xmlns:a16="http://schemas.microsoft.com/office/drawing/2014/main" id="{2F5CAD5A-61F2-ED4E-9719-F009B625CB7C}"/>
              </a:ext>
            </a:extLst>
          </p:cNvPr>
          <p:cNvSpPr txBox="1"/>
          <p:nvPr/>
        </p:nvSpPr>
        <p:spPr>
          <a:xfrm>
            <a:off x="751185" y="1438313"/>
            <a:ext cx="9231964" cy="6796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600" spc="-20" dirty="0">
                <a:latin typeface="Open Sans Light"/>
                <a:ea typeface="Open Sans Light"/>
                <a:cs typeface="Open Sans Light"/>
              </a:rPr>
              <a:t>Чего вы </a:t>
            </a:r>
            <a:r>
              <a:rPr lang="ru-RU" sz="4600" spc="-20" dirty="0">
                <a:latin typeface="Open Sans Semibold"/>
                <a:ea typeface="Open Sans Semibold"/>
                <a:cs typeface="Open Sans Semibold"/>
              </a:rPr>
              <a:t>хотите на самом деле?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Rektangel"/>
          <p:cNvSpPr/>
          <p:nvPr/>
        </p:nvSpPr>
        <p:spPr>
          <a:xfrm>
            <a:off x="-4215" y="-5160"/>
            <a:ext cx="9987364" cy="13726320"/>
          </a:xfrm>
          <a:prstGeom prst="rect">
            <a:avLst/>
          </a:prstGeom>
          <a:solidFill>
            <a:srgbClr val="DCC7C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998" name="zinzino-people-in-daily-life-1169191054-1920x1080px-72dpi.jpg" descr="zinzino-people-in-daily-life-1169191054-1920x1080px-72dpi.jpg"/>
          <p:cNvPicPr>
            <a:picLocks noChangeAspect="1"/>
          </p:cNvPicPr>
          <p:nvPr/>
        </p:nvPicPr>
        <p:blipFill>
          <a:blip r:embed="rId3">
            <a:alphaModFix amt="20000"/>
          </a:blip>
          <a:srcRect b="7070"/>
          <a:stretch>
            <a:fillRect/>
          </a:stretch>
        </p:blipFill>
        <p:spPr>
          <a:xfrm>
            <a:off x="17416766" y="1948044"/>
            <a:ext cx="5588001" cy="29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99" name="zinzino-people-in-business-1134456013-110dpi.jpg" descr="zinzino-people-in-business-1134456013-110dpi.jpg"/>
          <p:cNvPicPr>
            <a:picLocks noChangeAspect="1"/>
          </p:cNvPicPr>
          <p:nvPr/>
        </p:nvPicPr>
        <p:blipFill>
          <a:blip r:embed="rId4">
            <a:alphaModFix amt="20000"/>
          </a:blip>
          <a:srcRect t="34913" b="30230"/>
          <a:stretch>
            <a:fillRect/>
          </a:stretch>
        </p:blipFill>
        <p:spPr>
          <a:xfrm>
            <a:off x="17416766" y="5397500"/>
            <a:ext cx="5588001" cy="292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0" name="gettyimages-883753868-170667a.jpeg" descr="gettyimages-883753868-170667a.jpeg"/>
          <p:cNvPicPr>
            <a:picLocks noChangeAspect="1"/>
          </p:cNvPicPr>
          <p:nvPr/>
        </p:nvPicPr>
        <p:blipFill>
          <a:blip r:embed="rId5"/>
          <a:srcRect t="10756" b="10756"/>
          <a:stretch>
            <a:fillRect/>
          </a:stretch>
        </p:blipFill>
        <p:spPr>
          <a:xfrm>
            <a:off x="17416766" y="8846955"/>
            <a:ext cx="5588001" cy="29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1" name="CSR.jpg" descr="CSR.jpg"/>
          <p:cNvPicPr>
            <a:picLocks noChangeAspect="1"/>
          </p:cNvPicPr>
          <p:nvPr/>
        </p:nvPicPr>
        <p:blipFill>
          <a:blip r:embed="rId6"/>
          <a:srcRect b="7182"/>
          <a:stretch>
            <a:fillRect/>
          </a:stretch>
        </p:blipFill>
        <p:spPr>
          <a:xfrm>
            <a:off x="11363101" y="8846955"/>
            <a:ext cx="5588001" cy="2921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02" name="Realize my potential and leave a legacy…"/>
          <p:cNvSpPr txBox="1"/>
          <p:nvPr/>
        </p:nvSpPr>
        <p:spPr>
          <a:xfrm>
            <a:off x="751185" y="10787597"/>
            <a:ext cx="8476563" cy="124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Реализовать свой потенциал и оставить наследство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Вернуться к истокам, в которые вы верите</a:t>
            </a:r>
          </a:p>
          <a:p>
            <a:pPr marL="228600" indent="-228600" algn="l" defTabSz="457200">
              <a:lnSpc>
                <a:spcPts val="3000"/>
              </a:lnSpc>
              <a:buSzTx/>
              <a:buChar char="•"/>
              <a:tabLst>
                <a:tab pos="177800" algn="l"/>
                <a:tab pos="368300" algn="l"/>
              </a:tabLst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Стать богатым</a:t>
            </a:r>
          </a:p>
        </p:txBody>
      </p:sp>
      <p:sp>
        <p:nvSpPr>
          <p:cNvPr id="1003" name="Who do you want to become?"/>
          <p:cNvSpPr txBox="1"/>
          <p:nvPr/>
        </p:nvSpPr>
        <p:spPr>
          <a:xfrm>
            <a:off x="751185" y="9907405"/>
            <a:ext cx="8904979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Кем </a:t>
            </a:r>
            <a:r>
              <a:rPr lang="ru-RU" sz="4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вы хотите стать?</a:t>
            </a:r>
          </a:p>
        </p:txBody>
      </p:sp>
      <p:sp>
        <p:nvSpPr>
          <p:cNvPr id="1004" name="What do you want to do?"/>
          <p:cNvSpPr txBox="1"/>
          <p:nvPr/>
        </p:nvSpPr>
        <p:spPr>
          <a:xfrm>
            <a:off x="751185" y="6457950"/>
            <a:ext cx="8476563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Что вы </a:t>
            </a:r>
            <a:r>
              <a:rPr lang="ru-RU" sz="4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хотите делать?</a:t>
            </a:r>
          </a:p>
        </p:txBody>
      </p:sp>
      <p:sp>
        <p:nvSpPr>
          <p:cNvPr id="1005" name="What do you want to have?"/>
          <p:cNvSpPr txBox="1"/>
          <p:nvPr/>
        </p:nvSpPr>
        <p:spPr>
          <a:xfrm>
            <a:off x="751185" y="3008493"/>
            <a:ext cx="8750301" cy="6155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4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000" b="0" i="0" strike="noStrike" cap="none" spc="28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Чем бы вы </a:t>
            </a:r>
            <a:r>
              <a:rPr lang="ru-RU" sz="4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хотели обладать?</a:t>
            </a:r>
          </a:p>
        </p:txBody>
      </p:sp>
      <p:pic>
        <p:nvPicPr>
          <p:cNvPr id="1006" name="gettyimages-1320244412-170667a.jpeg" descr="gettyimages-1320244412-170667a.jpeg"/>
          <p:cNvPicPr>
            <a:picLocks noChangeAspect="1"/>
          </p:cNvPicPr>
          <p:nvPr/>
        </p:nvPicPr>
        <p:blipFill>
          <a:blip r:embed="rId7">
            <a:alphaModFix amt="25000"/>
          </a:blip>
          <a:srcRect t="10756" b="10756"/>
          <a:stretch>
            <a:fillRect/>
          </a:stretch>
        </p:blipFill>
        <p:spPr>
          <a:xfrm>
            <a:off x="11363101" y="5397499"/>
            <a:ext cx="5588001" cy="292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7" name="gettyimages-1044560218-170667a.jpeg" descr="gettyimages-1044560218-170667a.jpeg"/>
          <p:cNvPicPr>
            <a:picLocks noChangeAspect="1"/>
          </p:cNvPicPr>
          <p:nvPr/>
        </p:nvPicPr>
        <p:blipFill>
          <a:blip r:embed="rId8">
            <a:alphaModFix amt="20000"/>
          </a:blip>
          <a:srcRect b="7163"/>
          <a:stretch>
            <a:fillRect/>
          </a:stretch>
        </p:blipFill>
        <p:spPr>
          <a:xfrm>
            <a:off x="11363101" y="1949749"/>
            <a:ext cx="5588001" cy="2917510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What do you really want?">
            <a:extLst>
              <a:ext uri="{FF2B5EF4-FFF2-40B4-BE49-F238E27FC236}">
                <a16:creationId xmlns:a16="http://schemas.microsoft.com/office/drawing/2014/main" id="{20668475-7198-1D4C-AB7A-41E52ADC97EB}"/>
              </a:ext>
            </a:extLst>
          </p:cNvPr>
          <p:cNvSpPr txBox="1"/>
          <p:nvPr/>
        </p:nvSpPr>
        <p:spPr>
          <a:xfrm>
            <a:off x="751185" y="1438313"/>
            <a:ext cx="9231964" cy="679610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4600" spc="-20" dirty="0">
                <a:latin typeface="Open Sans Light"/>
                <a:ea typeface="Open Sans Light"/>
                <a:cs typeface="Open Sans Light"/>
              </a:rPr>
              <a:t>Чего вы </a:t>
            </a:r>
            <a:r>
              <a:rPr lang="ru-RU" sz="4600" spc="-20" dirty="0">
                <a:latin typeface="Open Sans Semibold"/>
                <a:ea typeface="Open Sans Semibold"/>
                <a:cs typeface="Open Sans Semibold"/>
              </a:rPr>
              <a:t>хотите на самом деле?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0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" name="business-presentation-full-original-size-bara-bilder.043.jpg" descr="business-presentation-full-original-size-bara-bilder.0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10" name="Start building your business"/>
          <p:cNvSpPr txBox="1"/>
          <p:nvPr/>
        </p:nvSpPr>
        <p:spPr>
          <a:xfrm>
            <a:off x="3400272" y="4144243"/>
            <a:ext cx="17583455" cy="2528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Начните строить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свой бизнес</a:t>
            </a:r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Rektangel"/>
          <p:cNvSpPr/>
          <p:nvPr/>
        </p:nvSpPr>
        <p:spPr>
          <a:xfrm>
            <a:off x="-7019" y="-5160"/>
            <a:ext cx="24398038" cy="13726320"/>
          </a:xfrm>
          <a:prstGeom prst="rect">
            <a:avLst/>
          </a:prstGeom>
          <a:solidFill>
            <a:srgbClr val="EDDBC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3" name="75 Credits…"/>
          <p:cNvSpPr txBox="1"/>
          <p:nvPr/>
        </p:nvSpPr>
        <p:spPr>
          <a:xfrm>
            <a:off x="9729912" y="8799452"/>
            <a:ext cx="4924176" cy="21198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defTabSz="2438338">
              <a:defRPr sz="2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75 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Credits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</a:p>
          <a:p>
            <a:pPr defTabSz="2438338">
              <a:defRPr sz="2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Набор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Advanced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br>
              <a:rPr lang="es-ES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Partner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Kit</a:t>
            </a:r>
            <a:br>
              <a:rPr sz="2000" dirty="0"/>
            </a:br>
            <a:endParaRPr b="0" dirty="0">
              <a:latin typeface="+mn-lt"/>
              <a:ea typeface="+mn-ea"/>
              <a:cs typeface="+mn-cs"/>
              <a:sym typeface="Open Sans Light"/>
            </a:endParaRPr>
          </a:p>
          <a:p>
            <a:pPr defTabSz="2438338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7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95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I Экономия 5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 %</a:t>
            </a:r>
          </a:p>
          <a:p>
            <a:pPr defTabSz="2438338"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Розничная цена 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</a:t>
            </a:r>
            <a:r>
              <a:rPr lang="sv-SE" sz="2000" dirty="0">
                <a:latin typeface="Open Sans Light"/>
                <a:ea typeface="Open Sans Light"/>
                <a:cs typeface="Open Sans Light"/>
              </a:rPr>
              <a:t>600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014" name="Linje"/>
          <p:cNvSpPr/>
          <p:nvPr/>
        </p:nvSpPr>
        <p:spPr>
          <a:xfrm>
            <a:off x="10508830" y="8735574"/>
            <a:ext cx="3374475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15" name="125 Credits…"/>
          <p:cNvSpPr txBox="1"/>
          <p:nvPr/>
        </p:nvSpPr>
        <p:spPr>
          <a:xfrm>
            <a:off x="17499115" y="8799452"/>
            <a:ext cx="3844283" cy="3210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defTabSz="2438338">
              <a:defRPr sz="2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125 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Credits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</a:p>
          <a:p>
            <a:pPr defTabSz="2438338">
              <a:defRPr sz="3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Набор Ultimate Partner Kit</a:t>
            </a:r>
            <a:br>
              <a:rPr sz="3000" dirty="0"/>
            </a:br>
            <a:endParaRPr sz="2000" b="0" dirty="0">
              <a:latin typeface="+mn-lt"/>
              <a:ea typeface="+mn-ea"/>
              <a:cs typeface="+mn-cs"/>
              <a:sym typeface="Open Sans Light"/>
            </a:endParaRPr>
          </a:p>
          <a:p>
            <a:pPr defTabSz="2438338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095 I Экономия 6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6 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%</a:t>
            </a:r>
          </a:p>
          <a:p>
            <a:pPr defTabSz="2438338"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Розничная цена 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3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</a:t>
            </a:r>
            <a:r>
              <a:rPr lang="sv-SE" sz="2000" dirty="0">
                <a:latin typeface="Open Sans Light"/>
                <a:ea typeface="Open Sans Light"/>
                <a:cs typeface="Open Sans Light"/>
              </a:rPr>
              <a:t>241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016" name="Linje"/>
          <p:cNvSpPr/>
          <p:nvPr/>
        </p:nvSpPr>
        <p:spPr>
          <a:xfrm>
            <a:off x="17734018" y="8735574"/>
            <a:ext cx="3374476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17" name="25 Credits…"/>
          <p:cNvSpPr txBox="1"/>
          <p:nvPr/>
        </p:nvSpPr>
        <p:spPr>
          <a:xfrm>
            <a:off x="3259022" y="8799452"/>
            <a:ext cx="3423716" cy="33671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defTabSz="2438338">
              <a:defRPr sz="2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25 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Credits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</a:p>
          <a:p>
            <a:pPr defTabSz="2438338">
              <a:defRPr sz="2000"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Набор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Basic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Partner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Kit</a:t>
            </a:r>
            <a:br>
              <a:rPr sz="2000" dirty="0"/>
            </a:br>
            <a:endParaRPr b="0" dirty="0">
              <a:latin typeface="+mn-lt"/>
              <a:ea typeface="+mn-ea"/>
              <a:cs typeface="+mn-cs"/>
              <a:sym typeface="Open Sans Light"/>
            </a:endParaRPr>
          </a:p>
          <a:p>
            <a:pPr defTabSz="2438338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95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I Экономия 4</a:t>
            </a:r>
            <a:r>
              <a:rPr lang="sv-SE" sz="2000" dirty="0">
                <a:latin typeface="Open Sans Semibold"/>
                <a:ea typeface="Open Sans Semibold"/>
                <a:cs typeface="Open Sans Semibold"/>
              </a:rPr>
              <a:t>5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 %</a:t>
            </a:r>
          </a:p>
          <a:p>
            <a:pPr defTabSz="2438338"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Розничная цена 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</a:t>
            </a:r>
            <a:r>
              <a:rPr lang="sv-SE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39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018" name="Linje"/>
          <p:cNvSpPr/>
          <p:nvPr/>
        </p:nvSpPr>
        <p:spPr>
          <a:xfrm>
            <a:off x="3283642" y="8735574"/>
            <a:ext cx="3374475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19" name="Step 1 – Join and select a Partner Kit"/>
          <p:cNvSpPr txBox="1"/>
          <p:nvPr/>
        </p:nvSpPr>
        <p:spPr>
          <a:xfrm>
            <a:off x="2275" y="1153901"/>
            <a:ext cx="24379450" cy="1129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pc="50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Шаг 1 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— Присоединиться и выбрать Partner Kit</a:t>
            </a:r>
          </a:p>
        </p:txBody>
      </p:sp>
      <p:pic>
        <p:nvPicPr>
          <p:cNvPr id="1020" name="eu-basic-part-kit-1000x1000px-300dpi.png" descr="eu-basic-part-kit-1000x1000px-300dp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793" y="4573155"/>
            <a:ext cx="4208127" cy="42081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1" name="eu-ultimate-partner-kit-1000x1000px-300dpi.png" descr="eu-ultimate-partner-kit-1000x1000px-300dp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81109" y="3391275"/>
            <a:ext cx="5280310" cy="52803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2" name="advanced-partner-kit.png" descr="advanced-partner-ki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0264" y="3966556"/>
            <a:ext cx="4806576" cy="48065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Rektangel"/>
          <p:cNvSpPr/>
          <p:nvPr/>
        </p:nvSpPr>
        <p:spPr>
          <a:xfrm>
            <a:off x="-48868" y="-164743"/>
            <a:ext cx="24432868" cy="13726320"/>
          </a:xfrm>
          <a:prstGeom prst="rect">
            <a:avLst/>
          </a:prstGeom>
          <a:solidFill>
            <a:srgbClr val="EDDBC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5" name="Rektangel"/>
          <p:cNvSpPr/>
          <p:nvPr/>
        </p:nvSpPr>
        <p:spPr>
          <a:xfrm>
            <a:off x="-34033" y="9354968"/>
            <a:ext cx="24434552" cy="4384580"/>
          </a:xfrm>
          <a:prstGeom prst="rect">
            <a:avLst/>
          </a:prstGeom>
          <a:solidFill>
            <a:srgbClr val="F6F2E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26" name="ultimate-kit-box-packshot-left-1500x1500px-110dpi.png" descr="ultimate-kit-box-packshot-left-1500x1500px-110dpi.png"/>
          <p:cNvPicPr>
            <a:picLocks noChangeAspect="1"/>
          </p:cNvPicPr>
          <p:nvPr/>
        </p:nvPicPr>
        <p:blipFill>
          <a:blip r:embed="rId3"/>
          <a:srcRect t="10699" b="10699"/>
          <a:stretch>
            <a:fillRect/>
          </a:stretch>
        </p:blipFill>
        <p:spPr>
          <a:xfrm>
            <a:off x="11207306" y="3319768"/>
            <a:ext cx="13030074" cy="10241809"/>
          </a:xfrm>
          <a:prstGeom prst="rect">
            <a:avLst/>
          </a:prstGeom>
          <a:ln w="12700">
            <a:miter lim="400000"/>
          </a:ln>
        </p:spPr>
      </p:pic>
      <p:sp>
        <p:nvSpPr>
          <p:cNvPr id="1027" name="Ultimate Partner Kit – Refund campaign"/>
          <p:cNvSpPr txBox="1"/>
          <p:nvPr/>
        </p:nvSpPr>
        <p:spPr>
          <a:xfrm>
            <a:off x="-1" y="1115803"/>
            <a:ext cx="24384002" cy="1212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pc="35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Ultimate Partner Kit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– Кампания по возмещению</a:t>
            </a:r>
          </a:p>
        </p:txBody>
      </p:sp>
      <p:sp>
        <p:nvSpPr>
          <p:cNvPr id="1028" name="€1,095 I Save 60% I 125 Credits…"/>
          <p:cNvSpPr txBox="1"/>
          <p:nvPr/>
        </p:nvSpPr>
        <p:spPr>
          <a:xfrm>
            <a:off x="3079430" y="4094943"/>
            <a:ext cx="9823769" cy="4566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2438338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095 I Экономия 6</a:t>
            </a:r>
            <a:r>
              <a:rPr lang="sv-SE" sz="3000" dirty="0">
                <a:latin typeface="Open Sans Semibold"/>
                <a:ea typeface="Open Sans Semibold"/>
                <a:cs typeface="Open Sans Semibold"/>
              </a:rPr>
              <a:t>6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 % I 125 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Credits</a:t>
            </a:r>
            <a:endParaRPr sz="2000" dirty="0"/>
          </a:p>
          <a:p>
            <a:pPr algn="l" defTabSz="2438338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Розничная цена 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3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</a:t>
            </a:r>
            <a:r>
              <a:rPr lang="sv-SE" sz="2500" dirty="0">
                <a:latin typeface="Open Sans Light"/>
                <a:ea typeface="Open Sans Light"/>
                <a:cs typeface="Open Sans Light"/>
              </a:rPr>
              <a:t>241</a:t>
            </a:r>
            <a:endParaRPr lang="ru-RU" sz="25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  <a:p>
            <a:pPr algn="l" defTabSz="2438338">
              <a:defRPr sz="2500"/>
            </a:pPr>
            <a:endParaRPr dirty="0"/>
          </a:p>
          <a:p>
            <a:pPr algn="l">
              <a:lnSpc>
                <a:spcPts val="3200"/>
              </a:lnSpc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 получите полный возврат средств, если в течение одного года с момента приобретения 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Ultimate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Partner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Kit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* приведете 25 Премьер-Клиентов</a:t>
            </a:r>
            <a:endParaRPr sz="2000" dirty="0"/>
          </a:p>
        </p:txBody>
      </p:sp>
      <p:pic>
        <p:nvPicPr>
          <p:cNvPr id="1029" name="Artboard 1 copy 5.png" descr="Artboard 1 copy 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15" y="11912068"/>
            <a:ext cx="1078539" cy="1078539"/>
          </a:xfrm>
          <a:prstGeom prst="rect">
            <a:avLst/>
          </a:prstGeom>
          <a:ln w="12700">
            <a:miter lim="400000"/>
          </a:ln>
        </p:spPr>
      </p:pic>
      <p:sp>
        <p:nvSpPr>
          <p:cNvPr id="1030" name="Get your money back.  * View all details on our Ultimate Partner Kit Campaign sheet."/>
          <p:cNvSpPr txBox="1"/>
          <p:nvPr/>
        </p:nvSpPr>
        <p:spPr>
          <a:xfrm>
            <a:off x="1907574" y="12095821"/>
            <a:ext cx="11608706" cy="711200"/>
          </a:xfrm>
          <a:prstGeom prst="rect">
            <a:avLst/>
          </a:prstGeom>
          <a:ln w="12700">
            <a:miter lim="400000"/>
          </a:ln>
          <a:effectLst>
            <a:outerShdw blurRad="698500" dist="25400" dir="5400000" rotWithShape="0">
              <a:srgbClr val="FFFFFF"/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2000" spc="39"/>
            </a:pPr>
            <a:r>
              <a:rPr lang="ru-RU" sz="2000" b="0" i="0" strike="noStrike" cap="none" spc="39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Получите свои деньги обратно.</a:t>
            </a:r>
            <a:br>
              <a:rPr sz="2000"/>
            </a:br>
            <a:r>
              <a:rPr lang="ru-RU" sz="2000" b="0" i="0" strike="noStrike" cap="none" spc="39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*см. подробную информацию о нашей кампании Ultimate Partner Kit</a:t>
            </a:r>
            <a:r>
              <a:rPr lang="sv-SE" sz="2000" b="0" i="0" strike="noStrike" cap="none" spc="39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.</a:t>
            </a:r>
            <a:endParaRPr lang="ru-RU" sz="2000" b="0" i="0" strike="noStrike" cap="none" spc="39" baseline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ktangel"/>
          <p:cNvSpPr/>
          <p:nvPr/>
        </p:nvSpPr>
        <p:spPr>
          <a:xfrm>
            <a:off x="-7019" y="-5160"/>
            <a:ext cx="24398038" cy="13726320"/>
          </a:xfrm>
          <a:prstGeom prst="rect">
            <a:avLst/>
          </a:prstGeom>
          <a:solidFill>
            <a:srgbClr val="EDDBC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33" name="Includes…"/>
          <p:cNvSpPr txBox="1"/>
          <p:nvPr/>
        </p:nvSpPr>
        <p:spPr>
          <a:xfrm>
            <a:off x="3079431" y="4094943"/>
            <a:ext cx="10228606" cy="3924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lvl="2" indent="0" algn="l">
              <a:buClr>
                <a:srgbClr val="000000"/>
              </a:buClr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 него входит:</a:t>
            </a:r>
          </a:p>
          <a:p>
            <a:pPr marL="381000" lvl="2" indent="-381000" algn="l">
              <a:lnSpc>
                <a:spcPts val="3200"/>
              </a:lnSpc>
              <a:buClr>
                <a:srgbClr val="000000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Мобильное приложение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Mobile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App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легко использовать воронки продаж</a:t>
            </a:r>
          </a:p>
          <a:p>
            <a:pPr marL="381000" lvl="2" indent="-381000" algn="l">
              <a:lnSpc>
                <a:spcPts val="3200"/>
              </a:lnSpc>
              <a:buClr>
                <a:srgbClr val="000000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Zinzino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GoCore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 личностное и профессиональное развитие</a:t>
            </a:r>
          </a:p>
          <a:p>
            <a:pPr marL="381000" lvl="2" indent="-381000" algn="l">
              <a:lnSpc>
                <a:spcPts val="3200"/>
              </a:lnSpc>
              <a:buClr>
                <a:srgbClr val="000000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Мощный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Back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Office</a:t>
            </a:r>
          </a:p>
          <a:p>
            <a:pPr marL="381000" lvl="2" indent="-381000" algn="l">
              <a:lnSpc>
                <a:spcPts val="3200"/>
              </a:lnSpc>
              <a:buClr>
                <a:srgbClr val="000000"/>
              </a:buClr>
              <a:buSzTx/>
              <a:buChar char="•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Выберите продукт </a:t>
            </a:r>
          </a:p>
          <a:p>
            <a:pPr algn="l" defTabSz="2438338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br>
              <a:rPr sz="3000" dirty="0"/>
            </a:br>
            <a:r>
              <a:rPr lang="sv-SE" sz="3000" dirty="0"/>
              <a:t>€</a:t>
            </a:r>
            <a:r>
              <a:rPr lang="sv-SE" sz="3000" dirty="0">
                <a:latin typeface="Open Sans Semibold"/>
                <a:ea typeface="Open Sans Semibold"/>
                <a:cs typeface="Open Sans Semibold"/>
              </a:rPr>
              <a:t>70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I Экономия 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33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 % I 10 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Credits</a:t>
            </a:r>
            <a:endParaRPr lang="ru-RU" sz="3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  <a:p>
            <a:pPr algn="l" defTabSz="2438338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Розничная цена 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€105</a:t>
            </a:r>
            <a:endParaRPr lang="ru-RU" sz="2500" b="0" i="0" strike="noStrike" cap="none" spc="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034" name="Step 2 – Select your monthly Auto Order"/>
          <p:cNvSpPr txBox="1"/>
          <p:nvPr/>
        </p:nvSpPr>
        <p:spPr>
          <a:xfrm>
            <a:off x="-1" y="1115802"/>
            <a:ext cx="24384002" cy="12126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pc="35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Шаг 2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– Выберите продукты для ежемесячного автозаказа </a:t>
            </a:r>
          </a:p>
        </p:txBody>
      </p:sp>
      <p:sp>
        <p:nvSpPr>
          <p:cNvPr id="1035" name="Rektangel"/>
          <p:cNvSpPr/>
          <p:nvPr/>
        </p:nvSpPr>
        <p:spPr>
          <a:xfrm>
            <a:off x="-34033" y="9354968"/>
            <a:ext cx="24434552" cy="4384580"/>
          </a:xfrm>
          <a:prstGeom prst="rect">
            <a:avLst/>
          </a:prstGeom>
          <a:solidFill>
            <a:srgbClr val="F6F2E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039" name="Gruppera"/>
          <p:cNvGrpSpPr/>
          <p:nvPr/>
        </p:nvGrpSpPr>
        <p:grpSpPr>
          <a:xfrm>
            <a:off x="12687979" y="4796815"/>
            <a:ext cx="9653617" cy="7920006"/>
            <a:chOff x="0" y="0"/>
            <a:chExt cx="9653615" cy="7920004"/>
          </a:xfrm>
        </p:grpSpPr>
        <p:pic>
          <p:nvPicPr>
            <p:cNvPr id="1036" name="zinzino-mockup-zinzino-mobile-1215137141-25prc-110dpi.png" descr="zinzino-mockup-zinzino-mobile-1215137141-25prc-110dpi.png"/>
            <p:cNvPicPr>
              <a:picLocks noChangeAspect="1"/>
            </p:cNvPicPr>
            <p:nvPr/>
          </p:nvPicPr>
          <p:blipFill>
            <a:blip r:embed="rId3"/>
            <a:srcRect t="9042" b="9042"/>
            <a:stretch>
              <a:fillRect/>
            </a:stretch>
          </p:blipFill>
          <p:spPr>
            <a:xfrm>
              <a:off x="5555587" y="713933"/>
              <a:ext cx="4098029" cy="647957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37" name="zinzino-mockup-gocore-app-1215137141-25prc-110dpi.png" descr="zinzino-mockup-gocore-app-1215137141-25prc-110dpi.png"/>
            <p:cNvPicPr>
              <a:picLocks noChangeAspect="1"/>
            </p:cNvPicPr>
            <p:nvPr/>
          </p:nvPicPr>
          <p:blipFill>
            <a:blip r:embed="rId4"/>
            <a:srcRect t="1958" b="1958"/>
            <a:stretch>
              <a:fillRect/>
            </a:stretch>
          </p:blipFill>
          <p:spPr>
            <a:xfrm>
              <a:off x="2846482" y="0"/>
              <a:ext cx="4938668" cy="780874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38" name="balanceoil-plus-orange-lemon-mint-packshot-1250x1250px-110dpi.png" descr="balanceoil-plus-orange-lemon-mint-packshot-1250x1250px-110dpi.png"/>
            <p:cNvPicPr>
              <a:picLocks noChangeAspect="1"/>
            </p:cNvPicPr>
            <p:nvPr/>
          </p:nvPicPr>
          <p:blipFill>
            <a:blip r:embed="rId5"/>
            <a:srcRect l="7550" r="7550"/>
            <a:stretch>
              <a:fillRect/>
            </a:stretch>
          </p:blipFill>
          <p:spPr>
            <a:xfrm>
              <a:off x="0" y="975743"/>
              <a:ext cx="5895678" cy="69442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Rektangel"/>
          <p:cNvSpPr/>
          <p:nvPr/>
        </p:nvSpPr>
        <p:spPr>
          <a:xfrm>
            <a:off x="-7019" y="-5160"/>
            <a:ext cx="24398038" cy="13726320"/>
          </a:xfrm>
          <a:prstGeom prst="rect">
            <a:avLst/>
          </a:prstGeom>
          <a:solidFill>
            <a:srgbClr val="EDDBC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2" name="Step 3 – Get your products for free"/>
          <p:cNvSpPr txBox="1"/>
          <p:nvPr/>
        </p:nvSpPr>
        <p:spPr>
          <a:xfrm>
            <a:off x="1621885" y="1167156"/>
            <a:ext cx="21140231" cy="111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pc="350"/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Шаг 3</a:t>
            </a: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— Получите продукты бесплатно</a:t>
            </a:r>
          </a:p>
        </p:txBody>
      </p:sp>
      <p:sp>
        <p:nvSpPr>
          <p:cNvPr id="1043" name="Cirkel"/>
          <p:cNvSpPr/>
          <p:nvPr/>
        </p:nvSpPr>
        <p:spPr>
          <a:xfrm>
            <a:off x="5126577" y="8140310"/>
            <a:ext cx="1046569" cy="1046569"/>
          </a:xfrm>
          <a:prstGeom prst="ellipse">
            <a:avLst/>
          </a:prstGeom>
          <a:solidFill>
            <a:srgbClr val="7A68AE"/>
          </a:solidFill>
          <a:ln w="50800">
            <a:solidFill>
              <a:srgbClr val="7E67B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44" name="YOU"/>
          <p:cNvSpPr txBox="1"/>
          <p:nvPr/>
        </p:nvSpPr>
        <p:spPr>
          <a:xfrm>
            <a:off x="4943188" y="8405948"/>
            <a:ext cx="1413349" cy="542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>
              <a:defRPr sz="2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ВЫ</a:t>
            </a:r>
          </a:p>
        </p:txBody>
      </p:sp>
      <p:sp>
        <p:nvSpPr>
          <p:cNvPr id="1045" name="Z4F"/>
          <p:cNvSpPr txBox="1"/>
          <p:nvPr/>
        </p:nvSpPr>
        <p:spPr>
          <a:xfrm>
            <a:off x="6507247" y="8417989"/>
            <a:ext cx="655405" cy="491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120000"/>
              </a:lnSpc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Z4F</a:t>
            </a:r>
          </a:p>
        </p:txBody>
      </p:sp>
      <p:sp>
        <p:nvSpPr>
          <p:cNvPr id="1046" name="Customer"/>
          <p:cNvSpPr txBox="1"/>
          <p:nvPr/>
        </p:nvSpPr>
        <p:spPr>
          <a:xfrm>
            <a:off x="2852117" y="8460394"/>
            <a:ext cx="1941646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L="127000" indent="-127000" algn="r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Клиент</a:t>
            </a:r>
          </a:p>
        </p:txBody>
      </p:sp>
      <p:sp>
        <p:nvSpPr>
          <p:cNvPr id="1047" name="Partner"/>
          <p:cNvSpPr txBox="1"/>
          <p:nvPr/>
        </p:nvSpPr>
        <p:spPr>
          <a:xfrm>
            <a:off x="2852117" y="11162047"/>
            <a:ext cx="1941646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L="127000" indent="-127000" algn="r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Partner</a:t>
            </a:r>
          </a:p>
        </p:txBody>
      </p:sp>
      <p:sp>
        <p:nvSpPr>
          <p:cNvPr id="1048" name="4 Premier Customers"/>
          <p:cNvSpPr txBox="1"/>
          <p:nvPr/>
        </p:nvSpPr>
        <p:spPr>
          <a:xfrm>
            <a:off x="7928197" y="9227652"/>
            <a:ext cx="2673351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L="127000" indent="-127000" defTabSz="457200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4 Премьер Клиента</a:t>
            </a:r>
          </a:p>
        </p:txBody>
      </p:sp>
      <p:sp>
        <p:nvSpPr>
          <p:cNvPr id="1049" name="Z4F and get paid"/>
          <p:cNvSpPr txBox="1"/>
          <p:nvPr/>
        </p:nvSpPr>
        <p:spPr>
          <a:xfrm>
            <a:off x="6507247" y="11160062"/>
            <a:ext cx="3301902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marL="127000" indent="-127000" algn="l" defTabSz="457200">
              <a:defRPr sz="2000"/>
            </a:lvl1pPr>
          </a:lstStyle>
          <a:p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Z4F и получите деньги</a:t>
            </a:r>
          </a:p>
        </p:txBody>
      </p:sp>
      <p:sp>
        <p:nvSpPr>
          <p:cNvPr id="1050" name="Linje"/>
          <p:cNvSpPr/>
          <p:nvPr/>
        </p:nvSpPr>
        <p:spPr>
          <a:xfrm>
            <a:off x="6505962" y="8800891"/>
            <a:ext cx="657974" cy="1"/>
          </a:xfrm>
          <a:prstGeom prst="line">
            <a:avLst/>
          </a:prstGeom>
          <a:ln w="127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51" name="Cirkel"/>
          <p:cNvSpPr/>
          <p:nvPr/>
        </p:nvSpPr>
        <p:spPr>
          <a:xfrm>
            <a:off x="5126577" y="10828346"/>
            <a:ext cx="1046569" cy="1046569"/>
          </a:xfrm>
          <a:prstGeom prst="ellipse">
            <a:avLst/>
          </a:prstGeom>
          <a:solidFill>
            <a:srgbClr val="7A68AE"/>
          </a:solidFill>
          <a:ln w="50800">
            <a:solidFill>
              <a:srgbClr val="7E67B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52" name="YOU"/>
          <p:cNvSpPr txBox="1"/>
          <p:nvPr/>
        </p:nvSpPr>
        <p:spPr>
          <a:xfrm>
            <a:off x="4943188" y="11093986"/>
            <a:ext cx="1413349" cy="542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>
              <a:defRPr sz="2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ВЫ</a:t>
            </a:r>
          </a:p>
        </p:txBody>
      </p:sp>
      <p:grpSp>
        <p:nvGrpSpPr>
          <p:cNvPr id="1061" name="Gruppera"/>
          <p:cNvGrpSpPr/>
          <p:nvPr/>
        </p:nvGrpSpPr>
        <p:grpSpPr>
          <a:xfrm>
            <a:off x="7388277" y="8228189"/>
            <a:ext cx="3738151" cy="870810"/>
            <a:chOff x="0" y="0"/>
            <a:chExt cx="3738149" cy="870809"/>
          </a:xfrm>
        </p:grpSpPr>
        <p:sp>
          <p:nvSpPr>
            <p:cNvPr id="1053" name="Cirkel"/>
            <p:cNvSpPr/>
            <p:nvPr/>
          </p:nvSpPr>
          <p:spPr>
            <a:xfrm>
              <a:off x="0" y="28078"/>
              <a:ext cx="842732" cy="842732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7E67B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54" name="Cirkel"/>
            <p:cNvSpPr/>
            <p:nvPr/>
          </p:nvSpPr>
          <p:spPr>
            <a:xfrm>
              <a:off x="963751" y="28078"/>
              <a:ext cx="842732" cy="842732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7E67B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55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2"/>
            <a:srcRect l="54" r="7537"/>
            <a:stretch>
              <a:fillRect/>
            </a:stretch>
          </p:blipFill>
          <p:spPr>
            <a:xfrm>
              <a:off x="950599" y="105651"/>
              <a:ext cx="789275" cy="7024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6" name="Cirkel"/>
            <p:cNvSpPr/>
            <p:nvPr/>
          </p:nvSpPr>
          <p:spPr>
            <a:xfrm>
              <a:off x="1937249" y="28078"/>
              <a:ext cx="842732" cy="842732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7E67B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57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3"/>
            <a:srcRect r="45918"/>
            <a:stretch>
              <a:fillRect/>
            </a:stretch>
          </p:blipFill>
          <p:spPr>
            <a:xfrm>
              <a:off x="2031892" y="0"/>
              <a:ext cx="653505" cy="8055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58" name="Cirkel"/>
            <p:cNvSpPr/>
            <p:nvPr/>
          </p:nvSpPr>
          <p:spPr>
            <a:xfrm>
              <a:off x="2895418" y="28078"/>
              <a:ext cx="842732" cy="842732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7E67B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059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4"/>
            <a:srcRect l="2862" r="2862"/>
            <a:stretch>
              <a:fillRect/>
            </a:stretch>
          </p:blipFill>
          <p:spPr>
            <a:xfrm>
              <a:off x="43525" y="43162"/>
              <a:ext cx="760201" cy="80635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060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5"/>
            <a:srcRect l="8814" r="8814"/>
            <a:stretch>
              <a:fillRect/>
            </a:stretch>
          </p:blipFill>
          <p:spPr>
            <a:xfrm>
              <a:off x="2932919" y="81390"/>
              <a:ext cx="736058" cy="73605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064" name="Gruppera"/>
          <p:cNvGrpSpPr/>
          <p:nvPr/>
        </p:nvGrpSpPr>
        <p:grpSpPr>
          <a:xfrm>
            <a:off x="5000417" y="9363999"/>
            <a:ext cx="1270001" cy="1287227"/>
            <a:chOff x="0" y="0"/>
            <a:chExt cx="1270000" cy="1287225"/>
          </a:xfrm>
        </p:grpSpPr>
        <p:sp>
          <p:nvSpPr>
            <p:cNvPr id="1062" name="Linje"/>
            <p:cNvSpPr/>
            <p:nvPr/>
          </p:nvSpPr>
          <p:spPr>
            <a:xfrm flipH="1">
              <a:off x="634999" y="0"/>
              <a:ext cx="1" cy="1287226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63" name="Rektangel"/>
            <p:cNvSpPr/>
            <p:nvPr/>
          </p:nvSpPr>
          <p:spPr>
            <a:xfrm>
              <a:off x="0" y="310864"/>
              <a:ext cx="1270000" cy="614697"/>
            </a:xfrm>
            <a:prstGeom prst="rect">
              <a:avLst/>
            </a:prstGeom>
            <a:solidFill>
              <a:srgbClr val="EDDBC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065" name="Get paid"/>
          <p:cNvSpPr txBox="1"/>
          <p:nvPr/>
        </p:nvSpPr>
        <p:spPr>
          <a:xfrm>
            <a:off x="4313186" y="9768323"/>
            <a:ext cx="2673351" cy="40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marL="127000" indent="-127000" defTabSz="457200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Получите деньги</a:t>
            </a:r>
          </a:p>
        </p:txBody>
      </p:sp>
      <p:sp>
        <p:nvSpPr>
          <p:cNvPr id="1066" name="*The Credit value of your first generation Customers' combined purchases must be at least 40 credits."/>
          <p:cNvSpPr txBox="1"/>
          <p:nvPr/>
        </p:nvSpPr>
        <p:spPr>
          <a:xfrm>
            <a:off x="712998" y="12849897"/>
            <a:ext cx="22958003" cy="49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*Суммарное количество Credits от всех заказов ваших Клиентов первого поколения должно составлять не менее 40.</a:t>
            </a:r>
          </a:p>
        </p:txBody>
      </p:sp>
      <p:pic>
        <p:nvPicPr>
          <p:cNvPr id="1068" name="xtendplusbanner2-ny.jpg" descr="xtendplusbanner2-ny.jpg"/>
          <p:cNvPicPr>
            <a:picLocks noChangeAspect="1"/>
          </p:cNvPicPr>
          <p:nvPr/>
        </p:nvPicPr>
        <p:blipFill>
          <a:blip r:embed="rId6"/>
          <a:srcRect l="41081" r="14024" b="902"/>
          <a:stretch>
            <a:fillRect/>
          </a:stretch>
        </p:blipFill>
        <p:spPr>
          <a:xfrm>
            <a:off x="14210147" y="3824843"/>
            <a:ext cx="7013023" cy="756981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Includes…">
            <a:extLst>
              <a:ext uri="{FF2B5EF4-FFF2-40B4-BE49-F238E27FC236}">
                <a16:creationId xmlns:a16="http://schemas.microsoft.com/office/drawing/2014/main" id="{229F2E21-6CA1-B443-8905-758C4705F97B}"/>
              </a:ext>
            </a:extLst>
          </p:cNvPr>
          <p:cNvSpPr txBox="1"/>
          <p:nvPr/>
        </p:nvSpPr>
        <p:spPr>
          <a:xfrm>
            <a:off x="3079430" y="4094943"/>
            <a:ext cx="9849169" cy="30578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lvl="2" indent="0" algn="l">
              <a:buClr>
                <a:srgbClr val="000000"/>
              </a:buClr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Полюбите это. Расскажите другим. </a:t>
            </a:r>
            <a:b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Получайте продукты бесплатно.</a:t>
            </a:r>
            <a:endParaRPr dirty="0"/>
          </a:p>
          <a:p>
            <a:pPr marL="381000" indent="-381000" algn="l" defTabSz="457200">
              <a:lnSpc>
                <a:spcPts val="3200"/>
              </a:lnSpc>
              <a:buSzTx/>
              <a:buFont typeface="Calibri"/>
              <a:buAutoNum type="arabicPeriod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Оформите подписку на Набор Z4F и поделитесь своим мнением о продукции.</a:t>
            </a:r>
            <a:endParaRPr lang="sv-SE" dirty="0"/>
          </a:p>
          <a:p>
            <a:pPr marL="381000" indent="-381000" algn="l" defTabSz="457200">
              <a:lnSpc>
                <a:spcPts val="3200"/>
              </a:lnSpc>
              <a:buSzTx/>
              <a:buFont typeface="Calibri"/>
              <a:buAutoNum type="arabicPeriod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Зарегистрируйте 4 или более Клиентов с </a:t>
            </a:r>
            <a:r>
              <a:rPr lang="ru-RU" sz="25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Premier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Наборами*</a:t>
            </a:r>
          </a:p>
          <a:p>
            <a:pPr marL="381000" indent="-381000" algn="l" defTabSz="457200">
              <a:lnSpc>
                <a:spcPts val="3200"/>
              </a:lnSpc>
              <a:buSzTx/>
              <a:buFont typeface="Calibri"/>
              <a:buAutoNum type="arabicPeriod"/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Получите собственную бесплатную подписку на месяц (автозаказ). Нужно оплатить только доставку.</a:t>
            </a:r>
          </a:p>
        </p:txBody>
      </p: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zinzino-people-in-daily-life-beach-stroll-GettyImages-645795425-1920x1080-150dpi.png" descr="zinzino-people-in-daily-life-beach-stroll-GettyImages-645795425-1920x1080-150dp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92" name="Compensation Plan Create residual income"/>
          <p:cNvSpPr txBox="1"/>
          <p:nvPr/>
        </p:nvSpPr>
        <p:spPr>
          <a:xfrm>
            <a:off x="674985" y="1351215"/>
            <a:ext cx="9397032" cy="1446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Компенсационный план</a:t>
            </a:r>
            <a:br>
              <a:rPr sz="5000"/>
            </a:br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Создайте пассивный доход</a:t>
            </a:r>
          </a:p>
        </p:txBody>
      </p:sp>
      <p:pic>
        <p:nvPicPr>
          <p:cNvPr id="1093" name="test-compensation-planning-social-2.png" descr="test-compensation-planning-social-2.png"/>
          <p:cNvPicPr>
            <a:picLocks noChangeAspect="1"/>
          </p:cNvPicPr>
          <p:nvPr/>
        </p:nvPicPr>
        <p:blipFill>
          <a:blip r:embed="rId4">
            <a:alphaModFix amt="90000"/>
          </a:blip>
          <a:srcRect l="61067"/>
          <a:stretch>
            <a:fillRect/>
          </a:stretch>
        </p:blipFill>
        <p:spPr>
          <a:xfrm>
            <a:off x="495799" y="4639622"/>
            <a:ext cx="11309599" cy="4436847"/>
          </a:xfrm>
          <a:prstGeom prst="rect">
            <a:avLst/>
          </a:prstGeom>
          <a:ln w="12700">
            <a:miter lim="400000"/>
          </a:ln>
        </p:spPr>
      </p:pic>
      <p:sp>
        <p:nvSpPr>
          <p:cNvPr id="1094" name="For every Euro our customers spend  50 percent is paid back to our Partners in commissions and perks"/>
          <p:cNvSpPr txBox="1"/>
          <p:nvPr/>
        </p:nvSpPr>
        <p:spPr>
          <a:xfrm>
            <a:off x="7398338" y="5315573"/>
            <a:ext cx="3625262" cy="30572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>
              <a:defRPr sz="2500"/>
            </a:pPr>
            <a:r>
              <a:rPr lang="ru-RU" sz="24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каждого евро, который оплачивают наши клиенты, </a:t>
            </a:r>
            <a:br>
              <a:rPr sz="2400" dirty="0"/>
            </a:br>
            <a:r>
              <a:rPr lang="ru-RU" sz="24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50 % возвращается нашим </a:t>
            </a:r>
            <a:r>
              <a:rPr lang="ru-RU" sz="24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Partners</a:t>
            </a:r>
            <a:r>
              <a:rPr lang="ru-RU" sz="24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 качестве</a:t>
            </a:r>
            <a:r>
              <a:rPr lang="es-ES" sz="24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4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комиссионных и дополнительных выплат</a:t>
            </a:r>
          </a:p>
        </p:txBody>
      </p:sp>
      <p:sp>
        <p:nvSpPr>
          <p:cNvPr id="1095" name="From your Customers…"/>
          <p:cNvSpPr txBox="1"/>
          <p:nvPr/>
        </p:nvSpPr>
        <p:spPr>
          <a:xfrm>
            <a:off x="1096813" y="5002274"/>
            <a:ext cx="4121611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От ваших клиентов</a:t>
            </a:r>
          </a:p>
          <a:p>
            <a:pPr algn="l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Не изменяйте себе, будьте собой и распространяйте продукцию</a:t>
            </a:r>
          </a:p>
        </p:txBody>
      </p:sp>
      <p:sp>
        <p:nvSpPr>
          <p:cNvPr id="1096" name="Building a team"/>
          <p:cNvSpPr txBox="1"/>
          <p:nvPr/>
        </p:nvSpPr>
        <p:spPr>
          <a:xfrm>
            <a:off x="1096813" y="7639111"/>
            <a:ext cx="412161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Создание команды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uppera"/>
          <p:cNvGrpSpPr/>
          <p:nvPr/>
        </p:nvGrpSpPr>
        <p:grpSpPr>
          <a:xfrm>
            <a:off x="-22973" y="-1"/>
            <a:ext cx="24429946" cy="11774515"/>
            <a:chOff x="-1" y="0"/>
            <a:chExt cx="24429944" cy="11774513"/>
          </a:xfrm>
        </p:grpSpPr>
        <p:sp>
          <p:nvSpPr>
            <p:cNvPr id="40" name="Full of vitamins, minerals, phyto- and micro nutrients,  beta glucans, fibers, healthy fats and a good balance  of Omega-6 and Omega-3."/>
            <p:cNvSpPr txBox="1"/>
            <p:nvPr/>
          </p:nvSpPr>
          <p:spPr>
            <a:xfrm>
              <a:off x="287540" y="9542780"/>
              <a:ext cx="11655719" cy="2231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>
                <a:defRPr sz="2500" i="1" spc="25"/>
              </a:pPr>
              <a:r>
                <a:rPr lang="ru-RU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Богатые витаминами, минералами, фито- и микронутриентами, </a:t>
              </a:r>
              <a:br>
                <a:rPr sz="2500" dirty="0"/>
              </a:br>
              <a:r>
                <a:rPr lang="ru-RU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бета-</a:t>
              </a:r>
              <a:r>
                <a:rPr lang="ru-RU" sz="2500" b="0" i="1" strike="noStrike" cap="none" spc="25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глюканами</a:t>
              </a:r>
              <a:r>
                <a:rPr lang="ru-RU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, волокнами, полезными жирами и оптимальным соотношением Омега-6 и Омега-3.</a:t>
              </a:r>
            </a:p>
          </p:txBody>
        </p:sp>
        <p:grpSp>
          <p:nvGrpSpPr>
            <p:cNvPr id="46" name="Gruppera"/>
            <p:cNvGrpSpPr/>
            <p:nvPr/>
          </p:nvGrpSpPr>
          <p:grpSpPr>
            <a:xfrm>
              <a:off x="-1" y="0"/>
              <a:ext cx="24429944" cy="9083761"/>
              <a:chOff x="0" y="0"/>
              <a:chExt cx="24429941" cy="9083760"/>
            </a:xfrm>
          </p:grpSpPr>
          <p:pic>
            <p:nvPicPr>
              <p:cNvPr id="41" name="zinzino-heritage-waterfall-864911610-1920x1080-150dpi.jpg" descr="zinzino-heritage-waterfall-864911610-1920x1080-150dpi.jpg"/>
              <p:cNvPicPr>
                <a:picLocks noChangeAspect="1"/>
              </p:cNvPicPr>
              <p:nvPr/>
            </p:nvPicPr>
            <p:blipFill>
              <a:blip r:embed="rId2">
                <a:alphaModFix amt="30143"/>
              </a:blip>
              <a:srcRect t="16751" b="17199"/>
              <a:stretch>
                <a:fillRect/>
              </a:stretch>
            </p:blipFill>
            <p:spPr>
              <a:xfrm>
                <a:off x="22971" y="0"/>
                <a:ext cx="24384002" cy="905924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44" name="Gruppera"/>
              <p:cNvGrpSpPr/>
              <p:nvPr/>
            </p:nvGrpSpPr>
            <p:grpSpPr>
              <a:xfrm>
                <a:off x="1636667" y="3743538"/>
                <a:ext cx="8957531" cy="4148115"/>
                <a:chOff x="191" y="0"/>
                <a:chExt cx="8957529" cy="4148113"/>
              </a:xfrm>
            </p:grpSpPr>
            <p:pic>
              <p:nvPicPr>
                <p:cNvPr id="42" name="omega-3-1182827458-2262x2250px-72dpi.jpg" descr="omega-3-1182827458-2262x2250px-72dpi.jpg"/>
                <p:cNvPicPr>
                  <a:picLocks noChangeAspect="1"/>
                </p:cNvPicPr>
                <p:nvPr/>
              </p:nvPicPr>
              <p:blipFill>
                <a:blip r:embed="rId3"/>
                <a:srcRect l="46" r="45"/>
                <a:stretch>
                  <a:fillRect/>
                </a:stretch>
              </p:blipFill>
              <p:spPr>
                <a:xfrm>
                  <a:off x="4791312" y="0"/>
                  <a:ext cx="4166409" cy="4148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1600" extrusionOk="0">
                      <a:moveTo>
                        <a:pt x="9838" y="0"/>
                      </a:moveTo>
                      <a:cubicBezTo>
                        <a:pt x="7320" y="0"/>
                        <a:pt x="4803" y="1055"/>
                        <a:pt x="2882" y="3164"/>
                      </a:cubicBezTo>
                      <a:cubicBezTo>
                        <a:pt x="-961" y="7382"/>
                        <a:pt x="-961" y="14218"/>
                        <a:pt x="2882" y="18436"/>
                      </a:cubicBezTo>
                      <a:cubicBezTo>
                        <a:pt x="4803" y="20545"/>
                        <a:pt x="7320" y="21600"/>
                        <a:pt x="9838" y="21600"/>
                      </a:cubicBezTo>
                      <a:cubicBezTo>
                        <a:pt x="12356" y="21600"/>
                        <a:pt x="14875" y="20545"/>
                        <a:pt x="16796" y="18436"/>
                      </a:cubicBezTo>
                      <a:cubicBezTo>
                        <a:pt x="20639" y="14218"/>
                        <a:pt x="20639" y="7382"/>
                        <a:pt x="16796" y="3164"/>
                      </a:cubicBezTo>
                      <a:cubicBezTo>
                        <a:pt x="14875" y="1055"/>
                        <a:pt x="12356" y="0"/>
                        <a:pt x="9838" y="0"/>
                      </a:cubicBezTo>
                      <a:close/>
                    </a:path>
                  </a:pathLst>
                </a:cu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43" name="free-range-sheep-501780454-2262x2250px-72dpi.jpg" descr="free-range-sheep-501780454-2262x2250px-72dpi.jpg"/>
                <p:cNvPicPr>
                  <a:picLocks noChangeAspect="1"/>
                </p:cNvPicPr>
                <p:nvPr/>
              </p:nvPicPr>
              <p:blipFill>
                <a:blip r:embed="rId4"/>
                <a:srcRect l="46" r="45"/>
                <a:stretch>
                  <a:fillRect/>
                </a:stretch>
              </p:blipFill>
              <p:spPr>
                <a:xfrm>
                  <a:off x="191" y="0"/>
                  <a:ext cx="4166409" cy="4148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1600" extrusionOk="0">
                      <a:moveTo>
                        <a:pt x="9838" y="0"/>
                      </a:moveTo>
                      <a:cubicBezTo>
                        <a:pt x="7320" y="0"/>
                        <a:pt x="4803" y="1055"/>
                        <a:pt x="2882" y="3164"/>
                      </a:cubicBezTo>
                      <a:cubicBezTo>
                        <a:pt x="-961" y="7382"/>
                        <a:pt x="-961" y="14218"/>
                        <a:pt x="2882" y="18436"/>
                      </a:cubicBezTo>
                      <a:cubicBezTo>
                        <a:pt x="4803" y="20545"/>
                        <a:pt x="7320" y="21600"/>
                        <a:pt x="9838" y="21600"/>
                      </a:cubicBezTo>
                      <a:cubicBezTo>
                        <a:pt x="12356" y="21600"/>
                        <a:pt x="14875" y="20545"/>
                        <a:pt x="16796" y="18436"/>
                      </a:cubicBezTo>
                      <a:cubicBezTo>
                        <a:pt x="20639" y="14218"/>
                        <a:pt x="20639" y="7382"/>
                        <a:pt x="16796" y="3164"/>
                      </a:cubicBezTo>
                      <a:cubicBezTo>
                        <a:pt x="14875" y="1055"/>
                        <a:pt x="12356" y="0"/>
                        <a:pt x="9838" y="0"/>
                      </a:cubicBezTo>
                      <a:close/>
                    </a:path>
                  </a:pathLst>
                </a:custGeom>
                <a:ln w="12700" cap="flat">
                  <a:noFill/>
                  <a:miter lim="400000"/>
                </a:ln>
                <a:effectLst/>
              </p:spPr>
            </p:pic>
          </p:grpSp>
          <p:sp>
            <p:nvSpPr>
              <p:cNvPr id="45" name="Linje"/>
              <p:cNvSpPr/>
              <p:nvPr/>
            </p:nvSpPr>
            <p:spPr>
              <a:xfrm>
                <a:off x="0" y="9083760"/>
                <a:ext cx="24429943" cy="1"/>
              </a:xfrm>
              <a:prstGeom prst="line">
                <a:avLst/>
              </a:prstGeom>
              <a:noFill/>
              <a:ln w="63500" cap="flat">
                <a:solidFill>
                  <a:srgbClr val="4E009D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sp>
          <p:nvSpPr>
            <p:cNvPr id="47" name="We used to eat food…"/>
            <p:cNvSpPr txBox="1"/>
            <p:nvPr/>
          </p:nvSpPr>
          <p:spPr>
            <a:xfrm>
              <a:off x="794493" y="1142460"/>
              <a:ext cx="10948986" cy="2218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2438338">
                <a:lnSpc>
                  <a:spcPts val="5500"/>
                </a:lnSpc>
                <a:defRPr spc="350"/>
              </a:pPr>
              <a:r>
                <a:rPr lang="ru-RU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Испокон веков мы употребляли в пищу продукты,</a:t>
              </a:r>
              <a:r>
                <a:rPr lang="sv-SE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дарованные самой матушкой природой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6" name="Gruppera"/>
          <p:cNvGrpSpPr/>
          <p:nvPr/>
        </p:nvGrpSpPr>
        <p:grpSpPr>
          <a:xfrm>
            <a:off x="-68105" y="6417678"/>
            <a:ext cx="24452106" cy="7298324"/>
            <a:chOff x="0" y="0"/>
            <a:chExt cx="24452104" cy="7298322"/>
          </a:xfrm>
        </p:grpSpPr>
        <p:sp>
          <p:nvSpPr>
            <p:cNvPr id="1098" name="Rektangel"/>
            <p:cNvSpPr/>
            <p:nvPr/>
          </p:nvSpPr>
          <p:spPr>
            <a:xfrm>
              <a:off x="0" y="4889045"/>
              <a:ext cx="24452104" cy="2409277"/>
            </a:xfrm>
            <a:prstGeom prst="rect">
              <a:avLst/>
            </a:prstGeom>
            <a:solidFill>
              <a:srgbClr val="C9CD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105" name="Gruppera"/>
            <p:cNvGrpSpPr/>
            <p:nvPr/>
          </p:nvGrpSpPr>
          <p:grpSpPr>
            <a:xfrm>
              <a:off x="2520878" y="0"/>
              <a:ext cx="3479950" cy="6271183"/>
              <a:chOff x="0" y="0"/>
              <a:chExt cx="3479949" cy="6271182"/>
            </a:xfrm>
          </p:grpSpPr>
          <p:sp>
            <p:nvSpPr>
              <p:cNvPr id="1099" name="Rundad rektangel"/>
              <p:cNvSpPr/>
              <p:nvPr/>
            </p:nvSpPr>
            <p:spPr>
              <a:xfrm>
                <a:off x="0" y="0"/>
                <a:ext cx="3479949" cy="1108219"/>
              </a:xfrm>
              <a:prstGeom prst="roundRect">
                <a:avLst>
                  <a:gd name="adj" fmla="val 11910"/>
                </a:avLst>
              </a:prstGeom>
              <a:solidFill>
                <a:srgbClr val="EDDBC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00" name="Rundad rektangel"/>
              <p:cNvSpPr/>
              <p:nvPr/>
            </p:nvSpPr>
            <p:spPr>
              <a:xfrm>
                <a:off x="70039" y="2202069"/>
                <a:ext cx="3339870" cy="3451599"/>
              </a:xfrm>
              <a:prstGeom prst="roundRect">
                <a:avLst>
                  <a:gd name="adj" fmla="val 3952"/>
                </a:avLst>
              </a:prstGeom>
              <a:solidFill>
                <a:srgbClr val="EDDBC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01" name="Rundad rektangel"/>
              <p:cNvSpPr/>
              <p:nvPr/>
            </p:nvSpPr>
            <p:spPr>
              <a:xfrm>
                <a:off x="253146" y="1236869"/>
                <a:ext cx="2965520" cy="1108220"/>
              </a:xfrm>
              <a:prstGeom prst="roundRect">
                <a:avLst>
                  <a:gd name="adj" fmla="val 11910"/>
                </a:avLst>
              </a:prstGeom>
              <a:solidFill>
                <a:srgbClr val="5458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02" name="10%…"/>
              <p:cNvSpPr txBox="1"/>
              <p:nvPr/>
            </p:nvSpPr>
            <p:spPr>
              <a:xfrm>
                <a:off x="267922" y="1236052"/>
                <a:ext cx="2935968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3500" b="0" i="0" strike="noStrike" cap="none" spc="-245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1</a:t>
                </a:r>
                <a:r>
                  <a:rPr lang="ru-RU" sz="3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0 %</a:t>
                </a:r>
              </a:p>
              <a:p>
                <a:pPr defTabSz="457200">
                  <a:lnSpc>
                    <a:spcPct val="80000"/>
                  </a:lnSpc>
                  <a:defRPr sz="2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Cash Bonus</a:t>
                </a:r>
              </a:p>
            </p:txBody>
          </p:sp>
          <p:sp>
            <p:nvSpPr>
              <p:cNvPr id="1103" name="Annual Income:"/>
              <p:cNvSpPr txBox="1"/>
              <p:nvPr/>
            </p:nvSpPr>
            <p:spPr>
              <a:xfrm>
                <a:off x="278376" y="5788855"/>
                <a:ext cx="2897796" cy="48232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>
                <a:lvl1pPr>
                  <a:defRPr sz="2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lvl1pPr>
              </a:lstStyle>
              <a:p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Ежегодный доход</a:t>
                </a:r>
              </a:p>
            </p:txBody>
          </p:sp>
          <p:sp>
            <p:nvSpPr>
              <p:cNvPr id="1104" name="PARTNER 0-24 Customers"/>
              <p:cNvSpPr txBox="1"/>
              <p:nvPr/>
            </p:nvSpPr>
            <p:spPr>
              <a:xfrm>
                <a:off x="860522" y="156473"/>
                <a:ext cx="1758902" cy="79527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none" lIns="50800" tIns="50800" rIns="50800" bIns="50800" numCol="1" anchor="ctr">
                <a:spAutoFit/>
              </a:bodyPr>
              <a:lstStyle/>
              <a:p>
                <a:pPr defTabSz="457200">
                  <a:defRPr sz="3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PARTNER</a:t>
                </a:r>
                <a:br>
                  <a:rPr sz="3000"/>
                </a:br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0-24 клиента</a:t>
                </a:r>
              </a:p>
            </p:txBody>
          </p:sp>
        </p:grpSp>
      </p:grpSp>
      <p:sp>
        <p:nvSpPr>
          <p:cNvPr id="1107" name="Customer career plan"/>
          <p:cNvSpPr txBox="1"/>
          <p:nvPr/>
        </p:nvSpPr>
        <p:spPr>
          <a:xfrm>
            <a:off x="674985" y="1424743"/>
            <a:ext cx="13769084" cy="13453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Профессиональный план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5000" b="0" i="0" strike="noStrike" cap="none" spc="35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зависимости от количества клиентов</a:t>
            </a:r>
          </a:p>
        </p:txBody>
      </p:sp>
      <p:sp>
        <p:nvSpPr>
          <p:cNvPr id="1108" name="Every additional 100 Customers increases your…"/>
          <p:cNvSpPr txBox="1"/>
          <p:nvPr/>
        </p:nvSpPr>
        <p:spPr>
          <a:xfrm>
            <a:off x="16484601" y="1935485"/>
            <a:ext cx="6820780" cy="1371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>
              <a:lnSpc>
                <a:spcPts val="2600"/>
              </a:lnSpc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Каждые дополнительные 100 клиентов повышают </a:t>
            </a:r>
          </a:p>
          <a:p>
            <a:pPr>
              <a:lnSpc>
                <a:spcPts val="2600"/>
              </a:lnSpc>
              <a:defRPr sz="2000"/>
            </a:pP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ваш бонус Top Team на </a:t>
            </a:r>
            <a:r>
              <a:rPr lang="ru-RU" sz="2000" dirty="0">
                <a:latin typeface="Open Sans Semibold"/>
                <a:ea typeface="Open Sans Semibold"/>
                <a:cs typeface="Open Sans Semibold"/>
              </a:rPr>
              <a:t>€500 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 месяц</a:t>
            </a:r>
            <a:r>
              <a:rPr lang="es-ES" sz="2000" b="0" i="0" strike="noStrike" cap="none" spc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 увеличивают вознаграждение с комиссионных команды.</a:t>
            </a:r>
          </a:p>
        </p:txBody>
      </p:sp>
      <p:grpSp>
        <p:nvGrpSpPr>
          <p:cNvPr id="1117" name="Gruppera"/>
          <p:cNvGrpSpPr/>
          <p:nvPr/>
        </p:nvGrpSpPr>
        <p:grpSpPr>
          <a:xfrm>
            <a:off x="6396828" y="5198702"/>
            <a:ext cx="3479949" cy="7490159"/>
            <a:chOff x="0" y="0"/>
            <a:chExt cx="3479948" cy="7490157"/>
          </a:xfrm>
        </p:grpSpPr>
        <p:grpSp>
          <p:nvGrpSpPr>
            <p:cNvPr id="1115" name="Gruppera"/>
            <p:cNvGrpSpPr/>
            <p:nvPr/>
          </p:nvGrpSpPr>
          <p:grpSpPr>
            <a:xfrm>
              <a:off x="0" y="0"/>
              <a:ext cx="3479949" cy="6882939"/>
              <a:chOff x="0" y="0"/>
              <a:chExt cx="3479948" cy="6882938"/>
            </a:xfrm>
          </p:grpSpPr>
          <p:sp>
            <p:nvSpPr>
              <p:cNvPr id="1109" name="Rundad rektangel"/>
              <p:cNvSpPr/>
              <p:nvPr/>
            </p:nvSpPr>
            <p:spPr>
              <a:xfrm>
                <a:off x="70039" y="2240986"/>
                <a:ext cx="3339870" cy="4641953"/>
              </a:xfrm>
              <a:prstGeom prst="roundRect">
                <a:avLst>
                  <a:gd name="adj" fmla="val 3952"/>
                </a:avLst>
              </a:prstGeom>
              <a:solidFill>
                <a:srgbClr val="DFEF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10" name="Rundad rektangel"/>
              <p:cNvSpPr/>
              <p:nvPr/>
            </p:nvSpPr>
            <p:spPr>
              <a:xfrm>
                <a:off x="257214" y="1275786"/>
                <a:ext cx="2965520" cy="1108220"/>
              </a:xfrm>
              <a:prstGeom prst="roundRect">
                <a:avLst>
                  <a:gd name="adj" fmla="val 11910"/>
                </a:avLst>
              </a:prstGeom>
              <a:solidFill>
                <a:srgbClr val="5458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11" name="Rundad rektangel"/>
              <p:cNvSpPr/>
              <p:nvPr/>
            </p:nvSpPr>
            <p:spPr>
              <a:xfrm>
                <a:off x="0" y="38917"/>
                <a:ext cx="3479949" cy="1108219"/>
              </a:xfrm>
              <a:prstGeom prst="roundRect">
                <a:avLst>
                  <a:gd name="adj" fmla="val 11910"/>
                </a:avLst>
              </a:prstGeom>
              <a:solidFill>
                <a:srgbClr val="DFEFD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12" name="A-TEAM 25 Customers"/>
              <p:cNvSpPr txBox="1"/>
              <p:nvPr/>
            </p:nvSpPr>
            <p:spPr>
              <a:xfrm>
                <a:off x="10769" y="-1"/>
                <a:ext cx="3464430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A-TEAM</a:t>
                </a:r>
                <a:br>
                  <a:rPr sz="3000"/>
                </a:br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25 клиентов</a:t>
                </a:r>
              </a:p>
            </p:txBody>
          </p:sp>
          <p:sp>
            <p:nvSpPr>
              <p:cNvPr id="1113" name="€100 Monthly Bonus + Loyalty Refund + Qualify for…"/>
              <p:cNvSpPr txBox="1"/>
              <p:nvPr/>
            </p:nvSpPr>
            <p:spPr>
              <a:xfrm>
                <a:off x="291076" y="2820612"/>
                <a:ext cx="2897796" cy="339794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Ежемесячный бонус 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€</a:t>
                </a:r>
                <a:r>
                  <a:rPr lang="ru-RU" sz="2000" b="0" i="0" strike="noStrike" cap="none" spc="-14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1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00 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возврат средств </a:t>
                </a:r>
                <a:b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за лояльность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Право на ECB и RCB</a:t>
                </a:r>
              </a:p>
              <a:p>
                <a:pPr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которые увеличивают ваши комиссионные </a:t>
                </a:r>
                <a:b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 два раза</a:t>
                </a:r>
              </a:p>
            </p:txBody>
          </p:sp>
          <p:sp>
            <p:nvSpPr>
              <p:cNvPr id="1114" name="20%…"/>
              <p:cNvSpPr txBox="1"/>
              <p:nvPr/>
            </p:nvSpPr>
            <p:spPr>
              <a:xfrm>
                <a:off x="271990" y="1274969"/>
                <a:ext cx="2935968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3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20 %</a:t>
                </a:r>
              </a:p>
              <a:p>
                <a:pPr defTabSz="457200">
                  <a:lnSpc>
                    <a:spcPct val="80000"/>
                  </a:lnSpc>
                  <a:defRPr sz="2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Cash Bonus</a:t>
                </a:r>
              </a:p>
            </p:txBody>
          </p:sp>
        </p:grpSp>
        <p:sp>
          <p:nvSpPr>
            <p:cNvPr id="1116" name="±€1,800"/>
            <p:cNvSpPr txBox="1"/>
            <p:nvPr/>
          </p:nvSpPr>
          <p:spPr>
            <a:xfrm>
              <a:off x="291076" y="7007831"/>
              <a:ext cx="2897796" cy="482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2000" b="0" i="0" strike="noStrike" cap="none" spc="-14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</a:t>
              </a:r>
              <a:r>
                <a:rPr lang="sv-SE" sz="2000" b="0" i="0" strike="noStrike" cap="none" spc="-14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800</a:t>
              </a:r>
            </a:p>
          </p:txBody>
        </p:sp>
      </p:grpSp>
      <p:grpSp>
        <p:nvGrpSpPr>
          <p:cNvPr id="1126" name="Gruppera"/>
          <p:cNvGrpSpPr/>
          <p:nvPr/>
        </p:nvGrpSpPr>
        <p:grpSpPr>
          <a:xfrm>
            <a:off x="10344951" y="4690702"/>
            <a:ext cx="3479949" cy="8009932"/>
            <a:chOff x="0" y="0"/>
            <a:chExt cx="3479948" cy="8009930"/>
          </a:xfrm>
        </p:grpSpPr>
        <p:grpSp>
          <p:nvGrpSpPr>
            <p:cNvPr id="1124" name="Gruppera"/>
            <p:cNvGrpSpPr/>
            <p:nvPr/>
          </p:nvGrpSpPr>
          <p:grpSpPr>
            <a:xfrm>
              <a:off x="0" y="-1"/>
              <a:ext cx="3479949" cy="7384372"/>
              <a:chOff x="0" y="0"/>
              <a:chExt cx="3479948" cy="7384370"/>
            </a:xfrm>
          </p:grpSpPr>
          <p:sp>
            <p:nvSpPr>
              <p:cNvPr id="1118" name="Rundad rektangel"/>
              <p:cNvSpPr/>
              <p:nvPr/>
            </p:nvSpPr>
            <p:spPr>
              <a:xfrm>
                <a:off x="70039" y="2240986"/>
                <a:ext cx="3339870" cy="5143385"/>
              </a:xfrm>
              <a:prstGeom prst="roundRect">
                <a:avLst>
                  <a:gd name="adj" fmla="val 3952"/>
                </a:avLst>
              </a:prstGeom>
              <a:solidFill>
                <a:srgbClr val="BDE1E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19" name="Rundad rektangel"/>
              <p:cNvSpPr/>
              <p:nvPr/>
            </p:nvSpPr>
            <p:spPr>
              <a:xfrm>
                <a:off x="0" y="38917"/>
                <a:ext cx="3479949" cy="1108219"/>
              </a:xfrm>
              <a:prstGeom prst="roundRect">
                <a:avLst>
                  <a:gd name="adj" fmla="val 11910"/>
                </a:avLst>
              </a:prstGeom>
              <a:solidFill>
                <a:srgbClr val="BDE1E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0" name="PRO-TEAM 50 Customers"/>
              <p:cNvSpPr txBox="1"/>
              <p:nvPr/>
            </p:nvSpPr>
            <p:spPr>
              <a:xfrm>
                <a:off x="150998" y="0"/>
                <a:ext cx="3177953" cy="11098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PRO-TEAM</a:t>
                </a:r>
                <a:br>
                  <a:rPr sz="3000"/>
                </a:br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50 клиентов</a:t>
                </a:r>
              </a:p>
            </p:txBody>
          </p:sp>
          <p:sp>
            <p:nvSpPr>
              <p:cNvPr id="1121" name="Rundad rektangel"/>
              <p:cNvSpPr/>
              <p:nvPr/>
            </p:nvSpPr>
            <p:spPr>
              <a:xfrm>
                <a:off x="257214" y="1275786"/>
                <a:ext cx="2965521" cy="1108220"/>
              </a:xfrm>
              <a:prstGeom prst="roundRect">
                <a:avLst>
                  <a:gd name="adj" fmla="val 11910"/>
                </a:avLst>
              </a:prstGeom>
              <a:solidFill>
                <a:srgbClr val="5458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2" name="25%…"/>
              <p:cNvSpPr txBox="1"/>
              <p:nvPr/>
            </p:nvSpPr>
            <p:spPr>
              <a:xfrm>
                <a:off x="266602" y="1274969"/>
                <a:ext cx="2946745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3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25 %</a:t>
                </a:r>
              </a:p>
              <a:p>
                <a:pPr defTabSz="457200">
                  <a:lnSpc>
                    <a:spcPct val="80000"/>
                  </a:lnSpc>
                  <a:defRPr sz="2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Cash Bonus</a:t>
                </a:r>
              </a:p>
            </p:txBody>
          </p:sp>
          <p:sp>
            <p:nvSpPr>
              <p:cNvPr id="1123" name="€200 Monthly Bonus"/>
              <p:cNvSpPr txBox="1"/>
              <p:nvPr/>
            </p:nvSpPr>
            <p:spPr>
              <a:xfrm>
                <a:off x="315551" y="2785277"/>
                <a:ext cx="2897796" cy="27373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>
                  <a:defRPr sz="2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Ежемесячный бонус 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€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200</a:t>
                </a:r>
                <a:br>
                  <a:rPr sz="2000" dirty="0"/>
                </a:br>
                <a:endParaRPr dirty="0"/>
              </a:p>
            </p:txBody>
          </p:sp>
        </p:grpSp>
        <p:sp>
          <p:nvSpPr>
            <p:cNvPr id="1125" name="±€3,800"/>
            <p:cNvSpPr txBox="1"/>
            <p:nvPr/>
          </p:nvSpPr>
          <p:spPr>
            <a:xfrm>
              <a:off x="291076" y="7527604"/>
              <a:ext cx="2897796" cy="482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800</a:t>
              </a:r>
            </a:p>
          </p:txBody>
        </p:sp>
      </p:grpSp>
      <p:grpSp>
        <p:nvGrpSpPr>
          <p:cNvPr id="1135" name="Gruppera"/>
          <p:cNvGrpSpPr/>
          <p:nvPr/>
        </p:nvGrpSpPr>
        <p:grpSpPr>
          <a:xfrm>
            <a:off x="14293073" y="4157302"/>
            <a:ext cx="3479949" cy="8910292"/>
            <a:chOff x="0" y="0"/>
            <a:chExt cx="3479948" cy="8910291"/>
          </a:xfrm>
        </p:grpSpPr>
        <p:grpSp>
          <p:nvGrpSpPr>
            <p:cNvPr id="1133" name="Gruppera"/>
            <p:cNvGrpSpPr/>
            <p:nvPr/>
          </p:nvGrpSpPr>
          <p:grpSpPr>
            <a:xfrm>
              <a:off x="0" y="0"/>
              <a:ext cx="3479949" cy="7918544"/>
              <a:chOff x="0" y="0"/>
              <a:chExt cx="3479948" cy="7918543"/>
            </a:xfrm>
          </p:grpSpPr>
          <p:sp>
            <p:nvSpPr>
              <p:cNvPr id="1127" name="Rundad rektangel"/>
              <p:cNvSpPr/>
              <p:nvPr/>
            </p:nvSpPr>
            <p:spPr>
              <a:xfrm>
                <a:off x="70039" y="2240986"/>
                <a:ext cx="3339870" cy="5677558"/>
              </a:xfrm>
              <a:prstGeom prst="roundRect">
                <a:avLst>
                  <a:gd name="adj" fmla="val 3952"/>
                </a:avLst>
              </a:prstGeom>
              <a:solidFill>
                <a:srgbClr val="C1DF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8" name="Rundad rektangel"/>
              <p:cNvSpPr/>
              <p:nvPr/>
            </p:nvSpPr>
            <p:spPr>
              <a:xfrm>
                <a:off x="0" y="38917"/>
                <a:ext cx="3479949" cy="1108219"/>
              </a:xfrm>
              <a:prstGeom prst="roundRect">
                <a:avLst>
                  <a:gd name="adj" fmla="val 11910"/>
                </a:avLst>
              </a:prstGeom>
              <a:solidFill>
                <a:srgbClr val="C1DF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29" name="TOP-TEAM 100 Customers"/>
              <p:cNvSpPr txBox="1"/>
              <p:nvPr/>
            </p:nvSpPr>
            <p:spPr>
              <a:xfrm>
                <a:off x="150996" y="0"/>
                <a:ext cx="3177953" cy="11098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TOP-TEAM</a:t>
                </a:r>
                <a:br>
                  <a:rPr sz="3000"/>
                </a:br>
                <a:r>
                  <a:rPr lang="ru-RU" sz="2000" b="0" i="0" strike="noStrike" cap="none" spc="-14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1</a:t>
                </a:r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00 клиентов</a:t>
                </a:r>
              </a:p>
            </p:txBody>
          </p:sp>
          <p:sp>
            <p:nvSpPr>
              <p:cNvPr id="1130" name="Rundad rektangel"/>
              <p:cNvSpPr/>
              <p:nvPr/>
            </p:nvSpPr>
            <p:spPr>
              <a:xfrm>
                <a:off x="257213" y="1275786"/>
                <a:ext cx="2965521" cy="1108220"/>
              </a:xfrm>
              <a:prstGeom prst="roundRect">
                <a:avLst>
                  <a:gd name="adj" fmla="val 11910"/>
                </a:avLst>
              </a:prstGeom>
              <a:solidFill>
                <a:srgbClr val="5458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31" name="€400 Monthly Bonus + €10,000…"/>
              <p:cNvSpPr txBox="1"/>
              <p:nvPr/>
            </p:nvSpPr>
            <p:spPr>
              <a:xfrm>
                <a:off x="291075" y="2806697"/>
                <a:ext cx="2897796" cy="490708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Ежемесячный бонус 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€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400 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</a:t>
                </a:r>
                <a:br>
                  <a:rPr sz="2000" dirty="0"/>
                </a:br>
                <a:r>
                  <a:rPr lang="sv-SE" sz="3500" b="0" i="0" strike="noStrike" cap="none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€1</a:t>
                </a:r>
                <a:r>
                  <a:rPr lang="ru-RU" sz="3500" b="0" i="0" strike="noStrike" cap="none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</a:t>
                </a:r>
                <a:r>
                  <a:rPr lang="sv-SE" sz="3500" b="0" i="0" strike="noStrike" cap="none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,</a:t>
                </a:r>
                <a:r>
                  <a:rPr lang="ru-RU" sz="3500" b="0" i="0" strike="noStrike" cap="none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000</a:t>
                </a:r>
                <a:endParaRPr sz="3500" dirty="0"/>
              </a:p>
              <a:p>
                <a:pPr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One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Time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Bonus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</a:p>
              <a:p>
                <a:pPr>
                  <a:lnSpc>
                    <a:spcPts val="2600"/>
                  </a:lnSpc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выплачивается за </a:t>
                </a:r>
                <a:b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25 ежемесячных платежей в размере 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€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400</a:t>
                </a:r>
              </a:p>
            </p:txBody>
          </p:sp>
          <p:sp>
            <p:nvSpPr>
              <p:cNvPr id="1132" name="30%…"/>
              <p:cNvSpPr txBox="1"/>
              <p:nvPr/>
            </p:nvSpPr>
            <p:spPr>
              <a:xfrm>
                <a:off x="271990" y="1274969"/>
                <a:ext cx="2935967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3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30 %</a:t>
                </a:r>
              </a:p>
              <a:p>
                <a:pPr defTabSz="457200">
                  <a:lnSpc>
                    <a:spcPct val="80000"/>
                  </a:lnSpc>
                  <a:defRPr sz="2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Cash Bonus</a:t>
                </a:r>
              </a:p>
            </p:txBody>
          </p:sp>
        </p:grpSp>
        <p:sp>
          <p:nvSpPr>
            <p:cNvPr id="1134" name="±€7,900…"/>
            <p:cNvSpPr txBox="1"/>
            <p:nvPr/>
          </p:nvSpPr>
          <p:spPr>
            <a:xfrm>
              <a:off x="291075" y="8049231"/>
              <a:ext cx="2897796" cy="8610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7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900</a:t>
              </a:r>
            </a:p>
            <a:p>
              <a:pPr>
                <a:defRPr sz="2000"/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Без учета OTB</a:t>
              </a:r>
            </a:p>
          </p:txBody>
        </p:sp>
      </p:grpSp>
      <p:grpSp>
        <p:nvGrpSpPr>
          <p:cNvPr id="1145" name="Gruppera"/>
          <p:cNvGrpSpPr/>
          <p:nvPr/>
        </p:nvGrpSpPr>
        <p:grpSpPr>
          <a:xfrm>
            <a:off x="18241197" y="3636602"/>
            <a:ext cx="3479949" cy="9061390"/>
            <a:chOff x="0" y="0"/>
            <a:chExt cx="3479948" cy="9061389"/>
          </a:xfrm>
        </p:grpSpPr>
        <p:sp>
          <p:nvSpPr>
            <p:cNvPr id="1136" name="Rundad rektangel"/>
            <p:cNvSpPr/>
            <p:nvPr/>
          </p:nvSpPr>
          <p:spPr>
            <a:xfrm>
              <a:off x="0" y="38917"/>
              <a:ext cx="3479949" cy="1108219"/>
            </a:xfrm>
            <a:prstGeom prst="roundRect">
              <a:avLst>
                <a:gd name="adj" fmla="val 11910"/>
              </a:avLst>
            </a:prstGeom>
            <a:solidFill>
              <a:srgbClr val="C4B1C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142" name="Gruppera"/>
            <p:cNvGrpSpPr/>
            <p:nvPr/>
          </p:nvGrpSpPr>
          <p:grpSpPr>
            <a:xfrm>
              <a:off x="70039" y="-1"/>
              <a:ext cx="3339870" cy="8446067"/>
              <a:chOff x="0" y="0"/>
              <a:chExt cx="3339869" cy="8446065"/>
            </a:xfrm>
          </p:grpSpPr>
          <p:sp>
            <p:nvSpPr>
              <p:cNvPr id="1137" name="Rundad rektangel"/>
              <p:cNvSpPr/>
              <p:nvPr/>
            </p:nvSpPr>
            <p:spPr>
              <a:xfrm>
                <a:off x="0" y="2240986"/>
                <a:ext cx="3339870" cy="6205080"/>
              </a:xfrm>
              <a:prstGeom prst="roundRect">
                <a:avLst>
                  <a:gd name="adj" fmla="val 3952"/>
                </a:avLst>
              </a:prstGeom>
              <a:blipFill rotWithShape="1">
                <a:blip r:embed="rId3"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38" name="Rundad rektangel"/>
              <p:cNvSpPr/>
              <p:nvPr/>
            </p:nvSpPr>
            <p:spPr>
              <a:xfrm>
                <a:off x="187176" y="1275786"/>
                <a:ext cx="2965520" cy="1108220"/>
              </a:xfrm>
              <a:prstGeom prst="roundRect">
                <a:avLst>
                  <a:gd name="adj" fmla="val 11910"/>
                </a:avLst>
              </a:prstGeom>
              <a:solidFill>
                <a:srgbClr val="54585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139" name="TOP-TEAM 200 200 Customers"/>
              <p:cNvSpPr txBox="1"/>
              <p:nvPr/>
            </p:nvSpPr>
            <p:spPr>
              <a:xfrm>
                <a:off x="80957" y="0"/>
                <a:ext cx="3177953" cy="11098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000"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TOP-TEAM 200</a:t>
                </a:r>
                <a:br>
                  <a:rPr sz="3000"/>
                </a:br>
                <a:r>
                  <a:rPr lang="ru-RU" sz="2000" b="0" i="0" strike="noStrike" cap="none" spc="0" baseline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200 клиентов</a:t>
                </a:r>
              </a:p>
            </p:txBody>
          </p:sp>
          <p:sp>
            <p:nvSpPr>
              <p:cNvPr id="1140" name="€1,000 Monthly Bonus + Qualify for Director Trip"/>
              <p:cNvSpPr txBox="1"/>
              <p:nvPr/>
            </p:nvSpPr>
            <p:spPr>
              <a:xfrm>
                <a:off x="221037" y="2768597"/>
                <a:ext cx="2897796" cy="45715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>
                  <a:defRPr sz="2000"/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Ежемесячный бонус 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€</a:t>
                </a:r>
                <a:r>
                  <a:rPr lang="ru-RU" sz="2000" b="0" i="0" strike="noStrike" cap="none" spc="-14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1</a:t>
                </a:r>
                <a:r>
                  <a:rPr lang="sv-SE" sz="2000" b="0" i="0" strike="noStrike" cap="none" spc="-14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,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000 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право на </a:t>
                </a: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Director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Trip</a:t>
                </a:r>
                <a:endPara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endParaRPr>
              </a:p>
            </p:txBody>
          </p:sp>
          <p:sp>
            <p:nvSpPr>
              <p:cNvPr id="1141" name="30%…"/>
              <p:cNvSpPr txBox="1"/>
              <p:nvPr/>
            </p:nvSpPr>
            <p:spPr>
              <a:xfrm>
                <a:off x="187176" y="1274969"/>
                <a:ext cx="2965518" cy="11098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457200">
                  <a:defRPr sz="3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3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30 %</a:t>
                </a:r>
              </a:p>
              <a:p>
                <a:pPr defTabSz="457200">
                  <a:lnSpc>
                    <a:spcPct val="80000"/>
                  </a:lnSpc>
                  <a:defRPr sz="2500">
                    <a:solidFill>
                      <a:srgbClr val="FFFFFF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defRPr>
                </a:pPr>
                <a:r>
                  <a:rPr lang="ru-RU" sz="2500" b="0" i="0" strike="noStrike" cap="none" spc="0" baseline="0">
                    <a:solidFill>
                      <a:srgbClr val="FFFFFF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Cash Bonus</a:t>
                </a:r>
              </a:p>
            </p:txBody>
          </p:sp>
        </p:grpSp>
        <p:pic>
          <p:nvPicPr>
            <p:cNvPr id="1143" name="tour-01.png" descr="tour-01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5833" y="4600509"/>
              <a:ext cx="1488456" cy="155107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4" name="±€18,200"/>
            <p:cNvSpPr txBox="1"/>
            <p:nvPr/>
          </p:nvSpPr>
          <p:spPr>
            <a:xfrm>
              <a:off x="291076" y="8581704"/>
              <a:ext cx="2897797" cy="4796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2000" b="0" i="0" strike="noStrike" cap="none" spc="-79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8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200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" grpId="5" animBg="1" advAuto="0"/>
      <p:bldP spid="1117" grpId="1" advAuto="0"/>
      <p:bldP spid="1126" grpId="2" advAuto="0"/>
      <p:bldP spid="1135" grpId="3" advAuto="0"/>
      <p:bldP spid="1145" grpId="4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8" name="Leveraged sales  career plan"/>
          <p:cNvSpPr txBox="1"/>
          <p:nvPr/>
        </p:nvSpPr>
        <p:spPr>
          <a:xfrm>
            <a:off x="674985" y="1292223"/>
            <a:ext cx="9308164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defRPr spc="350"/>
            </a:pP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Профессиональный план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lang="es-ES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-1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учетом продаж </a:t>
            </a:r>
            <a:br>
              <a:rPr lang="sv-SE" sz="5000" b="0" i="0" strike="noStrike" cap="none" spc="-1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-1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использованием </a:t>
            </a:r>
            <a:br>
              <a:rPr lang="sv-SE" sz="5000" b="0" i="0" strike="noStrike" cap="none" spc="-1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5000" b="0" i="0" strike="noStrike" cap="none" spc="-1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кредитных средств</a:t>
            </a:r>
          </a:p>
        </p:txBody>
      </p:sp>
      <p:sp>
        <p:nvSpPr>
          <p:cNvPr id="1149" name="In the beginning most of our income  comes from new sales and personal effort.…"/>
          <p:cNvSpPr txBox="1"/>
          <p:nvPr/>
        </p:nvSpPr>
        <p:spPr>
          <a:xfrm>
            <a:off x="674985" y="4666462"/>
            <a:ext cx="8498542" cy="3334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28600" indent="-228600" algn="l" defTabSz="2438338">
              <a:buSzTx/>
              <a:buChar char="•"/>
              <a:defRPr sz="3500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 начале пути большая часть нашего </a:t>
            </a:r>
            <a:b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дохода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зависит от 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новых продаж и персональных усилий.</a:t>
            </a:r>
            <a:br>
              <a:rPr sz="3000" dirty="0"/>
            </a:br>
            <a:endParaRPr sz="3000" dirty="0">
              <a:latin typeface="Open Sans Semibold"/>
              <a:ea typeface="Open Sans Semibold"/>
              <a:cs typeface="Open Sans Semibold"/>
              <a:sym typeface="Open Sans Semibold"/>
            </a:endParaRPr>
          </a:p>
          <a:p>
            <a:pPr marL="228600" indent="-228600" algn="l" defTabSz="2438338">
              <a:buSzTx/>
              <a:buChar char="•"/>
              <a:defRPr sz="3500"/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Со временем большая часть нашего дохода формируется из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дохода от постоянных продаж клиентам и командных усилий.</a:t>
            </a:r>
          </a:p>
        </p:txBody>
      </p:sp>
      <p:grpSp>
        <p:nvGrpSpPr>
          <p:cNvPr id="1159" name="Gruppera"/>
          <p:cNvGrpSpPr/>
          <p:nvPr/>
        </p:nvGrpSpPr>
        <p:grpSpPr>
          <a:xfrm>
            <a:off x="10373497" y="3469787"/>
            <a:ext cx="13160214" cy="8828483"/>
            <a:chOff x="0" y="-1"/>
            <a:chExt cx="13160213" cy="8828482"/>
          </a:xfrm>
        </p:grpSpPr>
        <p:sp>
          <p:nvSpPr>
            <p:cNvPr id="1150" name="Your Effort"/>
            <p:cNvSpPr txBox="1"/>
            <p:nvPr/>
          </p:nvSpPr>
          <p:spPr>
            <a:xfrm>
              <a:off x="1252949" y="5770190"/>
              <a:ext cx="1911754" cy="8790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80000"/>
                </a:lnSpc>
                <a:defRPr sz="2000">
                  <a:solidFill>
                    <a:srgbClr val="50B0B9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50B0B9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Ваши усилия</a:t>
              </a:r>
            </a:p>
          </p:txBody>
        </p:sp>
        <p:sp>
          <p:nvSpPr>
            <p:cNvPr id="1151" name="Team Effort"/>
            <p:cNvSpPr txBox="1"/>
            <p:nvPr/>
          </p:nvSpPr>
          <p:spPr>
            <a:xfrm>
              <a:off x="1200857" y="6806493"/>
              <a:ext cx="2826483" cy="87905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lnSpc>
                  <a:spcPct val="80000"/>
                </a:lnSpc>
                <a:defRPr sz="2000">
                  <a:solidFill>
                    <a:srgbClr val="473192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Командные усилия</a:t>
              </a:r>
            </a:p>
          </p:txBody>
        </p:sp>
        <p:sp>
          <p:nvSpPr>
            <p:cNvPr id="1152" name="Income"/>
            <p:cNvSpPr txBox="1"/>
            <p:nvPr/>
          </p:nvSpPr>
          <p:spPr>
            <a:xfrm>
              <a:off x="0" y="3956482"/>
              <a:ext cx="1073208" cy="6220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457200">
                <a:lnSpc>
                  <a:spcPct val="180000"/>
                </a:lnSpc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Доход</a:t>
              </a:r>
            </a:p>
          </p:txBody>
        </p:sp>
        <p:sp>
          <p:nvSpPr>
            <p:cNvPr id="1153" name="Team Size"/>
            <p:cNvSpPr txBox="1"/>
            <p:nvPr/>
          </p:nvSpPr>
          <p:spPr>
            <a:xfrm>
              <a:off x="5247503" y="8206472"/>
              <a:ext cx="3683000" cy="6220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defTabSz="457200">
                <a:lnSpc>
                  <a:spcPct val="180000"/>
                </a:lnSpc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Размер команды</a:t>
              </a:r>
            </a:p>
          </p:txBody>
        </p:sp>
        <p:grpSp>
          <p:nvGrpSpPr>
            <p:cNvPr id="1158" name="Gruppera"/>
            <p:cNvGrpSpPr/>
            <p:nvPr/>
          </p:nvGrpSpPr>
          <p:grpSpPr>
            <a:xfrm>
              <a:off x="1214592" y="-1"/>
              <a:ext cx="11945621" cy="8167705"/>
              <a:chOff x="0" y="0"/>
              <a:chExt cx="11945619" cy="8167703"/>
            </a:xfrm>
          </p:grpSpPr>
          <p:sp>
            <p:nvSpPr>
              <p:cNvPr id="1154" name="Linje"/>
              <p:cNvSpPr/>
              <p:nvPr/>
            </p:nvSpPr>
            <p:spPr>
              <a:xfrm flipV="1">
                <a:off x="28318" y="5025469"/>
                <a:ext cx="11876601" cy="1652223"/>
              </a:xfrm>
              <a:prstGeom prst="line">
                <a:avLst/>
              </a:prstGeom>
              <a:noFill/>
              <a:ln w="63500" cap="flat">
                <a:solidFill>
                  <a:srgbClr val="50B0B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438338">
                  <a:defRPr sz="2400">
                    <a:solidFill>
                      <a:srgbClr val="5E5E5E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defRPr>
                </a:pPr>
                <a:endParaRPr/>
              </a:p>
            </p:txBody>
          </p:sp>
          <p:sp>
            <p:nvSpPr>
              <p:cNvPr id="1160" name="Anslutningslinje"/>
              <p:cNvSpPr/>
              <p:nvPr/>
            </p:nvSpPr>
            <p:spPr>
              <a:xfrm>
                <a:off x="0" y="0"/>
                <a:ext cx="11855575" cy="75285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85" extrusionOk="0">
                    <a:moveTo>
                      <a:pt x="0" y="21055"/>
                    </a:moveTo>
                    <a:cubicBezTo>
                      <a:pt x="12417" y="21600"/>
                      <a:pt x="19617" y="14582"/>
                      <a:pt x="21600" y="0"/>
                    </a:cubicBezTo>
                  </a:path>
                </a:pathLst>
              </a:custGeom>
              <a:noFill/>
              <a:ln w="63500" cap="flat">
                <a:solidFill>
                  <a:srgbClr val="473192"/>
                </a:solidFill>
                <a:prstDash val="solid"/>
                <a:miter lim="400000"/>
              </a:ln>
              <a:effectLst/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1156" name="Linje"/>
              <p:cNvSpPr/>
              <p:nvPr/>
            </p:nvSpPr>
            <p:spPr>
              <a:xfrm>
                <a:off x="25341" y="8142689"/>
                <a:ext cx="11920279" cy="1"/>
              </a:xfrm>
              <a:prstGeom prst="line">
                <a:avLst/>
              </a:prstGeom>
              <a:noFill/>
              <a:ln w="50800" cap="flat">
                <a:solidFill>
                  <a:srgbClr val="9BA1A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438338">
                  <a:defRPr sz="2400">
                    <a:solidFill>
                      <a:srgbClr val="5E5E5E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defRPr>
                </a:pPr>
                <a:endParaRPr/>
              </a:p>
            </p:txBody>
          </p:sp>
          <p:sp>
            <p:nvSpPr>
              <p:cNvPr id="1157" name="Linje"/>
              <p:cNvSpPr/>
              <p:nvPr/>
            </p:nvSpPr>
            <p:spPr>
              <a:xfrm flipV="1">
                <a:off x="12311" y="367269"/>
                <a:ext cx="1" cy="7800435"/>
              </a:xfrm>
              <a:prstGeom prst="line">
                <a:avLst/>
              </a:prstGeom>
              <a:noFill/>
              <a:ln w="50800" cap="flat">
                <a:solidFill>
                  <a:srgbClr val="9BA1A9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438338">
                  <a:defRPr sz="2400">
                    <a:solidFill>
                      <a:srgbClr val="5E5E5E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63" name="4 Customer subscriptions*"/>
          <p:cNvSpPr txBox="1"/>
          <p:nvPr/>
        </p:nvSpPr>
        <p:spPr>
          <a:xfrm>
            <a:off x="725182" y="2923281"/>
            <a:ext cx="8343756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Подписки 4 клиентов*</a:t>
            </a:r>
          </a:p>
        </p:txBody>
      </p:sp>
      <p:sp>
        <p:nvSpPr>
          <p:cNvPr id="1164" name="€100 Smart Bronze Bonus"/>
          <p:cNvSpPr txBox="1"/>
          <p:nvPr/>
        </p:nvSpPr>
        <p:spPr>
          <a:xfrm>
            <a:off x="738417" y="37637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100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Smart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Bronze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Bonus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</p:txBody>
      </p:sp>
      <p:grpSp>
        <p:nvGrpSpPr>
          <p:cNvPr id="1167" name="Gruppera"/>
          <p:cNvGrpSpPr/>
          <p:nvPr/>
        </p:nvGrpSpPr>
        <p:grpSpPr>
          <a:xfrm>
            <a:off x="711199" y="1779551"/>
            <a:ext cx="8339493" cy="1168903"/>
            <a:chOff x="0" y="23044"/>
            <a:chExt cx="8339491" cy="1168902"/>
          </a:xfrm>
        </p:grpSpPr>
        <p:sp>
          <p:nvSpPr>
            <p:cNvPr id="1165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 </a:t>
              </a:r>
              <a:r>
                <a:rPr lang="ru-RU" sz="7400" b="0" i="0" strike="noStrike" cap="all" spc="350" baseline="20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166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 </a:t>
              </a:r>
              <a:r>
                <a:rPr lang="ru-RU" sz="2500" b="0" i="0" strike="noStrike" cap="none" spc="0" baseline="0">
                  <a:solidFill>
                    <a:srgbClr val="3FAFAB"/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168" name="Life-time Mentor Bonus 5-10%"/>
          <p:cNvSpPr txBox="1"/>
          <p:nvPr/>
        </p:nvSpPr>
        <p:spPr>
          <a:xfrm>
            <a:off x="966877" y="42209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Пожизненный Mentor Bonus 5–10 %</a:t>
            </a:r>
          </a:p>
        </p:txBody>
      </p:sp>
      <p:sp>
        <p:nvSpPr>
          <p:cNvPr id="1169" name="* Customer subscription = Premier Kit"/>
          <p:cNvSpPr txBox="1"/>
          <p:nvPr/>
        </p:nvSpPr>
        <p:spPr>
          <a:xfrm>
            <a:off x="712998" y="12908889"/>
            <a:ext cx="8578338" cy="49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* Подписка клиента = Premier Kit</a:t>
            </a:r>
          </a:p>
        </p:txBody>
      </p:sp>
      <p:sp>
        <p:nvSpPr>
          <p:cNvPr id="1170" name="€100 Fast Start income"/>
          <p:cNvSpPr txBox="1"/>
          <p:nvPr/>
        </p:nvSpPr>
        <p:spPr>
          <a:xfrm>
            <a:off x="10499949" y="12736541"/>
            <a:ext cx="8343756" cy="58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>
            <a:lvl1pPr algn="l" defTabSz="457200">
              <a:defRPr sz="2000">
                <a:solidFill>
                  <a:srgbClr val="09AFAB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Доход Fast Start </a:t>
            </a:r>
            <a:r>
              <a:rPr lang="sv-SE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100</a:t>
            </a:r>
          </a:p>
        </p:txBody>
      </p:sp>
      <p:grpSp>
        <p:nvGrpSpPr>
          <p:cNvPr id="1179" name="Gruppera"/>
          <p:cNvGrpSpPr/>
          <p:nvPr/>
        </p:nvGrpSpPr>
        <p:grpSpPr>
          <a:xfrm>
            <a:off x="15965915" y="2393872"/>
            <a:ext cx="5995934" cy="1396766"/>
            <a:chOff x="0" y="0"/>
            <a:chExt cx="5995932" cy="1396764"/>
          </a:xfrm>
        </p:grpSpPr>
        <p:sp>
          <p:nvSpPr>
            <p:cNvPr id="1171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72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173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2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74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175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3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76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177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4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78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5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180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/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181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 dirty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182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183" name="Linje"/>
          <p:cNvSpPr/>
          <p:nvPr/>
        </p:nvSpPr>
        <p:spPr>
          <a:xfrm>
            <a:off x="738417" y="4219952"/>
            <a:ext cx="852750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1186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184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85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89" name="Linje"/>
          <p:cNvSpPr/>
          <p:nvPr/>
        </p:nvSpPr>
        <p:spPr>
          <a:xfrm flipV="1">
            <a:off x="13556134" y="3272967"/>
            <a:ext cx="988815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90" name="200 Credits per personal Smart Bronze Partner"/>
          <p:cNvSpPr txBox="1"/>
          <p:nvPr/>
        </p:nvSpPr>
        <p:spPr>
          <a:xfrm>
            <a:off x="725182" y="2923281"/>
            <a:ext cx="8343756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200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Credits за персонального Smart Bronze Partner</a:t>
            </a:r>
          </a:p>
        </p:txBody>
      </p:sp>
      <p:sp>
        <p:nvSpPr>
          <p:cNvPr id="1191" name="€200 Enrollment Bonus"/>
          <p:cNvSpPr txBox="1"/>
          <p:nvPr/>
        </p:nvSpPr>
        <p:spPr>
          <a:xfrm>
            <a:off x="738417" y="37637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Bonus</a:t>
            </a:r>
            <a:r>
              <a:rPr lang="ru-RU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dirty="0">
                <a:solidFill>
                  <a:srgbClr val="3FAFAB"/>
                </a:solidFill>
                <a:latin typeface="Open Sans Semibold"/>
                <a:ea typeface="Open Sans Semibold"/>
                <a:cs typeface="Open Sans Semibold"/>
              </a:rPr>
              <a:t>€200</a:t>
            </a:r>
            <a:endParaRPr lang="ru-RU" sz="2000" b="0" i="0" strike="noStrike" cap="none" spc="0" baseline="0" dirty="0">
              <a:solidFill>
                <a:srgbClr val="3FAFAB"/>
              </a:solidFill>
              <a:effectLst/>
              <a:latin typeface="Open Sans Semibold"/>
              <a:ea typeface="Open Sans Semibold"/>
              <a:cs typeface="Open Sans Semibold"/>
            </a:endParaRPr>
          </a:p>
        </p:txBody>
      </p:sp>
      <p:grpSp>
        <p:nvGrpSpPr>
          <p:cNvPr id="1194" name="Gruppera"/>
          <p:cNvGrpSpPr/>
          <p:nvPr/>
        </p:nvGrpSpPr>
        <p:grpSpPr>
          <a:xfrm>
            <a:off x="711199" y="1779551"/>
            <a:ext cx="8339493" cy="1168903"/>
            <a:chOff x="0" y="23044"/>
            <a:chExt cx="8339491" cy="1168902"/>
          </a:xfrm>
        </p:grpSpPr>
        <p:sp>
          <p:nvSpPr>
            <p:cNvPr id="1192" name="Enrollment Bonus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Enrollment </a:t>
              </a:r>
              <a:r>
                <a:rPr lang="ru-RU" sz="7400" b="0" i="0" strike="noStrike" cap="all" spc="350" baseline="20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</a:p>
          </p:txBody>
        </p:sp>
        <p:sp>
          <p:nvSpPr>
            <p:cNvPr id="1193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 dirty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 </a:t>
              </a:r>
              <a:r>
                <a:rPr lang="ru-RU" sz="2500" b="0" i="0" strike="noStrike" cap="none" spc="0" baseline="0" dirty="0" err="1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</a:t>
              </a:r>
              <a:r>
                <a:rPr lang="ru-RU" sz="2500" b="0" i="0" strike="noStrike" cap="none" spc="0" baseline="0" dirty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500" b="0" i="0" strike="noStrike" cap="none" spc="0" baseline="0" dirty="0" err="1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Start</a:t>
              </a:r>
              <a:endParaRPr lang="ru-RU" sz="2500" b="0" i="0" strike="noStrike" cap="none" spc="0" baseline="0" dirty="0">
                <a:solidFill>
                  <a:srgbClr val="3FAFAB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</p:grpSp>
      <p:sp>
        <p:nvSpPr>
          <p:cNvPr id="1195" name="€200 + Test - Enrolment A"/>
          <p:cNvSpPr txBox="1"/>
          <p:nvPr/>
        </p:nvSpPr>
        <p:spPr>
          <a:xfrm>
            <a:off x="966877" y="42209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sv-SE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200 + Тест —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A</a:t>
            </a:r>
            <a:endParaRPr lang="ru-RU" sz="2000" b="0" i="0" strike="noStrike" cap="none" spc="0" baseline="0" dirty="0">
              <a:solidFill>
                <a:srgbClr val="000000">
                  <a:alpha val="25098"/>
                </a:srgbClr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196" name="€300 Fast Start income"/>
          <p:cNvSpPr txBox="1"/>
          <p:nvPr/>
        </p:nvSpPr>
        <p:spPr>
          <a:xfrm>
            <a:off x="10499949" y="12736541"/>
            <a:ext cx="8343756" cy="58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>
            <a:lvl1pPr algn="l" defTabSz="457200">
              <a:defRPr sz="2000">
                <a:solidFill>
                  <a:srgbClr val="09AFAB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Доход Fast Start </a:t>
            </a:r>
            <a:r>
              <a:rPr lang="sv-SE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300</a:t>
            </a:r>
          </a:p>
        </p:txBody>
      </p:sp>
      <p:grpSp>
        <p:nvGrpSpPr>
          <p:cNvPr id="1205" name="Gruppera"/>
          <p:cNvGrpSpPr/>
          <p:nvPr/>
        </p:nvGrpSpPr>
        <p:grpSpPr>
          <a:xfrm>
            <a:off x="15965915" y="2393872"/>
            <a:ext cx="5995934" cy="1396766"/>
            <a:chOff x="0" y="0"/>
            <a:chExt cx="5995932" cy="1396764"/>
          </a:xfrm>
        </p:grpSpPr>
        <p:sp>
          <p:nvSpPr>
            <p:cNvPr id="1197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98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199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3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00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01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4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02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03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5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4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6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06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65077" y="4356585"/>
            <a:ext cx="1899160" cy="2597229"/>
          </a:xfrm>
          <a:prstGeom prst="rect">
            <a:avLst/>
          </a:prstGeom>
          <a:ln w="12700">
            <a:miter lim="400000"/>
          </a:ln>
        </p:spPr>
      </p:pic>
      <p:sp>
        <p:nvSpPr>
          <p:cNvPr id="1207" name="A"/>
          <p:cNvSpPr txBox="1"/>
          <p:nvPr/>
        </p:nvSpPr>
        <p:spPr>
          <a:xfrm>
            <a:off x="13308944" y="54375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sp>
        <p:nvSpPr>
          <p:cNvPr id="1208" name="200 Credits"/>
          <p:cNvSpPr txBox="1"/>
          <p:nvPr/>
        </p:nvSpPr>
        <p:spPr>
          <a:xfrm>
            <a:off x="10573747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grpSp>
        <p:nvGrpSpPr>
          <p:cNvPr id="1217" name="Gruppera"/>
          <p:cNvGrpSpPr/>
          <p:nvPr/>
        </p:nvGrpSpPr>
        <p:grpSpPr>
          <a:xfrm>
            <a:off x="10593816" y="4725686"/>
            <a:ext cx="2468964" cy="575151"/>
            <a:chOff x="0" y="0"/>
            <a:chExt cx="2468962" cy="575149"/>
          </a:xfrm>
        </p:grpSpPr>
        <p:sp>
          <p:nvSpPr>
            <p:cNvPr id="1209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10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11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3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2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13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4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4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15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6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16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220" name="Gruppera"/>
          <p:cNvGrpSpPr/>
          <p:nvPr/>
        </p:nvGrpSpPr>
        <p:grpSpPr>
          <a:xfrm>
            <a:off x="711199" y="5911690"/>
            <a:ext cx="8339493" cy="1168904"/>
            <a:chOff x="0" y="23044"/>
            <a:chExt cx="8339491" cy="1168902"/>
          </a:xfrm>
        </p:grpSpPr>
        <p:sp>
          <p:nvSpPr>
            <p:cNvPr id="1218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</a:t>
              </a: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219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221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222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/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223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224" name="Linje"/>
          <p:cNvSpPr/>
          <p:nvPr/>
        </p:nvSpPr>
        <p:spPr>
          <a:xfrm>
            <a:off x="738417" y="4219952"/>
            <a:ext cx="852750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1227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225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26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30" name="Linje"/>
          <p:cNvSpPr/>
          <p:nvPr/>
        </p:nvSpPr>
        <p:spPr>
          <a:xfrm flipH="1" flipV="1">
            <a:off x="14656984" y="3399967"/>
            <a:ext cx="988814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31" name="Linje"/>
          <p:cNvSpPr/>
          <p:nvPr/>
        </p:nvSpPr>
        <p:spPr>
          <a:xfrm flipV="1">
            <a:off x="13556134" y="3272967"/>
            <a:ext cx="988815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32" name="200 Credits per personal Smart Bronze Partner"/>
          <p:cNvSpPr txBox="1"/>
          <p:nvPr/>
        </p:nvSpPr>
        <p:spPr>
          <a:xfrm>
            <a:off x="725182" y="2923281"/>
            <a:ext cx="8343756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200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Credits за персонального Smart Bronze Partner</a:t>
            </a:r>
          </a:p>
        </p:txBody>
      </p:sp>
      <p:sp>
        <p:nvSpPr>
          <p:cNvPr id="1233" name="€400 Enrollment Bonus"/>
          <p:cNvSpPr txBox="1"/>
          <p:nvPr/>
        </p:nvSpPr>
        <p:spPr>
          <a:xfrm>
            <a:off x="738417" y="37637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Bonus</a:t>
            </a:r>
            <a:r>
              <a:rPr lang="ru-RU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sv-SE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400</a:t>
            </a:r>
          </a:p>
        </p:txBody>
      </p:sp>
      <p:grpSp>
        <p:nvGrpSpPr>
          <p:cNvPr id="1236" name="Gruppera"/>
          <p:cNvGrpSpPr/>
          <p:nvPr/>
        </p:nvGrpSpPr>
        <p:grpSpPr>
          <a:xfrm>
            <a:off x="711199" y="1779551"/>
            <a:ext cx="8339493" cy="1168903"/>
            <a:chOff x="0" y="23044"/>
            <a:chExt cx="8339491" cy="1168902"/>
          </a:xfrm>
        </p:grpSpPr>
        <p:sp>
          <p:nvSpPr>
            <p:cNvPr id="1234" name="Enrollment Bonus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Enrollment </a:t>
              </a:r>
              <a:r>
                <a:rPr lang="ru-RU" sz="7400" b="0" i="0" strike="noStrike" cap="all" spc="350" baseline="20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</a:p>
          </p:txBody>
        </p:sp>
        <p:sp>
          <p:nvSpPr>
            <p:cNvPr id="1235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 dirty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 </a:t>
              </a:r>
              <a:r>
                <a:rPr lang="ru-RU" sz="2500" b="0" i="0" strike="noStrike" cap="none" spc="0" baseline="0" dirty="0" err="1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</a:t>
              </a:r>
              <a:r>
                <a:rPr lang="ru-RU" sz="2500" b="0" i="0" strike="noStrike" cap="none" spc="0" baseline="0" dirty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500" b="0" i="0" strike="noStrike" cap="none" spc="0" baseline="0" dirty="0" err="1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Start</a:t>
              </a:r>
              <a:endParaRPr lang="ru-RU" sz="2500" b="0" i="0" strike="noStrike" cap="none" spc="0" baseline="0" dirty="0">
                <a:solidFill>
                  <a:srgbClr val="3FAFAB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</p:grpSp>
      <p:sp>
        <p:nvSpPr>
          <p:cNvPr id="1237" name="€200 + Test - Enrolment A"/>
          <p:cNvSpPr txBox="1"/>
          <p:nvPr/>
        </p:nvSpPr>
        <p:spPr>
          <a:xfrm>
            <a:off x="966877" y="42209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sv-SE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200 + Тест —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A</a:t>
            </a:r>
            <a:endParaRPr lang="ru-RU" sz="2000" b="0" i="0" strike="noStrike" cap="none" spc="0" baseline="0" dirty="0">
              <a:solidFill>
                <a:srgbClr val="000000">
                  <a:alpha val="25098"/>
                </a:srgbClr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238" name="€200 + Test - Enrolment B"/>
          <p:cNvSpPr txBox="1"/>
          <p:nvPr/>
        </p:nvSpPr>
        <p:spPr>
          <a:xfrm>
            <a:off x="966877" y="4568848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sv-SE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200 + Тест —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>
                    <a:alpha val="25098"/>
                  </a:srgbClr>
                </a:solidFill>
                <a:effectLst/>
                <a:latin typeface="Open Sans Light"/>
                <a:ea typeface="Open Sans Light"/>
                <a:cs typeface="Open Sans Light"/>
              </a:rPr>
              <a:t>B</a:t>
            </a:r>
            <a:endParaRPr lang="ru-RU" sz="2000" b="0" i="0" strike="noStrike" cap="none" spc="0" baseline="0" dirty="0">
              <a:solidFill>
                <a:srgbClr val="000000">
                  <a:alpha val="25098"/>
                </a:srgbClr>
              </a:solidFill>
              <a:effectLst/>
              <a:latin typeface="Open Sans Light"/>
              <a:ea typeface="Open Sans Light"/>
              <a:cs typeface="Open Sans Light"/>
            </a:endParaRPr>
          </a:p>
        </p:txBody>
      </p:sp>
      <p:sp>
        <p:nvSpPr>
          <p:cNvPr id="1239" name="€500 Fast Start income"/>
          <p:cNvSpPr txBox="1"/>
          <p:nvPr/>
        </p:nvSpPr>
        <p:spPr>
          <a:xfrm>
            <a:off x="10499949" y="12736541"/>
            <a:ext cx="8343756" cy="58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>
            <a:lvl1pPr algn="l" defTabSz="457200">
              <a:defRPr sz="2000">
                <a:solidFill>
                  <a:srgbClr val="09AFAB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Доход Fast Start </a:t>
            </a:r>
            <a:r>
              <a:rPr lang="sv-SE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500</a:t>
            </a:r>
          </a:p>
        </p:txBody>
      </p:sp>
      <p:grpSp>
        <p:nvGrpSpPr>
          <p:cNvPr id="1248" name="Gruppera"/>
          <p:cNvGrpSpPr/>
          <p:nvPr/>
        </p:nvGrpSpPr>
        <p:grpSpPr>
          <a:xfrm>
            <a:off x="15965915" y="2393872"/>
            <a:ext cx="5995934" cy="1396766"/>
            <a:chOff x="0" y="0"/>
            <a:chExt cx="5995932" cy="1396764"/>
          </a:xfrm>
        </p:grpSpPr>
        <p:sp>
          <p:nvSpPr>
            <p:cNvPr id="1240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41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42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2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43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44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3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45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46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4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47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5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49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65077" y="4356585"/>
            <a:ext cx="1899160" cy="25972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0" name="people-siluettes-133971464-BP-adapted [Converted]-07.png" descr="people-siluettes-133971464-BP-adapted [Converted]-07.png"/>
          <p:cNvPicPr>
            <a:picLocks noChangeAspect="1"/>
          </p:cNvPicPr>
          <p:nvPr/>
        </p:nvPicPr>
        <p:blipFill>
          <a:blip r:embed="rId7"/>
          <a:srcRect t="67" b="67"/>
          <a:stretch>
            <a:fillRect/>
          </a:stretch>
        </p:blipFill>
        <p:spPr>
          <a:xfrm>
            <a:off x="14655147" y="4356624"/>
            <a:ext cx="1899160" cy="2597229"/>
          </a:xfrm>
          <a:prstGeom prst="rect">
            <a:avLst/>
          </a:prstGeom>
          <a:ln w="12700">
            <a:miter lim="400000"/>
          </a:ln>
        </p:spPr>
      </p:pic>
      <p:sp>
        <p:nvSpPr>
          <p:cNvPr id="1251" name="A"/>
          <p:cNvSpPr txBox="1"/>
          <p:nvPr/>
        </p:nvSpPr>
        <p:spPr>
          <a:xfrm>
            <a:off x="13308944" y="54375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sp>
        <p:nvSpPr>
          <p:cNvPr id="1252" name="B"/>
          <p:cNvSpPr txBox="1"/>
          <p:nvPr/>
        </p:nvSpPr>
        <p:spPr>
          <a:xfrm>
            <a:off x="15401902" y="54502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B</a:t>
            </a:r>
          </a:p>
        </p:txBody>
      </p:sp>
      <p:sp>
        <p:nvSpPr>
          <p:cNvPr id="1253" name="200 Credits"/>
          <p:cNvSpPr txBox="1"/>
          <p:nvPr/>
        </p:nvSpPr>
        <p:spPr>
          <a:xfrm>
            <a:off x="10573747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sp>
        <p:nvSpPr>
          <p:cNvPr id="1254" name="200 Credits"/>
          <p:cNvSpPr txBox="1"/>
          <p:nvPr/>
        </p:nvSpPr>
        <p:spPr>
          <a:xfrm>
            <a:off x="16047448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grpSp>
        <p:nvGrpSpPr>
          <p:cNvPr id="1263" name="Gruppera"/>
          <p:cNvGrpSpPr/>
          <p:nvPr/>
        </p:nvGrpSpPr>
        <p:grpSpPr>
          <a:xfrm>
            <a:off x="10593816" y="4725686"/>
            <a:ext cx="2468964" cy="575151"/>
            <a:chOff x="0" y="0"/>
            <a:chExt cx="2468962" cy="575149"/>
          </a:xfrm>
        </p:grpSpPr>
        <p:sp>
          <p:nvSpPr>
            <p:cNvPr id="1255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56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57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2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58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59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3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0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61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5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62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272" name="Gruppera"/>
          <p:cNvGrpSpPr/>
          <p:nvPr/>
        </p:nvGrpSpPr>
        <p:grpSpPr>
          <a:xfrm>
            <a:off x="16076465" y="4725686"/>
            <a:ext cx="2468963" cy="575151"/>
            <a:chOff x="0" y="0"/>
            <a:chExt cx="2468962" cy="575149"/>
          </a:xfrm>
        </p:grpSpPr>
        <p:sp>
          <p:nvSpPr>
            <p:cNvPr id="1264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65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66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2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7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68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3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9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270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5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71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275" name="Gruppera"/>
          <p:cNvGrpSpPr/>
          <p:nvPr/>
        </p:nvGrpSpPr>
        <p:grpSpPr>
          <a:xfrm>
            <a:off x="711199" y="5911690"/>
            <a:ext cx="8339493" cy="1168904"/>
            <a:chOff x="0" y="23044"/>
            <a:chExt cx="8339491" cy="1168902"/>
          </a:xfrm>
        </p:grpSpPr>
        <p:sp>
          <p:nvSpPr>
            <p:cNvPr id="1273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</a:t>
              </a: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274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276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277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/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278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279" name="Linje"/>
          <p:cNvSpPr/>
          <p:nvPr/>
        </p:nvSpPr>
        <p:spPr>
          <a:xfrm>
            <a:off x="738417" y="4219952"/>
            <a:ext cx="852750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grpSp>
        <p:nvGrpSpPr>
          <p:cNvPr id="1282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280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81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Linje"/>
          <p:cNvSpPr/>
          <p:nvPr/>
        </p:nvSpPr>
        <p:spPr>
          <a:xfrm flipH="1" flipV="1">
            <a:off x="14656984" y="3399967"/>
            <a:ext cx="988814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285" name="Linje"/>
          <p:cNvSpPr/>
          <p:nvPr/>
        </p:nvSpPr>
        <p:spPr>
          <a:xfrm flipV="1">
            <a:off x="13556134" y="3272967"/>
            <a:ext cx="988815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286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5077" y="4356585"/>
            <a:ext cx="1899160" cy="25972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14655147" y="4331224"/>
            <a:ext cx="1899160" cy="2597229"/>
          </a:xfrm>
          <a:prstGeom prst="rect">
            <a:avLst/>
          </a:prstGeom>
          <a:ln w="12700">
            <a:miter lim="400000"/>
          </a:ln>
        </p:spPr>
      </p:pic>
      <p:sp>
        <p:nvSpPr>
          <p:cNvPr id="1288" name="Rektangel"/>
          <p:cNvSpPr/>
          <p:nvPr/>
        </p:nvSpPr>
        <p:spPr>
          <a:xfrm>
            <a:off x="-4215" y="-1"/>
            <a:ext cx="9987364" cy="13716002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91" name="Gruppera"/>
          <p:cNvGrpSpPr/>
          <p:nvPr/>
        </p:nvGrpSpPr>
        <p:grpSpPr>
          <a:xfrm>
            <a:off x="711199" y="5911690"/>
            <a:ext cx="8339493" cy="1168904"/>
            <a:chOff x="0" y="23044"/>
            <a:chExt cx="8339491" cy="1168902"/>
          </a:xfrm>
        </p:grpSpPr>
        <p:sp>
          <p:nvSpPr>
            <p:cNvPr id="1289" name="Enrollment Bonus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Enrollment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</a:p>
          </p:txBody>
        </p:sp>
        <p:sp>
          <p:nvSpPr>
            <p:cNvPr id="1290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292" name="375 Credits"/>
          <p:cNvSpPr txBox="1"/>
          <p:nvPr/>
        </p:nvSpPr>
        <p:spPr>
          <a:xfrm>
            <a:off x="725182" y="2923281"/>
            <a:ext cx="8343756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375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Credits</a:t>
            </a:r>
          </a:p>
        </p:txBody>
      </p:sp>
      <p:sp>
        <p:nvSpPr>
          <p:cNvPr id="1293" name="€150 Fast Silver Bonus"/>
          <p:cNvSpPr txBox="1"/>
          <p:nvPr/>
        </p:nvSpPr>
        <p:spPr>
          <a:xfrm>
            <a:off x="738417" y="37637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150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Fast Silver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Bonus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</p:txBody>
      </p:sp>
      <p:grpSp>
        <p:nvGrpSpPr>
          <p:cNvPr id="1296" name="Gruppera"/>
          <p:cNvGrpSpPr/>
          <p:nvPr/>
        </p:nvGrpSpPr>
        <p:grpSpPr>
          <a:xfrm>
            <a:off x="711199" y="1779551"/>
            <a:ext cx="8339493" cy="1168903"/>
            <a:chOff x="0" y="23044"/>
            <a:chExt cx="8339491" cy="1168902"/>
          </a:xfrm>
        </p:grpSpPr>
        <p:sp>
          <p:nvSpPr>
            <p:cNvPr id="1294" name="FAST Silver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FAST</a:t>
              </a:r>
              <a:r>
                <a:rPr lang="ru-RU" sz="7400" b="1" i="0" strike="noStrike" cap="all" spc="0" baseline="2000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Silver</a:t>
              </a:r>
            </a:p>
          </p:txBody>
        </p:sp>
        <p:sp>
          <p:nvSpPr>
            <p:cNvPr id="1295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297" name="2x Enrollment Credit Bonus (ECB)"/>
          <p:cNvSpPr txBox="1"/>
          <p:nvPr/>
        </p:nvSpPr>
        <p:spPr>
          <a:xfrm>
            <a:off x="966877" y="4253459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2x Enrollment Credit Bonus (ECB)</a:t>
            </a:r>
          </a:p>
        </p:txBody>
      </p:sp>
      <p:sp>
        <p:nvSpPr>
          <p:cNvPr id="1298" name="Free Z4F Order"/>
          <p:cNvSpPr txBox="1"/>
          <p:nvPr/>
        </p:nvSpPr>
        <p:spPr>
          <a:xfrm>
            <a:off x="966877" y="458270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Бесплатный заказ Z4F</a:t>
            </a:r>
          </a:p>
        </p:txBody>
      </p:sp>
      <p:sp>
        <p:nvSpPr>
          <p:cNvPr id="1299" name="+ 4 Customer subscriptions"/>
          <p:cNvSpPr txBox="1"/>
          <p:nvPr/>
        </p:nvSpPr>
        <p:spPr>
          <a:xfrm>
            <a:off x="2449842" y="2923281"/>
            <a:ext cx="6630725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+ подписки </a:t>
            </a:r>
            <a:r>
              <a:rPr lang="ru-RU" sz="2500" b="0" i="0" strike="noStrike" cap="none" spc="0" baseline="0" dirty="0">
                <a:solidFill>
                  <a:srgbClr val="3FAFAB"/>
                </a:solidFill>
                <a:effectLst/>
                <a:latin typeface="Open Sans Semibold"/>
                <a:ea typeface="Open Sans Semibold"/>
                <a:cs typeface="Open Sans Semibold"/>
              </a:rPr>
              <a:t>4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клиентов </a:t>
            </a:r>
          </a:p>
        </p:txBody>
      </p:sp>
      <p:sp>
        <p:nvSpPr>
          <p:cNvPr id="1300" name="A"/>
          <p:cNvSpPr txBox="1"/>
          <p:nvPr/>
        </p:nvSpPr>
        <p:spPr>
          <a:xfrm>
            <a:off x="13308944" y="54375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sp>
        <p:nvSpPr>
          <p:cNvPr id="1301" name="200 Credits"/>
          <p:cNvSpPr txBox="1"/>
          <p:nvPr/>
        </p:nvSpPr>
        <p:spPr>
          <a:xfrm>
            <a:off x="10573747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sp>
        <p:nvSpPr>
          <p:cNvPr id="1302" name="200 Credits"/>
          <p:cNvSpPr txBox="1"/>
          <p:nvPr/>
        </p:nvSpPr>
        <p:spPr>
          <a:xfrm>
            <a:off x="16047448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sp>
        <p:nvSpPr>
          <p:cNvPr id="1303" name="€650 Fast Start income"/>
          <p:cNvSpPr txBox="1"/>
          <p:nvPr/>
        </p:nvSpPr>
        <p:spPr>
          <a:xfrm>
            <a:off x="10499949" y="12736541"/>
            <a:ext cx="8343756" cy="5823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b"/>
          <a:lstStyle>
            <a:lvl1pPr algn="l" defTabSz="457200">
              <a:defRPr sz="2000">
                <a:solidFill>
                  <a:srgbClr val="09AFAB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Доход Fast Start </a:t>
            </a:r>
            <a:r>
              <a:rPr lang="sv-SE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09AFAB"/>
                </a:solidFill>
                <a:effectLst/>
                <a:latin typeface="Open Sans Semibold"/>
                <a:ea typeface="Open Sans Semibold"/>
                <a:cs typeface="Open Sans Semibold"/>
              </a:rPr>
              <a:t>650</a:t>
            </a:r>
          </a:p>
        </p:txBody>
      </p:sp>
      <p:grpSp>
        <p:nvGrpSpPr>
          <p:cNvPr id="1312" name="Gruppera"/>
          <p:cNvGrpSpPr/>
          <p:nvPr/>
        </p:nvGrpSpPr>
        <p:grpSpPr>
          <a:xfrm>
            <a:off x="15965915" y="2393872"/>
            <a:ext cx="5995934" cy="1396766"/>
            <a:chOff x="0" y="0"/>
            <a:chExt cx="5995932" cy="1396764"/>
          </a:xfrm>
        </p:grpSpPr>
        <p:sp>
          <p:nvSpPr>
            <p:cNvPr id="1304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05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06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4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07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08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5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09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0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6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11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21" name="Gruppera"/>
          <p:cNvGrpSpPr/>
          <p:nvPr/>
        </p:nvGrpSpPr>
        <p:grpSpPr>
          <a:xfrm>
            <a:off x="10593816" y="4725686"/>
            <a:ext cx="2468964" cy="575151"/>
            <a:chOff x="0" y="0"/>
            <a:chExt cx="2468962" cy="575149"/>
          </a:xfrm>
        </p:grpSpPr>
        <p:sp>
          <p:nvSpPr>
            <p:cNvPr id="1313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14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5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4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16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7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5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18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19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20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30" name="Gruppera"/>
          <p:cNvGrpSpPr/>
          <p:nvPr/>
        </p:nvGrpSpPr>
        <p:grpSpPr>
          <a:xfrm>
            <a:off x="16076465" y="4725686"/>
            <a:ext cx="2468963" cy="575151"/>
            <a:chOff x="0" y="0"/>
            <a:chExt cx="2468962" cy="575149"/>
          </a:xfrm>
        </p:grpSpPr>
        <p:sp>
          <p:nvSpPr>
            <p:cNvPr id="1322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23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24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4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5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26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5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27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28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29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33" name="Gruppera"/>
          <p:cNvGrpSpPr/>
          <p:nvPr/>
        </p:nvGrpSpPr>
        <p:grpSpPr>
          <a:xfrm>
            <a:off x="711199" y="7559370"/>
            <a:ext cx="8339493" cy="1168904"/>
            <a:chOff x="0" y="23044"/>
            <a:chExt cx="8339491" cy="1168902"/>
          </a:xfrm>
        </p:grpSpPr>
        <p:sp>
          <p:nvSpPr>
            <p:cNvPr id="1331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332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334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335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336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/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337" name="Linje"/>
          <p:cNvSpPr/>
          <p:nvPr/>
        </p:nvSpPr>
        <p:spPr>
          <a:xfrm>
            <a:off x="738417" y="4219952"/>
            <a:ext cx="852750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38" name="B"/>
          <p:cNvSpPr txBox="1"/>
          <p:nvPr/>
        </p:nvSpPr>
        <p:spPr>
          <a:xfrm>
            <a:off x="15401902" y="54502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B</a:t>
            </a:r>
          </a:p>
        </p:txBody>
      </p:sp>
      <p:grpSp>
        <p:nvGrpSpPr>
          <p:cNvPr id="1341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339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0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" name="Linje"/>
          <p:cNvSpPr/>
          <p:nvPr/>
        </p:nvSpPr>
        <p:spPr>
          <a:xfrm flipH="1" flipV="1">
            <a:off x="14656984" y="3399967"/>
            <a:ext cx="988814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344" name="Linje"/>
          <p:cNvSpPr/>
          <p:nvPr/>
        </p:nvSpPr>
        <p:spPr>
          <a:xfrm flipV="1">
            <a:off x="13556134" y="3272967"/>
            <a:ext cx="988815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34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5077" y="4356585"/>
            <a:ext cx="1899160" cy="25972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14655147" y="4331224"/>
            <a:ext cx="1899160" cy="2597229"/>
          </a:xfrm>
          <a:prstGeom prst="rect">
            <a:avLst/>
          </a:prstGeom>
          <a:ln w="12700">
            <a:miter lim="400000"/>
          </a:ln>
        </p:spPr>
      </p:pic>
      <p:sp>
        <p:nvSpPr>
          <p:cNvPr id="1347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48" name="zinzino-product-isolated-zinogene-plus-front-25prc-72dpi.png" descr="zinzino-product-isolated-zinogene-plus-front-25prc-72dpi.png"/>
          <p:cNvPicPr>
            <a:picLocks noChangeAspect="1"/>
          </p:cNvPicPr>
          <p:nvPr/>
        </p:nvPicPr>
        <p:blipFill>
          <a:blip r:embed="rId4"/>
          <a:srcRect l="8836" r="8836"/>
          <a:stretch>
            <a:fillRect/>
          </a:stretch>
        </p:blipFill>
        <p:spPr>
          <a:xfrm>
            <a:off x="22213202" y="1773392"/>
            <a:ext cx="1180626" cy="11806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9" name="balanceoil-plus-aquax-packshot-625x625px-72dpi.jpg" descr="balanceoil-plus-aquax-packshot-625x625px-72dpi.jpg"/>
          <p:cNvPicPr>
            <a:picLocks noChangeAspect="1"/>
          </p:cNvPicPr>
          <p:nvPr/>
        </p:nvPicPr>
        <p:blipFill>
          <a:blip r:embed="rId5"/>
          <a:srcRect l="7550" r="7550"/>
          <a:stretch>
            <a:fillRect/>
          </a:stretch>
        </p:blipFill>
        <p:spPr>
          <a:xfrm>
            <a:off x="19200020" y="3203736"/>
            <a:ext cx="1098155" cy="1293469"/>
          </a:xfrm>
          <a:prstGeom prst="rect">
            <a:avLst/>
          </a:prstGeom>
          <a:ln w="12700">
            <a:miter lim="400000"/>
          </a:ln>
        </p:spPr>
      </p:pic>
      <p:sp>
        <p:nvSpPr>
          <p:cNvPr id="1350" name="10 Customer subscriptions"/>
          <p:cNvSpPr txBox="1"/>
          <p:nvPr/>
        </p:nvSpPr>
        <p:spPr>
          <a:xfrm>
            <a:off x="725182" y="2923281"/>
            <a:ext cx="8343756" cy="5823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Подписки 10 клиентов</a:t>
            </a:r>
          </a:p>
        </p:txBody>
      </p:sp>
      <p:sp>
        <p:nvSpPr>
          <p:cNvPr id="1351" name="€150 X-Team Express Bonus"/>
          <p:cNvSpPr txBox="1"/>
          <p:nvPr/>
        </p:nvSpPr>
        <p:spPr>
          <a:xfrm>
            <a:off x="738417" y="3763743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defRPr sz="2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 sz="2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150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X-Team Express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Bonus</a:t>
            </a:r>
            <a:endParaRPr lang="ru-RU" sz="2000" b="0" i="0" strike="noStrike" cap="none" spc="0" baseline="0" dirty="0">
              <a:solidFill>
                <a:srgbClr val="000000"/>
              </a:solidFill>
              <a:effectLst/>
              <a:latin typeface="Open Sans Semibold"/>
              <a:ea typeface="Open Sans Semibold"/>
              <a:cs typeface="Open Sans Semibold"/>
            </a:endParaRPr>
          </a:p>
        </p:txBody>
      </p:sp>
      <p:sp>
        <p:nvSpPr>
          <p:cNvPr id="1352" name="Linje"/>
          <p:cNvSpPr/>
          <p:nvPr/>
        </p:nvSpPr>
        <p:spPr>
          <a:xfrm>
            <a:off x="738417" y="4219952"/>
            <a:ext cx="8527500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353" name="balanceoil-plus-vegan-lemon-packshot-625x625px-72dpi.jpg" descr="balanceoil-plus-vegan-lemon-packshot-625x625px-72dpi.jpg"/>
          <p:cNvPicPr>
            <a:picLocks noChangeAspect="1"/>
          </p:cNvPicPr>
          <p:nvPr/>
        </p:nvPicPr>
        <p:blipFill>
          <a:blip r:embed="rId6"/>
          <a:srcRect l="7550" r="7549"/>
          <a:stretch>
            <a:fillRect/>
          </a:stretch>
        </p:blipFill>
        <p:spPr>
          <a:xfrm>
            <a:off x="17638581" y="3203736"/>
            <a:ext cx="1098155" cy="1293469"/>
          </a:xfrm>
          <a:prstGeom prst="rect">
            <a:avLst/>
          </a:prstGeom>
          <a:ln w="12700">
            <a:miter lim="400000"/>
          </a:ln>
        </p:spPr>
      </p:pic>
      <p:sp>
        <p:nvSpPr>
          <p:cNvPr id="1354" name="Cirkel"/>
          <p:cNvSpPr/>
          <p:nvPr/>
        </p:nvSpPr>
        <p:spPr>
          <a:xfrm>
            <a:off x="22147009" y="1697698"/>
            <a:ext cx="1351729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5" name="Cirkel"/>
          <p:cNvSpPr/>
          <p:nvPr/>
        </p:nvSpPr>
        <p:spPr>
          <a:xfrm>
            <a:off x="17511759" y="3180120"/>
            <a:ext cx="1351728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6" name="Cirkel"/>
          <p:cNvSpPr/>
          <p:nvPr/>
        </p:nvSpPr>
        <p:spPr>
          <a:xfrm>
            <a:off x="19073234" y="3180120"/>
            <a:ext cx="1351728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7" name="Cirkel"/>
          <p:cNvSpPr/>
          <p:nvPr/>
        </p:nvSpPr>
        <p:spPr>
          <a:xfrm>
            <a:off x="20610120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58" name="protect-plus-packshot-front-1239x1021px-110dpi.png" descr="protect-plus-packshot-front-1239x1021px-110dpi.png"/>
          <p:cNvPicPr>
            <a:picLocks noChangeAspect="1"/>
          </p:cNvPicPr>
          <p:nvPr/>
        </p:nvPicPr>
        <p:blipFill>
          <a:blip r:embed="rId7"/>
          <a:srcRect l="8797" r="8797"/>
          <a:stretch>
            <a:fillRect/>
          </a:stretch>
        </p:blipFill>
        <p:spPr>
          <a:xfrm>
            <a:off x="20698909" y="3282135"/>
            <a:ext cx="1147732" cy="1147733"/>
          </a:xfrm>
          <a:prstGeom prst="rect">
            <a:avLst/>
          </a:prstGeom>
          <a:ln w="12700">
            <a:miter lim="400000"/>
          </a:ln>
        </p:spPr>
      </p:pic>
      <p:sp>
        <p:nvSpPr>
          <p:cNvPr id="1359" name="Cirkel"/>
          <p:cNvSpPr/>
          <p:nvPr/>
        </p:nvSpPr>
        <p:spPr>
          <a:xfrm>
            <a:off x="22147009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60" name="viva-plus-packshot-front-1822x1500-110dpi.png" descr="viva-plus-packshot-front-1822x1500-110dpi.png"/>
          <p:cNvPicPr>
            <a:picLocks noChangeAspect="1"/>
          </p:cNvPicPr>
          <p:nvPr/>
        </p:nvPicPr>
        <p:blipFill>
          <a:blip r:embed="rId8"/>
          <a:srcRect l="8836" r="8836"/>
          <a:stretch>
            <a:fillRect/>
          </a:stretch>
        </p:blipFill>
        <p:spPr>
          <a:xfrm>
            <a:off x="22231260" y="3278150"/>
            <a:ext cx="1144630" cy="1144630"/>
          </a:xfrm>
          <a:prstGeom prst="rect">
            <a:avLst/>
          </a:prstGeom>
          <a:ln w="12700">
            <a:miter lim="400000"/>
          </a:ln>
        </p:spPr>
      </p:pic>
      <p:sp>
        <p:nvSpPr>
          <p:cNvPr id="1361" name="Cirkel"/>
          <p:cNvSpPr/>
          <p:nvPr/>
        </p:nvSpPr>
        <p:spPr>
          <a:xfrm>
            <a:off x="15965915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362" name="zinzino-product-isolated-zinobiotic-plus-150dpi.png" descr="zinzino-product-isolated-zinobiotic-plus-150dpi.png"/>
          <p:cNvPicPr>
            <a:picLocks noChangeAspect="1"/>
          </p:cNvPicPr>
          <p:nvPr/>
        </p:nvPicPr>
        <p:blipFill>
          <a:blip r:embed="rId9"/>
          <a:srcRect l="23668" t="12799" r="23668" b="12799"/>
          <a:stretch>
            <a:fillRect/>
          </a:stretch>
        </p:blipFill>
        <p:spPr>
          <a:xfrm>
            <a:off x="16073650" y="3412599"/>
            <a:ext cx="1136262" cy="1037474"/>
          </a:xfrm>
          <a:prstGeom prst="rect">
            <a:avLst/>
          </a:prstGeom>
          <a:ln w="12700">
            <a:miter lim="400000"/>
          </a:ln>
        </p:spPr>
      </p:pic>
      <p:sp>
        <p:nvSpPr>
          <p:cNvPr id="1363" name="A"/>
          <p:cNvSpPr txBox="1"/>
          <p:nvPr/>
        </p:nvSpPr>
        <p:spPr>
          <a:xfrm>
            <a:off x="13308944" y="54375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grpSp>
        <p:nvGrpSpPr>
          <p:cNvPr id="1366" name="Gruppera"/>
          <p:cNvGrpSpPr/>
          <p:nvPr/>
        </p:nvGrpSpPr>
        <p:grpSpPr>
          <a:xfrm>
            <a:off x="711200" y="1779551"/>
            <a:ext cx="6860815" cy="1168903"/>
            <a:chOff x="0" y="23044"/>
            <a:chExt cx="6860815" cy="1168902"/>
          </a:xfrm>
        </p:grpSpPr>
        <p:sp>
          <p:nvSpPr>
            <p:cNvPr id="1364" name="X-team express"/>
            <p:cNvSpPr txBox="1"/>
            <p:nvPr/>
          </p:nvSpPr>
          <p:spPr>
            <a:xfrm>
              <a:off x="13982" y="366589"/>
              <a:ext cx="6846833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X-Team</a:t>
              </a:r>
              <a:r>
                <a:rPr lang="ru-RU" sz="7400" b="0" i="0" strike="noStrike" cap="all" spc="0" baseline="2000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7400" b="0" i="0" strike="noStrike" cap="all" spc="350" baseline="2000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Express</a:t>
              </a:r>
              <a:endParaRPr lang="ru-RU" sz="7400" b="0" i="0" strike="noStrike" cap="all" spc="350" baseline="2000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1365" name="6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47319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60 дней </a:t>
              </a:r>
              <a:r>
                <a:rPr lang="ru-RU" sz="2500" b="0" i="0" strike="noStrike" cap="none" spc="0" baseline="0" dirty="0" err="1">
                  <a:solidFill>
                    <a:srgbClr val="473192"/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</a:t>
              </a:r>
              <a:r>
                <a:rPr lang="ru-RU" sz="2500" b="0" i="0" strike="noStrike" cap="none" spc="0" baseline="0" dirty="0">
                  <a:solidFill>
                    <a:srgbClr val="473192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500" b="0" i="0" strike="noStrike" cap="none" spc="0" baseline="0" dirty="0" err="1">
                  <a:solidFill>
                    <a:srgbClr val="473192"/>
                  </a:solidFill>
                  <a:effectLst/>
                  <a:latin typeface="Open Sans Light"/>
                  <a:ea typeface="Open Sans Light"/>
                  <a:cs typeface="Open Sans Light"/>
                </a:rPr>
                <a:t>Start</a:t>
              </a:r>
              <a:endParaRPr lang="ru-RU" sz="25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</p:grpSp>
      <p:sp>
        <p:nvSpPr>
          <p:cNvPr id="1367" name="200 Credits"/>
          <p:cNvSpPr txBox="1"/>
          <p:nvPr/>
        </p:nvSpPr>
        <p:spPr>
          <a:xfrm>
            <a:off x="10573747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sp>
        <p:nvSpPr>
          <p:cNvPr id="1368" name="200 Credits"/>
          <p:cNvSpPr txBox="1"/>
          <p:nvPr/>
        </p:nvSpPr>
        <p:spPr>
          <a:xfrm>
            <a:off x="16047448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grpSp>
        <p:nvGrpSpPr>
          <p:cNvPr id="1371" name="Gruppera"/>
          <p:cNvGrpSpPr/>
          <p:nvPr/>
        </p:nvGrpSpPr>
        <p:grpSpPr>
          <a:xfrm>
            <a:off x="711199" y="7559370"/>
            <a:ext cx="8339493" cy="1168904"/>
            <a:chOff x="0" y="23044"/>
            <a:chExt cx="8339491" cy="1168902"/>
          </a:xfrm>
        </p:grpSpPr>
        <p:sp>
          <p:nvSpPr>
            <p:cNvPr id="1369" name="Enrollment Bonus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Enrollment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</a:p>
          </p:txBody>
        </p:sp>
        <p:sp>
          <p:nvSpPr>
            <p:cNvPr id="1370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grpSp>
        <p:nvGrpSpPr>
          <p:cNvPr id="1374" name="Gruppera"/>
          <p:cNvGrpSpPr/>
          <p:nvPr/>
        </p:nvGrpSpPr>
        <p:grpSpPr>
          <a:xfrm>
            <a:off x="711199" y="9207050"/>
            <a:ext cx="8339493" cy="1168903"/>
            <a:chOff x="0" y="23044"/>
            <a:chExt cx="8339491" cy="1168902"/>
          </a:xfrm>
        </p:grpSpPr>
        <p:sp>
          <p:nvSpPr>
            <p:cNvPr id="1372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373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grpSp>
        <p:nvGrpSpPr>
          <p:cNvPr id="1383" name="Gruppera"/>
          <p:cNvGrpSpPr/>
          <p:nvPr/>
        </p:nvGrpSpPr>
        <p:grpSpPr>
          <a:xfrm>
            <a:off x="15965915" y="1652661"/>
            <a:ext cx="5995934" cy="1396766"/>
            <a:chOff x="0" y="0"/>
            <a:chExt cx="5995932" cy="1396764"/>
          </a:xfrm>
        </p:grpSpPr>
        <p:sp>
          <p:nvSpPr>
            <p:cNvPr id="1375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76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77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78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79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80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81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12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82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392" name="Gruppera"/>
          <p:cNvGrpSpPr/>
          <p:nvPr/>
        </p:nvGrpSpPr>
        <p:grpSpPr>
          <a:xfrm>
            <a:off x="10593816" y="4725686"/>
            <a:ext cx="2468964" cy="575151"/>
            <a:chOff x="0" y="0"/>
            <a:chExt cx="2468962" cy="575149"/>
          </a:xfrm>
        </p:grpSpPr>
        <p:sp>
          <p:nvSpPr>
            <p:cNvPr id="1384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85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86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87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88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89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90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1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14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01" name="Gruppera"/>
          <p:cNvGrpSpPr/>
          <p:nvPr/>
        </p:nvGrpSpPr>
        <p:grpSpPr>
          <a:xfrm>
            <a:off x="16076465" y="4725686"/>
            <a:ext cx="2468963" cy="575151"/>
            <a:chOff x="0" y="0"/>
            <a:chExt cx="2468962" cy="575149"/>
          </a:xfrm>
        </p:grpSpPr>
        <p:sp>
          <p:nvSpPr>
            <p:cNvPr id="1393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4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95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96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97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98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399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00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14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02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403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 dirty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404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405" name="Step 4"/>
          <p:cNvSpPr txBox="1"/>
          <p:nvPr/>
        </p:nvSpPr>
        <p:spPr>
          <a:xfrm>
            <a:off x="4184331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47319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>
              <a:defRPr>
                <a:solidFill>
                  <a:srgbClr val="3FAFAB"/>
                </a:solidFill>
              </a:defRPr>
            </a:pPr>
            <a:r>
              <a:rPr lang="ru-RU" sz="2500" b="1" i="0" strike="noStrike" cap="none" spc="0" baseline="0">
                <a:solidFill>
                  <a:srgbClr val="473192"/>
                </a:solidFill>
                <a:effectLst/>
                <a:latin typeface="Open Sans"/>
                <a:ea typeface="Open Sans"/>
                <a:cs typeface="Open Sans"/>
              </a:rPr>
              <a:t>Шаг 4</a:t>
            </a:r>
          </a:p>
        </p:txBody>
      </p:sp>
      <p:grpSp>
        <p:nvGrpSpPr>
          <p:cNvPr id="1408" name="Gruppera"/>
          <p:cNvGrpSpPr/>
          <p:nvPr/>
        </p:nvGrpSpPr>
        <p:grpSpPr>
          <a:xfrm>
            <a:off x="711199" y="5911690"/>
            <a:ext cx="8339493" cy="1168904"/>
            <a:chOff x="0" y="23044"/>
            <a:chExt cx="8339491" cy="1168902"/>
          </a:xfrm>
        </p:grpSpPr>
        <p:sp>
          <p:nvSpPr>
            <p:cNvPr id="1406" name="FAST Silver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FAST</a:t>
              </a:r>
              <a:r>
                <a:rPr lang="ru-RU" sz="7400" b="1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Silver</a:t>
              </a:r>
            </a:p>
          </p:txBody>
        </p:sp>
        <p:sp>
          <p:nvSpPr>
            <p:cNvPr id="1407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409" name="2x Enrollment Credit Bonus (ECB)"/>
          <p:cNvSpPr txBox="1"/>
          <p:nvPr/>
        </p:nvSpPr>
        <p:spPr>
          <a:xfrm>
            <a:off x="966877" y="4253082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2x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Enrollment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Credit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r>
              <a:rPr lang="ru-RU" sz="2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Bonus</a:t>
            </a:r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(ECB)</a:t>
            </a:r>
          </a:p>
        </p:txBody>
      </p:sp>
      <p:sp>
        <p:nvSpPr>
          <p:cNvPr id="1410" name="Free Z4F Order"/>
          <p:cNvSpPr txBox="1"/>
          <p:nvPr/>
        </p:nvSpPr>
        <p:spPr>
          <a:xfrm>
            <a:off x="966877" y="4582326"/>
            <a:ext cx="8299040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r" defTabSz="457200">
              <a:defRPr sz="2000"/>
            </a:lvl1pPr>
          </a:lstStyle>
          <a:p>
            <a:r>
              <a: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Бесплатный заказ Z4F</a:t>
            </a:r>
          </a:p>
        </p:txBody>
      </p:sp>
      <p:sp>
        <p:nvSpPr>
          <p:cNvPr id="1411" name="B"/>
          <p:cNvSpPr txBox="1"/>
          <p:nvPr/>
        </p:nvSpPr>
        <p:spPr>
          <a:xfrm>
            <a:off x="15401902" y="54502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B</a:t>
            </a:r>
          </a:p>
        </p:txBody>
      </p:sp>
      <p:grpSp>
        <p:nvGrpSpPr>
          <p:cNvPr id="1414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412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13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Linje"/>
          <p:cNvSpPr/>
          <p:nvPr/>
        </p:nvSpPr>
        <p:spPr>
          <a:xfrm flipH="1" flipV="1">
            <a:off x="14656984" y="3399967"/>
            <a:ext cx="988814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17" name="Linje"/>
          <p:cNvSpPr/>
          <p:nvPr/>
        </p:nvSpPr>
        <p:spPr>
          <a:xfrm flipV="1">
            <a:off x="13556134" y="3272967"/>
            <a:ext cx="988815" cy="1709339"/>
          </a:xfrm>
          <a:prstGeom prst="line">
            <a:avLst/>
          </a:prstGeom>
          <a:ln w="25400">
            <a:solidFill>
              <a:srgbClr val="000000"/>
            </a:solidFill>
            <a:custDash>
              <a:ds d="200000" sp="200000"/>
            </a:custDash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pic>
        <p:nvPicPr>
          <p:cNvPr id="1418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5077" y="4356585"/>
            <a:ext cx="1899160" cy="25972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9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14655147" y="4331224"/>
            <a:ext cx="1899160" cy="2597229"/>
          </a:xfrm>
          <a:prstGeom prst="rect">
            <a:avLst/>
          </a:prstGeom>
          <a:ln w="12700">
            <a:miter lim="400000"/>
          </a:ln>
        </p:spPr>
      </p:pic>
      <p:sp>
        <p:nvSpPr>
          <p:cNvPr id="1420" name="A"/>
          <p:cNvSpPr txBox="1"/>
          <p:nvPr/>
        </p:nvSpPr>
        <p:spPr>
          <a:xfrm>
            <a:off x="13308944" y="54375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sp>
        <p:nvSpPr>
          <p:cNvPr id="1421" name="Rektangel"/>
          <p:cNvSpPr/>
          <p:nvPr/>
        </p:nvSpPr>
        <p:spPr>
          <a:xfrm>
            <a:off x="-4009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22" name="zinzino-product-isolated-zinogene-plus-front-25prc-72dpi.png" descr="zinzino-product-isolated-zinogene-plus-front-25prc-72dpi.png"/>
          <p:cNvPicPr>
            <a:picLocks noChangeAspect="1"/>
          </p:cNvPicPr>
          <p:nvPr/>
        </p:nvPicPr>
        <p:blipFill>
          <a:blip r:embed="rId4"/>
          <a:srcRect l="8836" r="8836"/>
          <a:stretch>
            <a:fillRect/>
          </a:stretch>
        </p:blipFill>
        <p:spPr>
          <a:xfrm>
            <a:off x="22213202" y="1773392"/>
            <a:ext cx="1180626" cy="11806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3" name="balanceoil-plus-aquax-packshot-625x625px-72dpi.jpg" descr="balanceoil-plus-aquax-packshot-625x625px-72dpi.jpg"/>
          <p:cNvPicPr>
            <a:picLocks noChangeAspect="1"/>
          </p:cNvPicPr>
          <p:nvPr/>
        </p:nvPicPr>
        <p:blipFill>
          <a:blip r:embed="rId5"/>
          <a:srcRect l="7550" r="7550"/>
          <a:stretch>
            <a:fillRect/>
          </a:stretch>
        </p:blipFill>
        <p:spPr>
          <a:xfrm>
            <a:off x="19200020" y="3203736"/>
            <a:ext cx="1098155" cy="12934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4" name="balanceoil-plus-vegan-lemon-packshot-625x625px-72dpi.jpg" descr="balanceoil-plus-vegan-lemon-packshot-625x625px-72dpi.jpg"/>
          <p:cNvPicPr>
            <a:picLocks noChangeAspect="1"/>
          </p:cNvPicPr>
          <p:nvPr/>
        </p:nvPicPr>
        <p:blipFill>
          <a:blip r:embed="rId6"/>
          <a:srcRect l="7550" r="7549"/>
          <a:stretch>
            <a:fillRect/>
          </a:stretch>
        </p:blipFill>
        <p:spPr>
          <a:xfrm>
            <a:off x="17638581" y="3203736"/>
            <a:ext cx="1098155" cy="1293469"/>
          </a:xfrm>
          <a:prstGeom prst="rect">
            <a:avLst/>
          </a:prstGeom>
          <a:ln w="12700">
            <a:miter lim="400000"/>
          </a:ln>
        </p:spPr>
      </p:pic>
      <p:sp>
        <p:nvSpPr>
          <p:cNvPr id="1425" name="Cirkel"/>
          <p:cNvSpPr/>
          <p:nvPr/>
        </p:nvSpPr>
        <p:spPr>
          <a:xfrm>
            <a:off x="22147009" y="1697698"/>
            <a:ext cx="1351729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6" name="Cirkel"/>
          <p:cNvSpPr/>
          <p:nvPr/>
        </p:nvSpPr>
        <p:spPr>
          <a:xfrm>
            <a:off x="17511759" y="3180120"/>
            <a:ext cx="1351728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7" name="Cirkel"/>
          <p:cNvSpPr/>
          <p:nvPr/>
        </p:nvSpPr>
        <p:spPr>
          <a:xfrm>
            <a:off x="19073234" y="3180120"/>
            <a:ext cx="1351728" cy="1351729"/>
          </a:xfrm>
          <a:prstGeom prst="ellipse">
            <a:avLst/>
          </a:prstGeom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8" name="Cirkel"/>
          <p:cNvSpPr/>
          <p:nvPr/>
        </p:nvSpPr>
        <p:spPr>
          <a:xfrm>
            <a:off x="20610120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29" name="protect-plus-packshot-front-1239x1021px-110dpi.png" descr="protect-plus-packshot-front-1239x1021px-110dpi.png"/>
          <p:cNvPicPr>
            <a:picLocks noChangeAspect="1"/>
          </p:cNvPicPr>
          <p:nvPr/>
        </p:nvPicPr>
        <p:blipFill>
          <a:blip r:embed="rId7"/>
          <a:srcRect l="8797" r="8797"/>
          <a:stretch>
            <a:fillRect/>
          </a:stretch>
        </p:blipFill>
        <p:spPr>
          <a:xfrm>
            <a:off x="20698909" y="3282135"/>
            <a:ext cx="1147732" cy="1147733"/>
          </a:xfrm>
          <a:prstGeom prst="rect">
            <a:avLst/>
          </a:prstGeom>
          <a:ln w="12700">
            <a:miter lim="400000"/>
          </a:ln>
        </p:spPr>
      </p:pic>
      <p:sp>
        <p:nvSpPr>
          <p:cNvPr id="1430" name="Cirkel"/>
          <p:cNvSpPr/>
          <p:nvPr/>
        </p:nvSpPr>
        <p:spPr>
          <a:xfrm>
            <a:off x="22147009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31" name="viva-plus-packshot-front-1822x1500-110dpi.png" descr="viva-plus-packshot-front-1822x1500-110dpi.png"/>
          <p:cNvPicPr>
            <a:picLocks noChangeAspect="1"/>
          </p:cNvPicPr>
          <p:nvPr/>
        </p:nvPicPr>
        <p:blipFill>
          <a:blip r:embed="rId8"/>
          <a:srcRect l="8836" r="8836"/>
          <a:stretch>
            <a:fillRect/>
          </a:stretch>
        </p:blipFill>
        <p:spPr>
          <a:xfrm>
            <a:off x="22231260" y="3278150"/>
            <a:ext cx="1144630" cy="1144630"/>
          </a:xfrm>
          <a:prstGeom prst="rect">
            <a:avLst/>
          </a:prstGeom>
          <a:ln w="12700">
            <a:miter lim="400000"/>
          </a:ln>
        </p:spPr>
      </p:pic>
      <p:sp>
        <p:nvSpPr>
          <p:cNvPr id="1432" name="Cirkel"/>
          <p:cNvSpPr/>
          <p:nvPr/>
        </p:nvSpPr>
        <p:spPr>
          <a:xfrm>
            <a:off x="15965915" y="3180120"/>
            <a:ext cx="1351729" cy="1351729"/>
          </a:xfrm>
          <a:prstGeom prst="ellipse">
            <a:avLst/>
          </a:prstGeom>
          <a:solidFill>
            <a:srgbClr val="FFFFFF"/>
          </a:solidFill>
          <a:ln w="50800">
            <a:solidFill>
              <a:srgbClr val="C4B1C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433" name="zinzino-product-isolated-zinobiotic-plus-150dpi.png" descr="zinzino-product-isolated-zinobiotic-plus-150dpi.png"/>
          <p:cNvPicPr>
            <a:picLocks noChangeAspect="1"/>
          </p:cNvPicPr>
          <p:nvPr/>
        </p:nvPicPr>
        <p:blipFill>
          <a:blip r:embed="rId9"/>
          <a:srcRect l="23668" t="12799" r="23668" b="12799"/>
          <a:stretch>
            <a:fillRect/>
          </a:stretch>
        </p:blipFill>
        <p:spPr>
          <a:xfrm>
            <a:off x="16073650" y="3412599"/>
            <a:ext cx="1136262" cy="1037474"/>
          </a:xfrm>
          <a:prstGeom prst="rect">
            <a:avLst/>
          </a:prstGeom>
          <a:ln w="12700">
            <a:miter lim="400000"/>
          </a:ln>
        </p:spPr>
      </p:pic>
      <p:sp>
        <p:nvSpPr>
          <p:cNvPr id="1434" name="200 Credits"/>
          <p:cNvSpPr txBox="1"/>
          <p:nvPr/>
        </p:nvSpPr>
        <p:spPr>
          <a:xfrm>
            <a:off x="10573747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sp>
        <p:nvSpPr>
          <p:cNvPr id="1435" name="200 Credits"/>
          <p:cNvSpPr txBox="1"/>
          <p:nvPr/>
        </p:nvSpPr>
        <p:spPr>
          <a:xfrm>
            <a:off x="16047448" y="5410510"/>
            <a:ext cx="1469057" cy="446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 defTabSz="457200">
              <a:lnSpc>
                <a:spcPct val="230000"/>
              </a:lnSpc>
              <a:defRPr sz="2000"/>
            </a:lvl1pPr>
          </a:lstStyle>
          <a:p>
            <a:pPr>
              <a:lnSpc>
                <a:spcPct val="150000"/>
              </a:lnSpc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200 Credits</a:t>
            </a:r>
          </a:p>
        </p:txBody>
      </p:sp>
      <p:grpSp>
        <p:nvGrpSpPr>
          <p:cNvPr id="1438" name="Gruppera"/>
          <p:cNvGrpSpPr/>
          <p:nvPr/>
        </p:nvGrpSpPr>
        <p:grpSpPr>
          <a:xfrm>
            <a:off x="13055113" y="2111281"/>
            <a:ext cx="2990918" cy="1961948"/>
            <a:chOff x="0" y="0"/>
            <a:chExt cx="2990917" cy="1961946"/>
          </a:xfrm>
        </p:grpSpPr>
        <p:sp>
          <p:nvSpPr>
            <p:cNvPr id="1436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37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  <p:grpSp>
        <p:nvGrpSpPr>
          <p:cNvPr id="1447" name="Gruppera"/>
          <p:cNvGrpSpPr/>
          <p:nvPr/>
        </p:nvGrpSpPr>
        <p:grpSpPr>
          <a:xfrm>
            <a:off x="15965915" y="1652661"/>
            <a:ext cx="5995934" cy="1396766"/>
            <a:chOff x="0" y="0"/>
            <a:chExt cx="5995932" cy="1396764"/>
          </a:xfrm>
        </p:grpSpPr>
        <p:sp>
          <p:nvSpPr>
            <p:cNvPr id="1439" name="Cirkel"/>
            <p:cNvSpPr/>
            <p:nvPr/>
          </p:nvSpPr>
          <p:spPr>
            <a:xfrm>
              <a:off x="0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40" name="Cirkel"/>
            <p:cNvSpPr/>
            <p:nvPr/>
          </p:nvSpPr>
          <p:spPr>
            <a:xfrm>
              <a:off x="1545842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41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1524746" y="169463"/>
              <a:ext cx="1265984" cy="1126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42" name="Cirkel"/>
            <p:cNvSpPr/>
            <p:nvPr/>
          </p:nvSpPr>
          <p:spPr>
            <a:xfrm>
              <a:off x="3107317" y="45036"/>
              <a:ext cx="1351728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43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3259123" y="0"/>
              <a:ext cx="1048211" cy="12921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44" name="Cirkel"/>
            <p:cNvSpPr/>
            <p:nvPr/>
          </p:nvSpPr>
          <p:spPr>
            <a:xfrm>
              <a:off x="4644204" y="45036"/>
              <a:ext cx="1351729" cy="1351729"/>
            </a:xfrm>
            <a:prstGeom prst="ellipse">
              <a:avLst/>
            </a:prstGeom>
            <a:solidFill>
              <a:srgbClr val="FFFFFF"/>
            </a:solidFill>
            <a:ln w="50800" cap="flat">
              <a:solidFill>
                <a:srgbClr val="BDE1E1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45" name="balanceoil-plus-orange-lemon-mint-packshot-1250x1250px-72dpi.png" descr="balanceoil-plus-orange-lemon-mint-packshot-1250x1250px-72dpi.png"/>
            <p:cNvPicPr>
              <a:picLocks noChangeAspect="1"/>
            </p:cNvPicPr>
            <p:nvPr/>
          </p:nvPicPr>
          <p:blipFill>
            <a:blip r:embed="rId12"/>
            <a:srcRect l="2862" r="2862"/>
            <a:stretch>
              <a:fillRect/>
            </a:stretch>
          </p:blipFill>
          <p:spPr>
            <a:xfrm>
              <a:off x="69814" y="69231"/>
              <a:ext cx="1219349" cy="12933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6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814" r="8814"/>
            <a:stretch>
              <a:fillRect/>
            </a:stretch>
          </p:blipFill>
          <p:spPr>
            <a:xfrm>
              <a:off x="4704356" y="130549"/>
              <a:ext cx="1180626" cy="1180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56" name="Gruppera"/>
          <p:cNvGrpSpPr/>
          <p:nvPr/>
        </p:nvGrpSpPr>
        <p:grpSpPr>
          <a:xfrm>
            <a:off x="10593816" y="4725686"/>
            <a:ext cx="2468964" cy="575151"/>
            <a:chOff x="0" y="0"/>
            <a:chExt cx="2468962" cy="575149"/>
          </a:xfrm>
        </p:grpSpPr>
        <p:sp>
          <p:nvSpPr>
            <p:cNvPr id="1448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49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50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51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52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53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54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55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14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465" name="Gruppera"/>
          <p:cNvGrpSpPr/>
          <p:nvPr/>
        </p:nvGrpSpPr>
        <p:grpSpPr>
          <a:xfrm>
            <a:off x="16076465" y="4725686"/>
            <a:ext cx="2468963" cy="575151"/>
            <a:chOff x="0" y="0"/>
            <a:chExt cx="2468962" cy="575149"/>
          </a:xfrm>
        </p:grpSpPr>
        <p:sp>
          <p:nvSpPr>
            <p:cNvPr id="1457" name="Cirkel"/>
            <p:cNvSpPr/>
            <p:nvPr/>
          </p:nvSpPr>
          <p:spPr>
            <a:xfrm>
              <a:off x="0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58" name="Cirkel"/>
            <p:cNvSpPr/>
            <p:nvPr/>
          </p:nvSpPr>
          <p:spPr>
            <a:xfrm>
              <a:off x="636535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59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10"/>
            <a:srcRect l="54" r="7537"/>
            <a:stretch>
              <a:fillRect/>
            </a:stretch>
          </p:blipFill>
          <p:spPr>
            <a:xfrm>
              <a:off x="627849" y="69780"/>
              <a:ext cx="521298" cy="463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60" name="Cirkel"/>
            <p:cNvSpPr/>
            <p:nvPr/>
          </p:nvSpPr>
          <p:spPr>
            <a:xfrm>
              <a:off x="1279509" y="18544"/>
              <a:ext cx="556605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61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11"/>
            <a:srcRect r="45918"/>
            <a:stretch>
              <a:fillRect/>
            </a:stretch>
          </p:blipFill>
          <p:spPr>
            <a:xfrm>
              <a:off x="1342018" y="0"/>
              <a:ext cx="431625" cy="5320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462" name="Cirkel"/>
            <p:cNvSpPr/>
            <p:nvPr/>
          </p:nvSpPr>
          <p:spPr>
            <a:xfrm>
              <a:off x="1912357" y="18544"/>
              <a:ext cx="556606" cy="556606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463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13"/>
            <a:srcRect l="8788" r="8840"/>
            <a:stretch>
              <a:fillRect/>
            </a:stretch>
          </p:blipFill>
          <p:spPr>
            <a:xfrm>
              <a:off x="1936974" y="53756"/>
              <a:ext cx="486150" cy="4861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64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14"/>
            <a:srcRect l="2862" r="2862"/>
            <a:stretch>
              <a:fillRect/>
            </a:stretch>
          </p:blipFill>
          <p:spPr>
            <a:xfrm>
              <a:off x="51952" y="28507"/>
              <a:ext cx="455685" cy="4833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66" name="€…"/>
          <p:cNvSpPr txBox="1"/>
          <p:nvPr/>
        </p:nvSpPr>
        <p:spPr>
          <a:xfrm>
            <a:off x="694266" y="2133123"/>
            <a:ext cx="764123" cy="35963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t>€</a:t>
            </a:r>
          </a:p>
          <a:p>
            <a:pPr algn="l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t>€</a:t>
            </a:r>
          </a:p>
          <a:p>
            <a:pPr algn="l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t>€</a:t>
            </a:r>
            <a:endParaRPr lang="sv-SE"/>
          </a:p>
          <a:p>
            <a:pPr algn="l" defTabSz="457200">
              <a:lnSpc>
                <a:spcPct val="15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sv-SE">
                <a:solidFill>
                  <a:srgbClr val="7A68AE"/>
                </a:solidFill>
              </a:rPr>
              <a:t>€</a:t>
            </a:r>
            <a:endParaRPr>
              <a:solidFill>
                <a:srgbClr val="7A68AE"/>
              </a:solidFill>
            </a:endParaRPr>
          </a:p>
        </p:txBody>
      </p:sp>
      <p:sp>
        <p:nvSpPr>
          <p:cNvPr id="1467" name="800…"/>
          <p:cNvSpPr txBox="1"/>
          <p:nvPr/>
        </p:nvSpPr>
        <p:spPr>
          <a:xfrm>
            <a:off x="1074476" y="2127582"/>
            <a:ext cx="1775670" cy="3305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r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800</a:t>
            </a:r>
          </a:p>
          <a:p>
            <a:pPr algn="r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250</a:t>
            </a:r>
          </a:p>
          <a:p>
            <a:pPr algn="r" defTabSz="457200">
              <a:lnSpc>
                <a:spcPts val="55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50</a:t>
            </a:r>
            <a:endParaRPr lang="sv-SE"/>
          </a:p>
          <a:p>
            <a:pPr algn="r" defTabSz="457200">
              <a:lnSpc>
                <a:spcPct val="150000"/>
              </a:lnSpc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000" b="0" i="0" strike="noStrike" cap="none" spc="0" baseline="0">
                <a:solidFill>
                  <a:srgbClr val="7A68AE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  <a:r>
              <a:rPr lang="sv-SE" sz="5000" b="0" i="0" strike="noStrike" cap="none" spc="0" baseline="0">
                <a:solidFill>
                  <a:srgbClr val="7A68AE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5000" b="0" i="0" strike="noStrike" cap="none" spc="0" baseline="0">
                <a:solidFill>
                  <a:srgbClr val="7A68AE"/>
                </a:solidFill>
                <a:effectLst/>
                <a:latin typeface="Open Sans Semibold"/>
                <a:ea typeface="Open Sans Semibold"/>
                <a:cs typeface="Open Sans Semibold"/>
              </a:rPr>
              <a:t>100</a:t>
            </a:r>
            <a:endParaRPr>
              <a:solidFill>
                <a:srgbClr val="7A68AE"/>
              </a:solidFill>
            </a:endParaRPr>
          </a:p>
        </p:txBody>
      </p:sp>
      <p:sp>
        <p:nvSpPr>
          <p:cNvPr id="1468" name="Linje"/>
          <p:cNvSpPr/>
          <p:nvPr/>
        </p:nvSpPr>
        <p:spPr>
          <a:xfrm>
            <a:off x="674917" y="4364493"/>
            <a:ext cx="8641259" cy="1"/>
          </a:xfrm>
          <a:prstGeom prst="line">
            <a:avLst/>
          </a:pr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469" name="FAST START…"/>
          <p:cNvSpPr txBox="1"/>
          <p:nvPr/>
        </p:nvSpPr>
        <p:spPr>
          <a:xfrm>
            <a:off x="2925841" y="2127582"/>
            <a:ext cx="6946901" cy="3305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/>
          <a:p>
            <a:pPr algn="l" defTabSz="457200">
              <a:lnSpc>
                <a:spcPts val="5500"/>
              </a:lnSpc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FAST START</a:t>
            </a:r>
            <a:endParaRPr spc="350" dirty="0">
              <a:latin typeface="Open Sans"/>
              <a:ea typeface="Open Sans"/>
              <a:cs typeface="Open Sans"/>
              <a:sym typeface="Open Sans"/>
            </a:endParaRPr>
          </a:p>
          <a:p>
            <a:pPr algn="l" defTabSz="457200">
              <a:lnSpc>
                <a:spcPts val="5500"/>
              </a:lnSpc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CASH BONUS</a:t>
            </a:r>
            <a:r>
              <a:rPr lang="sv-SE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*</a:t>
            </a:r>
            <a:endParaRPr lang="ru-RU" sz="5000" b="0" i="0" strike="noStrike" cap="none" spc="350" baseline="0" dirty="0">
              <a:solidFill>
                <a:srgbClr val="000000"/>
              </a:solidFill>
              <a:effectLst/>
              <a:latin typeface="Open Sans Light"/>
              <a:ea typeface="Open Sans Light"/>
              <a:cs typeface="Open Sans Light"/>
            </a:endParaRPr>
          </a:p>
          <a:p>
            <a:pPr algn="l" defTabSz="457200">
              <a:lnSpc>
                <a:spcPts val="5500"/>
              </a:lnSpc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TEAM COMMISSION</a:t>
            </a:r>
            <a:endParaRPr lang="sv-SE" spc="350" dirty="0"/>
          </a:p>
          <a:p>
            <a:pPr algn="l" defTabSz="457200">
              <a:lnSpc>
                <a:spcPct val="150000"/>
              </a:lnSpc>
            </a:pPr>
            <a:r>
              <a:rPr lang="ru-RU" sz="5000" b="0" i="0" strike="noStrike" cap="none" spc="350" baseline="0" dirty="0">
                <a:solidFill>
                  <a:srgbClr val="7A68AE"/>
                </a:solidFill>
                <a:effectLst/>
                <a:latin typeface="Open Sans Light"/>
                <a:ea typeface="Open Sans Light"/>
                <a:cs typeface="Open Sans Light"/>
              </a:rPr>
              <a:t>ИТОГО</a:t>
            </a:r>
            <a:endParaRPr spc="350" dirty="0">
              <a:solidFill>
                <a:srgbClr val="7A68AE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  <a:sym typeface="Open Sans"/>
            </a:endParaRPr>
          </a:p>
        </p:txBody>
      </p:sp>
      <p:grpSp>
        <p:nvGrpSpPr>
          <p:cNvPr id="1472" name="Gruppera"/>
          <p:cNvGrpSpPr/>
          <p:nvPr/>
        </p:nvGrpSpPr>
        <p:grpSpPr>
          <a:xfrm>
            <a:off x="711199" y="9207050"/>
            <a:ext cx="8339493" cy="1168904"/>
            <a:chOff x="0" y="23044"/>
            <a:chExt cx="8339491" cy="1168902"/>
          </a:xfrm>
        </p:grpSpPr>
        <p:sp>
          <p:nvSpPr>
            <p:cNvPr id="1470" name="Enrollment Bonus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Enrollment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</a:p>
          </p:txBody>
        </p:sp>
        <p:sp>
          <p:nvSpPr>
            <p:cNvPr id="1471" name="30 day Fast Start"/>
            <p:cNvSpPr txBox="1"/>
            <p:nvPr/>
          </p:nvSpPr>
          <p:spPr>
            <a:xfrm>
              <a:off x="0" y="22986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grpSp>
        <p:nvGrpSpPr>
          <p:cNvPr id="1475" name="Gruppera"/>
          <p:cNvGrpSpPr/>
          <p:nvPr/>
        </p:nvGrpSpPr>
        <p:grpSpPr>
          <a:xfrm>
            <a:off x="711199" y="10854729"/>
            <a:ext cx="8339493" cy="1168903"/>
            <a:chOff x="0" y="23044"/>
            <a:chExt cx="8339491" cy="1168902"/>
          </a:xfrm>
        </p:grpSpPr>
        <p:sp>
          <p:nvSpPr>
            <p:cNvPr id="1473" name="Smart Bronze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Smart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Bronze</a:t>
              </a:r>
            </a:p>
          </p:txBody>
        </p:sp>
        <p:sp>
          <p:nvSpPr>
            <p:cNvPr id="1474" name="30 day Fast Start"/>
            <p:cNvSpPr txBox="1"/>
            <p:nvPr/>
          </p:nvSpPr>
          <p:spPr>
            <a:xfrm>
              <a:off x="0" y="22988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grpSp>
        <p:nvGrpSpPr>
          <p:cNvPr id="1478" name="Gruppera"/>
          <p:cNvGrpSpPr/>
          <p:nvPr/>
        </p:nvGrpSpPr>
        <p:grpSpPr>
          <a:xfrm>
            <a:off x="711199" y="7559370"/>
            <a:ext cx="8339493" cy="1168903"/>
            <a:chOff x="0" y="23044"/>
            <a:chExt cx="8339491" cy="1168902"/>
          </a:xfrm>
        </p:grpSpPr>
        <p:sp>
          <p:nvSpPr>
            <p:cNvPr id="1476" name="FAST Silver"/>
            <p:cNvSpPr txBox="1"/>
            <p:nvPr/>
          </p:nvSpPr>
          <p:spPr>
            <a:xfrm>
              <a:off x="13982" y="366589"/>
              <a:ext cx="8325509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FAST</a:t>
              </a:r>
              <a:r>
                <a:rPr lang="ru-RU" sz="7400" b="1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Silver</a:t>
              </a:r>
            </a:p>
          </p:txBody>
        </p:sp>
        <p:sp>
          <p:nvSpPr>
            <p:cNvPr id="1477" name="3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3FAFAB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30 дней</a:t>
              </a:r>
              <a:r>
                <a:rPr lang="ru-RU" sz="2500" b="1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2500" b="0" i="0" strike="noStrike" cap="none" spc="0" baseline="0">
                  <a:solidFill>
                    <a:srgbClr val="3FAFAB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1479" name="Step 1"/>
          <p:cNvSpPr txBox="1"/>
          <p:nvPr/>
        </p:nvSpPr>
        <p:spPr>
          <a:xfrm>
            <a:off x="712998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1</a:t>
            </a:r>
          </a:p>
        </p:txBody>
      </p:sp>
      <p:sp>
        <p:nvSpPr>
          <p:cNvPr id="1480" name="Step 2"/>
          <p:cNvSpPr txBox="1"/>
          <p:nvPr/>
        </p:nvSpPr>
        <p:spPr>
          <a:xfrm>
            <a:off x="1870109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2</a:t>
            </a:r>
          </a:p>
        </p:txBody>
      </p:sp>
      <p:sp>
        <p:nvSpPr>
          <p:cNvPr id="1481" name="Step 3"/>
          <p:cNvSpPr txBox="1"/>
          <p:nvPr/>
        </p:nvSpPr>
        <p:spPr>
          <a:xfrm>
            <a:off x="3027220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3FAFAB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2500" b="1" i="0" strike="noStrike" cap="none" spc="0" baseline="0">
                <a:solidFill>
                  <a:srgbClr val="3FAFAB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3</a:t>
            </a:r>
          </a:p>
        </p:txBody>
      </p:sp>
      <p:sp>
        <p:nvSpPr>
          <p:cNvPr id="1482" name="Step 4"/>
          <p:cNvSpPr txBox="1"/>
          <p:nvPr/>
        </p:nvSpPr>
        <p:spPr>
          <a:xfrm>
            <a:off x="4184331" y="157567"/>
            <a:ext cx="1063038" cy="8800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lnSpc>
                <a:spcPct val="230000"/>
              </a:lnSpc>
              <a:defRPr sz="2500" b="1">
                <a:solidFill>
                  <a:srgbClr val="47319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>
              <a:defRPr>
                <a:solidFill>
                  <a:srgbClr val="3FAFAB"/>
                </a:solidFill>
              </a:defRPr>
            </a:pPr>
            <a:r>
              <a:rPr lang="ru-RU" sz="2500" b="1" i="0" strike="noStrike" cap="none" spc="0" baseline="0">
                <a:solidFill>
                  <a:srgbClr val="7A68AE">
                    <a:alpha val="25098"/>
                  </a:srgbClr>
                </a:solidFill>
                <a:effectLst/>
                <a:latin typeface="Open Sans"/>
                <a:ea typeface="Open Sans"/>
                <a:cs typeface="Open Sans"/>
              </a:rPr>
              <a:t>Шаг 4</a:t>
            </a:r>
          </a:p>
        </p:txBody>
      </p:sp>
      <p:sp>
        <p:nvSpPr>
          <p:cNvPr id="1483" name="B"/>
          <p:cNvSpPr txBox="1"/>
          <p:nvPr/>
        </p:nvSpPr>
        <p:spPr>
          <a:xfrm>
            <a:off x="15401902" y="5450285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B</a:t>
            </a:r>
          </a:p>
        </p:txBody>
      </p:sp>
      <p:grpSp>
        <p:nvGrpSpPr>
          <p:cNvPr id="1486" name="Gruppera"/>
          <p:cNvGrpSpPr/>
          <p:nvPr/>
        </p:nvGrpSpPr>
        <p:grpSpPr>
          <a:xfrm>
            <a:off x="711200" y="5907587"/>
            <a:ext cx="6860815" cy="1168904"/>
            <a:chOff x="0" y="23044"/>
            <a:chExt cx="6860815" cy="1168902"/>
          </a:xfrm>
        </p:grpSpPr>
        <p:sp>
          <p:nvSpPr>
            <p:cNvPr id="1484" name="X-team express"/>
            <p:cNvSpPr txBox="1"/>
            <p:nvPr/>
          </p:nvSpPr>
          <p:spPr>
            <a:xfrm>
              <a:off x="13982" y="366589"/>
              <a:ext cx="6846833" cy="8253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ct val="150000"/>
                </a:lnSpc>
                <a:defRPr cap="all" spc="320" baseline="20000"/>
              </a:pP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X-Team</a:t>
              </a:r>
              <a:r>
                <a:rPr lang="ru-RU" sz="7400" b="0" i="0" strike="noStrike" cap="all" spc="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7400" b="0" i="0" strike="noStrike" cap="all" spc="350" baseline="20000">
                  <a:solidFill>
                    <a:srgbClr val="000000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Express</a:t>
              </a:r>
            </a:p>
          </p:txBody>
        </p:sp>
        <p:sp>
          <p:nvSpPr>
            <p:cNvPr id="1485" name="60 day Fast Start"/>
            <p:cNvSpPr txBox="1"/>
            <p:nvPr/>
          </p:nvSpPr>
          <p:spPr>
            <a:xfrm>
              <a:off x="0" y="22987"/>
              <a:ext cx="2797889" cy="4874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457200">
                <a:defRPr sz="2500" b="1">
                  <a:solidFill>
                    <a:srgbClr val="47319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500" b="0" i="0" strike="noStrike" cap="none" spc="0" baseline="0">
                  <a:solidFill>
                    <a:srgbClr val="473192">
                      <a:alpha val="25098"/>
                    </a:srgbClr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60 дней </a:t>
              </a:r>
              <a:r>
                <a:rPr lang="ru-RU" sz="2500" b="0" i="0" strike="noStrike" cap="none" spc="0" baseline="0">
                  <a:solidFill>
                    <a:srgbClr val="473192">
                      <a:alpha val="25098"/>
                    </a:srgbClr>
                  </a:solidFill>
                  <a:effectLst/>
                  <a:latin typeface="Open Sans Light"/>
                  <a:ea typeface="Open Sans Light"/>
                  <a:cs typeface="Open Sans Light"/>
                </a:rPr>
                <a:t>Fast Start</a:t>
              </a:r>
            </a:p>
          </p:txBody>
        </p:sp>
      </p:grpSp>
      <p:sp>
        <p:nvSpPr>
          <p:cNvPr id="73" name="* Customer subscription = Premier Kit">
            <a:extLst>
              <a:ext uri="{FF2B5EF4-FFF2-40B4-BE49-F238E27FC236}">
                <a16:creationId xmlns:a16="http://schemas.microsoft.com/office/drawing/2014/main" id="{BE0C91C5-DE6B-7FC3-B90B-FE34917262FD}"/>
              </a:ext>
            </a:extLst>
          </p:cNvPr>
          <p:cNvSpPr txBox="1"/>
          <p:nvPr/>
        </p:nvSpPr>
        <p:spPr>
          <a:xfrm>
            <a:off x="712998" y="12908889"/>
            <a:ext cx="8578338" cy="49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 algn="l">
              <a:defRPr sz="2000"/>
            </a:lvl1pPr>
          </a:lstStyle>
          <a:p>
            <a:r>
              <a:rPr lang="az-Cyrl-AZ" dirty="0"/>
              <a:t>*Включая 2 заказа </a:t>
            </a:r>
            <a:r>
              <a:rPr lang="en-GB" dirty="0"/>
              <a:t>Z4F </a:t>
            </a:r>
            <a:r>
              <a:rPr lang="az-Cyrl-AZ" dirty="0"/>
              <a:t>на сумму от €67 каждый.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:p15="http://schemas.microsoft.com/office/powerpoint/2012/main" xmlns:p14="http://schemas.microsoft.com/office/powerpoint/2010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9" name="Silvers are the key to building your team"/>
          <p:cNvSpPr txBox="1"/>
          <p:nvPr/>
        </p:nvSpPr>
        <p:spPr>
          <a:xfrm>
            <a:off x="10928172" y="1424743"/>
            <a:ext cx="12957608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Silver —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ключ к созданию команды</a:t>
            </a:r>
          </a:p>
        </p:txBody>
      </p:sp>
      <p:sp>
        <p:nvSpPr>
          <p:cNvPr id="1490" name="If you enroll, your team enrolls For every personally enrolled Smart Bronze Partner with 200 Credits you will receive between €50 - €10,000 and a Test."/>
          <p:cNvSpPr txBox="1"/>
          <p:nvPr/>
        </p:nvSpPr>
        <p:spPr>
          <a:xfrm>
            <a:off x="10928172" y="8719690"/>
            <a:ext cx="12160673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Если вы регистрируетесь,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то ваша команда тоже регистрируется</a:t>
            </a:r>
            <a:br>
              <a:rPr sz="6000" dirty="0"/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За каждого лично зарегистрировавшегося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Bronze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Partner </a:t>
            </a:r>
            <a:br>
              <a:rPr lang="es-ES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 200 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Credits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вы получите от 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50 до 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€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10</a:t>
            </a:r>
            <a:r>
              <a:rPr lang="sv-SE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,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000 и тест.</a:t>
            </a:r>
          </a:p>
        </p:txBody>
      </p:sp>
      <p:sp>
        <p:nvSpPr>
          <p:cNvPr id="1491" name="10 Customer Subscriptions"/>
          <p:cNvSpPr txBox="1"/>
          <p:nvPr/>
        </p:nvSpPr>
        <p:spPr>
          <a:xfrm>
            <a:off x="6018610" y="2381901"/>
            <a:ext cx="3042855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2500"/>
            </a:pP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Подписки</a:t>
            </a:r>
            <a:br>
              <a:rPr sz="2500" dirty="0"/>
            </a:b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10 клиентов</a:t>
            </a:r>
          </a:p>
        </p:txBody>
      </p:sp>
      <p:grpSp>
        <p:nvGrpSpPr>
          <p:cNvPr id="1494" name="Gruppera"/>
          <p:cNvGrpSpPr/>
          <p:nvPr/>
        </p:nvGrpSpPr>
        <p:grpSpPr>
          <a:xfrm>
            <a:off x="3173670" y="2710704"/>
            <a:ext cx="3512930" cy="2829139"/>
            <a:chOff x="110399" y="0"/>
            <a:chExt cx="3512928" cy="2829138"/>
          </a:xfrm>
        </p:grpSpPr>
        <p:sp>
          <p:nvSpPr>
            <p:cNvPr id="1492" name="Linje"/>
            <p:cNvSpPr/>
            <p:nvPr/>
          </p:nvSpPr>
          <p:spPr>
            <a:xfrm flipH="1" flipV="1">
              <a:off x="2002105" y="119352"/>
              <a:ext cx="1621224" cy="259043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493" name="Linje"/>
            <p:cNvSpPr/>
            <p:nvPr/>
          </p:nvSpPr>
          <p:spPr>
            <a:xfrm flipV="1">
              <a:off x="110399" y="0"/>
              <a:ext cx="1625348" cy="282913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pic>
        <p:nvPicPr>
          <p:cNvPr id="1495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6485347" y="5425497"/>
            <a:ext cx="1387650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6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483" y="4260080"/>
            <a:ext cx="1387649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5851457" y="4289224"/>
            <a:ext cx="1387649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8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7929" y="5425574"/>
            <a:ext cx="1387649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99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9228" y="6523452"/>
            <a:ext cx="1387649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0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0194" y="7902989"/>
            <a:ext cx="1387650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1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5894267" y="6483765"/>
            <a:ext cx="1387650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2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7094361" y="6483765"/>
            <a:ext cx="1387650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3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1028118" y="7915690"/>
            <a:ext cx="1387649" cy="1897704"/>
          </a:xfrm>
          <a:prstGeom prst="rect">
            <a:avLst/>
          </a:prstGeom>
          <a:ln w="12700">
            <a:miter lim="400000"/>
          </a:ln>
        </p:spPr>
      </p:pic>
      <p:sp>
        <p:nvSpPr>
          <p:cNvPr id="1504" name="A"/>
          <p:cNvSpPr txBox="1"/>
          <p:nvPr/>
        </p:nvSpPr>
        <p:spPr>
          <a:xfrm>
            <a:off x="3155332" y="4913741"/>
            <a:ext cx="534177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A</a:t>
            </a:r>
          </a:p>
        </p:txBody>
      </p:sp>
      <p:sp>
        <p:nvSpPr>
          <p:cNvPr id="1505" name="B"/>
          <p:cNvSpPr txBox="1"/>
          <p:nvPr/>
        </p:nvSpPr>
        <p:spPr>
          <a:xfrm>
            <a:off x="6359017" y="500304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B</a:t>
            </a:r>
          </a:p>
        </p:txBody>
      </p:sp>
      <p:sp>
        <p:nvSpPr>
          <p:cNvPr id="1506" name="C"/>
          <p:cNvSpPr txBox="1"/>
          <p:nvPr/>
        </p:nvSpPr>
        <p:spPr>
          <a:xfrm>
            <a:off x="1933102" y="7178997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C</a:t>
            </a:r>
          </a:p>
        </p:txBody>
      </p:sp>
      <p:pic>
        <p:nvPicPr>
          <p:cNvPr id="1507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92" y="5425497"/>
            <a:ext cx="1387649" cy="18977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8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2"/>
          <a:srcRect t="67" b="67"/>
          <a:stretch>
            <a:fillRect/>
          </a:stretch>
        </p:blipFill>
        <p:spPr>
          <a:xfrm>
            <a:off x="2018773" y="5425574"/>
            <a:ext cx="1387650" cy="1897704"/>
          </a:xfrm>
          <a:prstGeom prst="rect">
            <a:avLst/>
          </a:prstGeom>
          <a:ln w="12700">
            <a:miter lim="400000"/>
          </a:ln>
        </p:spPr>
      </p:pic>
      <p:sp>
        <p:nvSpPr>
          <p:cNvPr id="1509" name="D"/>
          <p:cNvSpPr txBox="1"/>
          <p:nvPr/>
        </p:nvSpPr>
        <p:spPr>
          <a:xfrm>
            <a:off x="7962355" y="8553307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</a:p>
        </p:txBody>
      </p:sp>
      <p:grpSp>
        <p:nvGrpSpPr>
          <p:cNvPr id="1518" name="Gruppera"/>
          <p:cNvGrpSpPr/>
          <p:nvPr/>
        </p:nvGrpSpPr>
        <p:grpSpPr>
          <a:xfrm>
            <a:off x="6932351" y="5070021"/>
            <a:ext cx="1940343" cy="452007"/>
            <a:chOff x="0" y="0"/>
            <a:chExt cx="1940341" cy="452006"/>
          </a:xfrm>
        </p:grpSpPr>
        <p:sp>
          <p:nvSpPr>
            <p:cNvPr id="1510" name="Cirkel"/>
            <p:cNvSpPr/>
            <p:nvPr/>
          </p:nvSpPr>
          <p:spPr>
            <a:xfrm>
              <a:off x="0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11" name="Cirkel"/>
            <p:cNvSpPr/>
            <p:nvPr/>
          </p:nvSpPr>
          <p:spPr>
            <a:xfrm>
              <a:off x="500249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12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5">
              <a:alphaModFix amt="69999"/>
            </a:blip>
            <a:srcRect l="54" r="7537"/>
            <a:stretch>
              <a:fillRect/>
            </a:stretch>
          </p:blipFill>
          <p:spPr>
            <a:xfrm>
              <a:off x="493423" y="54839"/>
              <a:ext cx="409685" cy="3645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3" name="Cirkel"/>
            <p:cNvSpPr/>
            <p:nvPr/>
          </p:nvSpPr>
          <p:spPr>
            <a:xfrm>
              <a:off x="1005558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14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6">
              <a:alphaModFix amt="69999"/>
            </a:blip>
            <a:srcRect r="45918"/>
            <a:stretch>
              <a:fillRect/>
            </a:stretch>
          </p:blipFill>
          <p:spPr>
            <a:xfrm>
              <a:off x="1054683" y="0"/>
              <a:ext cx="339212" cy="4181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15" name="Cirkel"/>
            <p:cNvSpPr/>
            <p:nvPr/>
          </p:nvSpPr>
          <p:spPr>
            <a:xfrm>
              <a:off x="1502909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16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>
              <a:alphaModFix amt="69999"/>
            </a:blip>
            <a:srcRect l="8788" r="8840"/>
            <a:stretch>
              <a:fillRect/>
            </a:stretch>
          </p:blipFill>
          <p:spPr>
            <a:xfrm>
              <a:off x="1522256" y="42246"/>
              <a:ext cx="382062" cy="382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17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>
              <a:alphaModFix amt="69999"/>
            </a:blip>
            <a:srcRect l="2862" r="2862"/>
            <a:stretch>
              <a:fillRect/>
            </a:stretch>
          </p:blipFill>
          <p:spPr>
            <a:xfrm>
              <a:off x="40829" y="22404"/>
              <a:ext cx="358120" cy="3798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27" name="Gruppera"/>
          <p:cNvGrpSpPr/>
          <p:nvPr/>
        </p:nvGrpSpPr>
        <p:grpSpPr>
          <a:xfrm>
            <a:off x="1000442" y="5070021"/>
            <a:ext cx="1940343" cy="452007"/>
            <a:chOff x="0" y="0"/>
            <a:chExt cx="1940341" cy="452006"/>
          </a:xfrm>
        </p:grpSpPr>
        <p:sp>
          <p:nvSpPr>
            <p:cNvPr id="1519" name="Cirkel"/>
            <p:cNvSpPr/>
            <p:nvPr/>
          </p:nvSpPr>
          <p:spPr>
            <a:xfrm>
              <a:off x="0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20" name="Cirkel"/>
            <p:cNvSpPr/>
            <p:nvPr/>
          </p:nvSpPr>
          <p:spPr>
            <a:xfrm>
              <a:off x="500249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21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5">
              <a:alphaModFix amt="69999"/>
            </a:blip>
            <a:srcRect l="54" r="7537"/>
            <a:stretch>
              <a:fillRect/>
            </a:stretch>
          </p:blipFill>
          <p:spPr>
            <a:xfrm>
              <a:off x="493423" y="54839"/>
              <a:ext cx="409685" cy="3645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2" name="Cirkel"/>
            <p:cNvSpPr/>
            <p:nvPr/>
          </p:nvSpPr>
          <p:spPr>
            <a:xfrm>
              <a:off x="1005557" y="14574"/>
              <a:ext cx="437434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23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6">
              <a:alphaModFix amt="69999"/>
            </a:blip>
            <a:srcRect r="45918"/>
            <a:stretch>
              <a:fillRect/>
            </a:stretch>
          </p:blipFill>
          <p:spPr>
            <a:xfrm>
              <a:off x="1054683" y="0"/>
              <a:ext cx="339212" cy="4181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4" name="Cirkel"/>
            <p:cNvSpPr/>
            <p:nvPr/>
          </p:nvSpPr>
          <p:spPr>
            <a:xfrm>
              <a:off x="1502909" y="14574"/>
              <a:ext cx="437433" cy="437433"/>
            </a:xfrm>
            <a:prstGeom prst="ellipse">
              <a:avLst/>
            </a:prstGeom>
            <a:solidFill>
              <a:srgbClr val="FFFFFF">
                <a:alpha val="69999"/>
              </a:srgbClr>
            </a:solidFill>
            <a:ln w="25400" cap="flat">
              <a:solidFill>
                <a:srgbClr val="C4B1CF">
                  <a:alpha val="69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25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>
              <a:alphaModFix amt="69999"/>
            </a:blip>
            <a:srcRect l="8788" r="8840"/>
            <a:stretch>
              <a:fillRect/>
            </a:stretch>
          </p:blipFill>
          <p:spPr>
            <a:xfrm>
              <a:off x="1522256" y="42246"/>
              <a:ext cx="382062" cy="38206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26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>
              <a:alphaModFix amt="69999"/>
            </a:blip>
            <a:srcRect l="2862" r="2862"/>
            <a:stretch>
              <a:fillRect/>
            </a:stretch>
          </p:blipFill>
          <p:spPr>
            <a:xfrm>
              <a:off x="40829" y="22404"/>
              <a:ext cx="358120" cy="3798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36" name="Gruppera"/>
          <p:cNvGrpSpPr/>
          <p:nvPr/>
        </p:nvGrpSpPr>
        <p:grpSpPr>
          <a:xfrm>
            <a:off x="2528449" y="7423080"/>
            <a:ext cx="1940343" cy="452007"/>
            <a:chOff x="0" y="0"/>
            <a:chExt cx="1940341" cy="452006"/>
          </a:xfrm>
        </p:grpSpPr>
        <p:sp>
          <p:nvSpPr>
            <p:cNvPr id="1528" name="Cirkel"/>
            <p:cNvSpPr/>
            <p:nvPr/>
          </p:nvSpPr>
          <p:spPr>
            <a:xfrm>
              <a:off x="0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29" name="Cirkel"/>
            <p:cNvSpPr/>
            <p:nvPr/>
          </p:nvSpPr>
          <p:spPr>
            <a:xfrm>
              <a:off x="500249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30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5"/>
            <a:srcRect l="54" r="7537"/>
            <a:stretch>
              <a:fillRect/>
            </a:stretch>
          </p:blipFill>
          <p:spPr>
            <a:xfrm>
              <a:off x="493423" y="54840"/>
              <a:ext cx="409685" cy="3645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31" name="Cirkel"/>
            <p:cNvSpPr/>
            <p:nvPr/>
          </p:nvSpPr>
          <p:spPr>
            <a:xfrm>
              <a:off x="1005558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32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6"/>
            <a:srcRect r="45918"/>
            <a:stretch>
              <a:fillRect/>
            </a:stretch>
          </p:blipFill>
          <p:spPr>
            <a:xfrm>
              <a:off x="1054683" y="0"/>
              <a:ext cx="339212" cy="4181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33" name="Cirkel"/>
            <p:cNvSpPr/>
            <p:nvPr/>
          </p:nvSpPr>
          <p:spPr>
            <a:xfrm>
              <a:off x="1502909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34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/>
            <a:srcRect l="8788" r="8840"/>
            <a:stretch>
              <a:fillRect/>
            </a:stretch>
          </p:blipFill>
          <p:spPr>
            <a:xfrm>
              <a:off x="1522256" y="42247"/>
              <a:ext cx="382062" cy="3820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35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40829" y="22404"/>
              <a:ext cx="358120" cy="3798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45" name="Gruppera"/>
          <p:cNvGrpSpPr/>
          <p:nvPr/>
        </p:nvGrpSpPr>
        <p:grpSpPr>
          <a:xfrm>
            <a:off x="5830918" y="8814250"/>
            <a:ext cx="1940343" cy="452007"/>
            <a:chOff x="0" y="0"/>
            <a:chExt cx="1940341" cy="452006"/>
          </a:xfrm>
        </p:grpSpPr>
        <p:sp>
          <p:nvSpPr>
            <p:cNvPr id="1537" name="Cirkel"/>
            <p:cNvSpPr/>
            <p:nvPr/>
          </p:nvSpPr>
          <p:spPr>
            <a:xfrm>
              <a:off x="0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38" name="Cirkel"/>
            <p:cNvSpPr/>
            <p:nvPr/>
          </p:nvSpPr>
          <p:spPr>
            <a:xfrm>
              <a:off x="500249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39" name="essent-plus-premium-packshot-front-456x375px-72dpi.png" descr="essent-plus-premium-packshot-front-456x375px-72dpi.png"/>
            <p:cNvPicPr>
              <a:picLocks noChangeAspect="1"/>
            </p:cNvPicPr>
            <p:nvPr/>
          </p:nvPicPr>
          <p:blipFill>
            <a:blip r:embed="rId5"/>
            <a:srcRect l="54" r="7537"/>
            <a:stretch>
              <a:fillRect/>
            </a:stretch>
          </p:blipFill>
          <p:spPr>
            <a:xfrm>
              <a:off x="493423" y="54840"/>
              <a:ext cx="409685" cy="3645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40" name="Cirkel"/>
            <p:cNvSpPr/>
            <p:nvPr/>
          </p:nvSpPr>
          <p:spPr>
            <a:xfrm>
              <a:off x="1005558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41" name="Skin-Serum-50ml-New-Package-shadow-150dpi.png" descr="Skin-Serum-50ml-New-Package-shadow-150dpi.png"/>
            <p:cNvPicPr>
              <a:picLocks noChangeAspect="1"/>
            </p:cNvPicPr>
            <p:nvPr/>
          </p:nvPicPr>
          <p:blipFill>
            <a:blip r:embed="rId6"/>
            <a:srcRect r="45918"/>
            <a:stretch>
              <a:fillRect/>
            </a:stretch>
          </p:blipFill>
          <p:spPr>
            <a:xfrm>
              <a:off x="1054683" y="0"/>
              <a:ext cx="339212" cy="41814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42" name="Cirkel"/>
            <p:cNvSpPr/>
            <p:nvPr/>
          </p:nvSpPr>
          <p:spPr>
            <a:xfrm>
              <a:off x="1502909" y="14574"/>
              <a:ext cx="437433" cy="437433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C4B1CF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543" name="xtend-plus-packshot-front-1299x1070px-110dpi.png" descr="xtend-plus-packshot-front-1299x1070px-110dpi.png"/>
            <p:cNvPicPr>
              <a:picLocks noChangeAspect="1"/>
            </p:cNvPicPr>
            <p:nvPr/>
          </p:nvPicPr>
          <p:blipFill>
            <a:blip r:embed="rId7"/>
            <a:srcRect l="8788" r="8840"/>
            <a:stretch>
              <a:fillRect/>
            </a:stretch>
          </p:blipFill>
          <p:spPr>
            <a:xfrm>
              <a:off x="1522256" y="42247"/>
              <a:ext cx="382062" cy="3820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44" name="balanceoil-plus-orange-lemon-mint-packshot-625x625px-72dpi.png" descr="balanceoil-plus-orange-lemon-mint-packshot-625x625px-72dpi.png"/>
            <p:cNvPicPr>
              <a:picLocks noChangeAspect="1"/>
            </p:cNvPicPr>
            <p:nvPr/>
          </p:nvPicPr>
          <p:blipFill>
            <a:blip r:embed="rId8"/>
            <a:srcRect l="2862" r="2862"/>
            <a:stretch>
              <a:fillRect/>
            </a:stretch>
          </p:blipFill>
          <p:spPr>
            <a:xfrm>
              <a:off x="40829" y="22404"/>
              <a:ext cx="358120" cy="3798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548" name="Gruppera"/>
          <p:cNvGrpSpPr/>
          <p:nvPr/>
        </p:nvGrpSpPr>
        <p:grpSpPr>
          <a:xfrm>
            <a:off x="3363889" y="1840348"/>
            <a:ext cx="2990918" cy="1961948"/>
            <a:chOff x="0" y="0"/>
            <a:chExt cx="2990917" cy="1961946"/>
          </a:xfrm>
        </p:grpSpPr>
        <p:sp>
          <p:nvSpPr>
            <p:cNvPr id="1546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7A68AE"/>
                  </a:solidFill>
                </a:defRPr>
              </a:pPr>
              <a:endParaRPr/>
            </a:p>
          </p:txBody>
        </p:sp>
        <p:sp>
          <p:nvSpPr>
            <p:cNvPr id="1547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  <p:sp>
        <p:nvSpPr>
          <p:cNvPr id="1549" name="SILVER"/>
          <p:cNvSpPr/>
          <p:nvPr/>
        </p:nvSpPr>
        <p:spPr>
          <a:xfrm>
            <a:off x="10995239" y="4990212"/>
            <a:ext cx="1216379" cy="1309544"/>
          </a:xfrm>
          <a:prstGeom prst="line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00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0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SILVER</a:t>
            </a:r>
          </a:p>
        </p:txBody>
      </p:sp>
      <p:sp>
        <p:nvSpPr>
          <p:cNvPr id="1551" name="750 Credits / 50 Customer Points"/>
          <p:cNvSpPr/>
          <p:nvPr/>
        </p:nvSpPr>
        <p:spPr>
          <a:xfrm>
            <a:off x="10981793" y="6630464"/>
            <a:ext cx="7412485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defRPr sz="3000"/>
            </a:lvl1pPr>
          </a:lstStyle>
          <a:p>
            <a:r>
              <a:rPr lang="ru-RU" sz="3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750 Credits / 50 Клиентских Пунктов</a:t>
            </a:r>
          </a:p>
        </p:txBody>
      </p:sp>
      <p:sp>
        <p:nvSpPr>
          <p:cNvPr id="1552" name="±€200 per month (incl. A-Team)"/>
          <p:cNvSpPr/>
          <p:nvPr/>
        </p:nvSpPr>
        <p:spPr>
          <a:xfrm>
            <a:off x="10961167" y="7335638"/>
            <a:ext cx="7326832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±</a:t>
            </a:r>
            <a:r>
              <a:rPr lang="sv-SE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200 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 месяц 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(вкл.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A-Team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)</a:t>
            </a:r>
          </a:p>
        </p:txBody>
      </p:sp>
      <p:sp>
        <p:nvSpPr>
          <p:cNvPr id="70" name="Linje">
            <a:extLst>
              <a:ext uri="{FF2B5EF4-FFF2-40B4-BE49-F238E27FC236}">
                <a16:creationId xmlns:a16="http://schemas.microsoft.com/office/drawing/2014/main" id="{3EDE816F-FD34-894B-B460-C633CD579606}"/>
              </a:ext>
            </a:extLst>
          </p:cNvPr>
          <p:cNvSpPr/>
          <p:nvPr/>
        </p:nvSpPr>
        <p:spPr>
          <a:xfrm>
            <a:off x="11050068" y="7291420"/>
            <a:ext cx="7217170" cy="1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" name="Rektangel"/>
          <p:cNvSpPr/>
          <p:nvPr/>
        </p:nvSpPr>
        <p:spPr>
          <a:xfrm>
            <a:off x="-4215" y="-1"/>
            <a:ext cx="9987364" cy="13715998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558" name="Gruppera"/>
          <p:cNvGrpSpPr/>
          <p:nvPr/>
        </p:nvGrpSpPr>
        <p:grpSpPr>
          <a:xfrm>
            <a:off x="3173670" y="2710704"/>
            <a:ext cx="3512930" cy="2829139"/>
            <a:chOff x="110399" y="0"/>
            <a:chExt cx="3512928" cy="2829138"/>
          </a:xfrm>
        </p:grpSpPr>
        <p:sp>
          <p:nvSpPr>
            <p:cNvPr id="1556" name="Linje"/>
            <p:cNvSpPr/>
            <p:nvPr/>
          </p:nvSpPr>
          <p:spPr>
            <a:xfrm flipH="1" flipV="1">
              <a:off x="2002105" y="119352"/>
              <a:ext cx="1621224" cy="259043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557" name="Linje"/>
            <p:cNvSpPr/>
            <p:nvPr/>
          </p:nvSpPr>
          <p:spPr>
            <a:xfrm flipV="1">
              <a:off x="110399" y="0"/>
              <a:ext cx="1625348" cy="282913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pic>
        <p:nvPicPr>
          <p:cNvPr id="1559" name="blanc-logo-3-2.png" descr="blanc-logo-3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41522" y="3891382"/>
            <a:ext cx="2414844" cy="3752683"/>
          </a:xfrm>
          <a:prstGeom prst="rect">
            <a:avLst/>
          </a:prstGeom>
          <a:ln w="12700">
            <a:miter lim="400000"/>
          </a:ln>
        </p:spPr>
      </p:pic>
      <p:sp>
        <p:nvSpPr>
          <p:cNvPr id="1560" name="10+ Customers"/>
          <p:cNvSpPr txBox="1"/>
          <p:nvPr/>
        </p:nvSpPr>
        <p:spPr>
          <a:xfrm>
            <a:off x="6018610" y="2529037"/>
            <a:ext cx="3633209" cy="42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10+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клиентов</a:t>
            </a:r>
          </a:p>
        </p:txBody>
      </p:sp>
      <p:pic>
        <p:nvPicPr>
          <p:cNvPr id="1561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923" y="41480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2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295" y="5986809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3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3173303" y="5959243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4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3041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9306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2443727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7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236" y="7861601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8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3079041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69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6"/>
          <a:srcRect t="67" b="67"/>
          <a:stretch>
            <a:fillRect/>
          </a:stretch>
        </p:blipFill>
        <p:spPr>
          <a:xfrm>
            <a:off x="5820319" y="41099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0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085" y="5986808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1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6"/>
          <a:srcRect t="67" b="67"/>
          <a:stretch>
            <a:fillRect/>
          </a:stretch>
        </p:blipFill>
        <p:spPr>
          <a:xfrm>
            <a:off x="6932094" y="5959243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2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5830" y="7321170"/>
            <a:ext cx="1227584" cy="1678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3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1358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4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225004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5064" y="7861601"/>
            <a:ext cx="1236515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846868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376497" y="8821593"/>
            <a:ext cx="988917" cy="1352410"/>
          </a:xfrm>
          <a:prstGeom prst="rect">
            <a:avLst/>
          </a:prstGeom>
          <a:ln w="12700">
            <a:miter lim="400000"/>
          </a:ln>
        </p:spPr>
      </p:pic>
      <p:sp>
        <p:nvSpPr>
          <p:cNvPr id="1578" name="S"/>
          <p:cNvSpPr txBox="1"/>
          <p:nvPr/>
        </p:nvSpPr>
        <p:spPr>
          <a:xfrm>
            <a:off x="2918928" y="5247452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579" name="S"/>
          <p:cNvSpPr txBox="1"/>
          <p:nvPr/>
        </p:nvSpPr>
        <p:spPr>
          <a:xfrm>
            <a:off x="6627210" y="5305723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580" name="S"/>
          <p:cNvSpPr txBox="1"/>
          <p:nvPr/>
        </p:nvSpPr>
        <p:spPr>
          <a:xfrm>
            <a:off x="7473391" y="6739608"/>
            <a:ext cx="404832" cy="657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581" name="S"/>
          <p:cNvSpPr txBox="1"/>
          <p:nvPr/>
        </p:nvSpPr>
        <p:spPr>
          <a:xfrm>
            <a:off x="2163062" y="667361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grpSp>
        <p:nvGrpSpPr>
          <p:cNvPr id="1584" name="Gruppera"/>
          <p:cNvGrpSpPr/>
          <p:nvPr/>
        </p:nvGrpSpPr>
        <p:grpSpPr>
          <a:xfrm>
            <a:off x="3363889" y="1840348"/>
            <a:ext cx="2990918" cy="1961948"/>
            <a:chOff x="0" y="0"/>
            <a:chExt cx="2990917" cy="1961946"/>
          </a:xfrm>
        </p:grpSpPr>
        <p:sp>
          <p:nvSpPr>
            <p:cNvPr id="1582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7A68AE"/>
                  </a:solidFill>
                </a:defRPr>
              </a:pPr>
              <a:endParaRPr/>
            </a:p>
          </p:txBody>
        </p:sp>
        <p:sp>
          <p:nvSpPr>
            <p:cNvPr id="1583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  <p:grpSp>
        <p:nvGrpSpPr>
          <p:cNvPr id="1590" name="Gruppera"/>
          <p:cNvGrpSpPr/>
          <p:nvPr/>
        </p:nvGrpSpPr>
        <p:grpSpPr>
          <a:xfrm>
            <a:off x="10928172" y="4531598"/>
            <a:ext cx="7466065" cy="3424144"/>
            <a:chOff x="0" y="0"/>
            <a:chExt cx="7466063" cy="3424143"/>
          </a:xfrm>
        </p:grpSpPr>
        <p:sp>
          <p:nvSpPr>
            <p:cNvPr id="1585" name="EXECUTIVE"/>
            <p:cNvSpPr txBox="1"/>
            <p:nvPr/>
          </p:nvSpPr>
          <p:spPr>
            <a:xfrm>
              <a:off x="1" y="409316"/>
              <a:ext cx="6728438" cy="1641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>
                <a:defRPr sz="10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10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EXECUTIVE</a:t>
              </a:r>
            </a:p>
          </p:txBody>
        </p:sp>
        <p:sp>
          <p:nvSpPr>
            <p:cNvPr id="1586" name="Linje"/>
            <p:cNvSpPr/>
            <p:nvPr/>
          </p:nvSpPr>
          <p:spPr>
            <a:xfrm>
              <a:off x="121896" y="2759821"/>
              <a:ext cx="7217168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587" name="3,000 Credits / 200 Customer Points"/>
            <p:cNvSpPr txBox="1"/>
            <p:nvPr/>
          </p:nvSpPr>
          <p:spPr>
            <a:xfrm>
              <a:off x="71096" y="2095500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000 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Credits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/ 200 Клиентских Пунктов</a:t>
              </a:r>
            </a:p>
          </p:txBody>
        </p:sp>
        <p:sp>
          <p:nvSpPr>
            <p:cNvPr id="1588" name="±€800 per month (incl. Phone Bonus)"/>
            <p:cNvSpPr txBox="1"/>
            <p:nvPr/>
          </p:nvSpPr>
          <p:spPr>
            <a:xfrm>
              <a:off x="32996" y="2801843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800 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 месяц 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(вкл.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Phone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)</a:t>
              </a:r>
            </a:p>
          </p:txBody>
        </p:sp>
        <p:sp>
          <p:nvSpPr>
            <p:cNvPr id="1589" name="4 x SILVER  ="/>
            <p:cNvSpPr txBox="1"/>
            <p:nvPr/>
          </p:nvSpPr>
          <p:spPr>
            <a:xfrm>
              <a:off x="71096" y="0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4 x SILVER  =</a:t>
              </a:r>
            </a:p>
          </p:txBody>
        </p:sp>
      </p:grpSp>
      <p:sp>
        <p:nvSpPr>
          <p:cNvPr id="1591" name="* Executive and A-Team"/>
          <p:cNvSpPr txBox="1"/>
          <p:nvPr/>
        </p:nvSpPr>
        <p:spPr>
          <a:xfrm>
            <a:off x="712998" y="12849897"/>
            <a:ext cx="8578338" cy="496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2000"/>
            </a:lvl1pPr>
          </a:lstStyle>
          <a:p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Executive и A-Team</a:t>
            </a: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uppera"/>
          <p:cNvGrpSpPr/>
          <p:nvPr/>
        </p:nvGrpSpPr>
        <p:grpSpPr>
          <a:xfrm>
            <a:off x="-22973" y="-25400"/>
            <a:ext cx="24429946" cy="11363709"/>
            <a:chOff x="-1" y="0"/>
            <a:chExt cx="24429944" cy="11363708"/>
          </a:xfrm>
        </p:grpSpPr>
        <p:sp>
          <p:nvSpPr>
            <p:cNvPr id="50" name="Low in key nutrients, high in sugar, full of empty calories,…"/>
            <p:cNvSpPr txBox="1"/>
            <p:nvPr/>
          </p:nvSpPr>
          <p:spPr>
            <a:xfrm>
              <a:off x="12888366" y="9568180"/>
              <a:ext cx="10994064" cy="17955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>
                <a:defRPr sz="2500" i="1" spc="25"/>
              </a:pPr>
              <a:r>
                <a:rPr lang="ru-RU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 них мало важных питательных веществ, большое количество пустых калорий, недостаточно клетчатки, а также имеется дисбаланс незаменимых жирных кислот Омега-6 и Омега-3, </a:t>
              </a:r>
              <a:br>
                <a:rPr lang="es-ES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500" b="0" i="1" strike="noStrike" cap="none" spc="25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которые не вырабатываются в организме, поэтому человеку необходимо получать их извне.</a:t>
              </a:r>
            </a:p>
          </p:txBody>
        </p:sp>
        <p:grpSp>
          <p:nvGrpSpPr>
            <p:cNvPr id="56" name="Gruppera"/>
            <p:cNvGrpSpPr/>
            <p:nvPr/>
          </p:nvGrpSpPr>
          <p:grpSpPr>
            <a:xfrm>
              <a:off x="-1" y="0"/>
              <a:ext cx="24429944" cy="9135069"/>
              <a:chOff x="0" y="0"/>
              <a:chExt cx="24429941" cy="9135068"/>
            </a:xfrm>
          </p:grpSpPr>
          <p:pic>
            <p:nvPicPr>
              <p:cNvPr id="51" name="new-york-1173852402-1920x1080-72dpi.jpg" descr="new-york-1173852402-1920x1080-72dpi.jpg"/>
              <p:cNvPicPr>
                <a:picLocks noChangeAspect="1"/>
              </p:cNvPicPr>
              <p:nvPr/>
            </p:nvPicPr>
            <p:blipFill>
              <a:blip r:embed="rId2">
                <a:alphaModFix amt="30143"/>
              </a:blip>
              <a:srcRect t="6381" b="27017"/>
              <a:stretch>
                <a:fillRect/>
              </a:stretch>
            </p:blipFill>
            <p:spPr>
              <a:xfrm>
                <a:off x="22971" y="0"/>
                <a:ext cx="24384002" cy="913506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52" name="Linje"/>
              <p:cNvSpPr/>
              <p:nvPr/>
            </p:nvSpPr>
            <p:spPr>
              <a:xfrm>
                <a:off x="0" y="9109160"/>
                <a:ext cx="24429943" cy="1"/>
              </a:xfrm>
              <a:prstGeom prst="line">
                <a:avLst/>
              </a:prstGeom>
              <a:noFill/>
              <a:ln w="63500" cap="flat">
                <a:solidFill>
                  <a:srgbClr val="4E009D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grpSp>
            <p:nvGrpSpPr>
              <p:cNvPr id="55" name="Gruppera"/>
              <p:cNvGrpSpPr/>
              <p:nvPr/>
            </p:nvGrpSpPr>
            <p:grpSpPr>
              <a:xfrm>
                <a:off x="13833073" y="3756238"/>
                <a:ext cx="8957531" cy="4148115"/>
                <a:chOff x="190" y="0"/>
                <a:chExt cx="8957529" cy="4148113"/>
              </a:xfrm>
            </p:grpSpPr>
            <p:pic>
              <p:nvPicPr>
                <p:cNvPr id="53" name="sweet-sour-chicken-GettyImages-533348452-2262x2250px-72dpi.jpg" descr="sweet-sour-chicken-GettyImages-533348452-2262x2250px-72dpi.jpg"/>
                <p:cNvPicPr>
                  <a:picLocks noChangeAspect="1"/>
                </p:cNvPicPr>
                <p:nvPr/>
              </p:nvPicPr>
              <p:blipFill>
                <a:blip r:embed="rId3"/>
                <a:srcRect l="46" r="45"/>
                <a:stretch>
                  <a:fillRect/>
                </a:stretch>
              </p:blipFill>
              <p:spPr>
                <a:xfrm>
                  <a:off x="4791312" y="0"/>
                  <a:ext cx="4166409" cy="4148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1600" extrusionOk="0">
                      <a:moveTo>
                        <a:pt x="9838" y="0"/>
                      </a:moveTo>
                      <a:cubicBezTo>
                        <a:pt x="7320" y="0"/>
                        <a:pt x="4803" y="1055"/>
                        <a:pt x="2882" y="3164"/>
                      </a:cubicBezTo>
                      <a:cubicBezTo>
                        <a:pt x="-961" y="7382"/>
                        <a:pt x="-961" y="14218"/>
                        <a:pt x="2882" y="18436"/>
                      </a:cubicBezTo>
                      <a:cubicBezTo>
                        <a:pt x="4803" y="20545"/>
                        <a:pt x="7320" y="21600"/>
                        <a:pt x="9838" y="21600"/>
                      </a:cubicBezTo>
                      <a:cubicBezTo>
                        <a:pt x="12356" y="21600"/>
                        <a:pt x="14875" y="20545"/>
                        <a:pt x="16796" y="18436"/>
                      </a:cubicBezTo>
                      <a:cubicBezTo>
                        <a:pt x="20639" y="14218"/>
                        <a:pt x="20639" y="7382"/>
                        <a:pt x="16796" y="3164"/>
                      </a:cubicBezTo>
                      <a:cubicBezTo>
                        <a:pt x="14875" y="1055"/>
                        <a:pt x="12356" y="0"/>
                        <a:pt x="9838" y="0"/>
                      </a:cubicBezTo>
                      <a:close/>
                    </a:path>
                  </a:pathLst>
                </a:custGeom>
                <a:ln w="12700" cap="flat">
                  <a:noFill/>
                  <a:miter lim="400000"/>
                </a:ln>
                <a:effectLst/>
              </p:spPr>
            </p:pic>
            <p:pic>
              <p:nvPicPr>
                <p:cNvPr id="54" name="chickens-in-cages-484403658-2262x2250px-72dpi.jpg" descr="chickens-in-cages-484403658-2262x2250px-72dpi.jpg"/>
                <p:cNvPicPr>
                  <a:picLocks noChangeAspect="1"/>
                </p:cNvPicPr>
                <p:nvPr/>
              </p:nvPicPr>
              <p:blipFill>
                <a:blip r:embed="rId4"/>
                <a:srcRect l="46" r="45"/>
                <a:stretch>
                  <a:fillRect/>
                </a:stretch>
              </p:blipFill>
              <p:spPr>
                <a:xfrm>
                  <a:off x="190" y="0"/>
                  <a:ext cx="4166410" cy="4148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21600" extrusionOk="0">
                      <a:moveTo>
                        <a:pt x="9838" y="0"/>
                      </a:moveTo>
                      <a:cubicBezTo>
                        <a:pt x="7320" y="0"/>
                        <a:pt x="4803" y="1055"/>
                        <a:pt x="2882" y="3164"/>
                      </a:cubicBezTo>
                      <a:cubicBezTo>
                        <a:pt x="-961" y="7382"/>
                        <a:pt x="-961" y="14218"/>
                        <a:pt x="2882" y="18436"/>
                      </a:cubicBezTo>
                      <a:cubicBezTo>
                        <a:pt x="4803" y="20545"/>
                        <a:pt x="7320" y="21600"/>
                        <a:pt x="9838" y="21600"/>
                      </a:cubicBezTo>
                      <a:cubicBezTo>
                        <a:pt x="12356" y="21600"/>
                        <a:pt x="14875" y="20545"/>
                        <a:pt x="16796" y="18436"/>
                      </a:cubicBezTo>
                      <a:cubicBezTo>
                        <a:pt x="20639" y="14218"/>
                        <a:pt x="20639" y="7382"/>
                        <a:pt x="16796" y="3164"/>
                      </a:cubicBezTo>
                      <a:cubicBezTo>
                        <a:pt x="14875" y="1055"/>
                        <a:pt x="12356" y="0"/>
                        <a:pt x="9838" y="0"/>
                      </a:cubicBezTo>
                      <a:close/>
                    </a:path>
                  </a:pathLst>
                </a:custGeom>
                <a:ln w="12700" cap="flat">
                  <a:noFill/>
                  <a:miter lim="400000"/>
                </a:ln>
                <a:effectLst/>
              </p:spPr>
            </p:pic>
          </p:grpSp>
        </p:grpSp>
        <p:sp>
          <p:nvSpPr>
            <p:cNvPr id="57" name="Today we eat…"/>
            <p:cNvSpPr txBox="1"/>
            <p:nvPr/>
          </p:nvSpPr>
          <p:spPr>
            <a:xfrm>
              <a:off x="13675176" y="1167784"/>
              <a:ext cx="9115432" cy="22185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defTabSz="2438338">
                <a:lnSpc>
                  <a:spcPts val="5500"/>
                </a:lnSpc>
                <a:defRPr spc="350"/>
              </a:pPr>
              <a:r>
                <a:rPr lang="ru-RU" sz="5000" b="0" i="0" strike="noStrike" cap="none" spc="3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Сегодня мы едим</a:t>
              </a:r>
            </a:p>
            <a:p>
              <a:pPr defTabSz="2438338">
                <a:lnSpc>
                  <a:spcPts val="5500"/>
                </a:lnSpc>
                <a:defRPr spc="5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5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искусственно созданные продукты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" name="Rektangel"/>
          <p:cNvSpPr/>
          <p:nvPr/>
        </p:nvSpPr>
        <p:spPr>
          <a:xfrm>
            <a:off x="-4215" y="-1"/>
            <a:ext cx="9987364" cy="13715989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596" name="Gruppera"/>
          <p:cNvGrpSpPr/>
          <p:nvPr/>
        </p:nvGrpSpPr>
        <p:grpSpPr>
          <a:xfrm>
            <a:off x="3173670" y="2710704"/>
            <a:ext cx="3512930" cy="2829139"/>
            <a:chOff x="110399" y="0"/>
            <a:chExt cx="3512928" cy="2829138"/>
          </a:xfrm>
        </p:grpSpPr>
        <p:sp>
          <p:nvSpPr>
            <p:cNvPr id="1594" name="Linje"/>
            <p:cNvSpPr/>
            <p:nvPr/>
          </p:nvSpPr>
          <p:spPr>
            <a:xfrm flipH="1" flipV="1">
              <a:off x="2002105" y="119352"/>
              <a:ext cx="1621224" cy="259043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595" name="Linje"/>
            <p:cNvSpPr/>
            <p:nvPr/>
          </p:nvSpPr>
          <p:spPr>
            <a:xfrm flipV="1">
              <a:off x="110399" y="0"/>
              <a:ext cx="1625348" cy="282913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pic>
        <p:nvPicPr>
          <p:cNvPr id="1597" name="zinzino-car-2.png" descr="zinzino-car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724" y="5339248"/>
            <a:ext cx="4654655" cy="2618244"/>
          </a:xfrm>
          <a:prstGeom prst="rect">
            <a:avLst/>
          </a:prstGeom>
          <a:ln w="12700">
            <a:miter lim="400000"/>
          </a:ln>
        </p:spPr>
      </p:pic>
      <p:sp>
        <p:nvSpPr>
          <p:cNvPr id="1598" name="10+ Customers"/>
          <p:cNvSpPr txBox="1"/>
          <p:nvPr/>
        </p:nvSpPr>
        <p:spPr>
          <a:xfrm>
            <a:off x="6018610" y="2529037"/>
            <a:ext cx="3633209" cy="42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10+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клиентов</a:t>
            </a:r>
          </a:p>
        </p:txBody>
      </p:sp>
      <p:pic>
        <p:nvPicPr>
          <p:cNvPr id="1599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923" y="41480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0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295" y="5986809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1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3173303" y="5959243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2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3041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3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9306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4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2443727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236" y="7861601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3079041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1261104" y="8728526"/>
            <a:ext cx="1236515" cy="1691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8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2589976" y="882159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9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3610" y="8727730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0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6052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1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0441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2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843" y="10086440"/>
            <a:ext cx="768740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3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5820319" y="41099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4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8085" y="5986808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5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6"/>
          <a:srcRect t="67" b="67"/>
          <a:stretch>
            <a:fillRect/>
          </a:stretch>
        </p:blipFill>
        <p:spPr>
          <a:xfrm>
            <a:off x="6932094" y="5959243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6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830" y="7321170"/>
            <a:ext cx="1227584" cy="1678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7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1358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8" name="people-siluettes-133971464-BP-adapted [Converted]-02.png" descr="people-siluettes-133971464-BP-adapted [Converted]-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1358" y="8667154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9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225004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0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5064" y="7861601"/>
            <a:ext cx="1236515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1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846868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2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5040549" y="8728526"/>
            <a:ext cx="1236516" cy="1691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3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9740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4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4"/>
          <a:srcRect t="67" b="67"/>
          <a:stretch>
            <a:fillRect/>
          </a:stretch>
        </p:blipFill>
        <p:spPr>
          <a:xfrm>
            <a:off x="6376497" y="8821593"/>
            <a:ext cx="988917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8863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sp>
        <p:nvSpPr>
          <p:cNvPr id="1626" name="S"/>
          <p:cNvSpPr txBox="1"/>
          <p:nvPr/>
        </p:nvSpPr>
        <p:spPr>
          <a:xfrm>
            <a:off x="2388692" y="8429233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27" name="E"/>
          <p:cNvSpPr txBox="1"/>
          <p:nvPr/>
        </p:nvSpPr>
        <p:spPr>
          <a:xfrm>
            <a:off x="2918928" y="5247452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28" name="S"/>
          <p:cNvSpPr txBox="1"/>
          <p:nvPr/>
        </p:nvSpPr>
        <p:spPr>
          <a:xfrm>
            <a:off x="6627210" y="5305723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29" name="E"/>
          <p:cNvSpPr txBox="1"/>
          <p:nvPr/>
        </p:nvSpPr>
        <p:spPr>
          <a:xfrm>
            <a:off x="5380785" y="7840940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30" name="E"/>
          <p:cNvSpPr txBox="1"/>
          <p:nvPr/>
        </p:nvSpPr>
        <p:spPr>
          <a:xfrm>
            <a:off x="7473391" y="6739608"/>
            <a:ext cx="404832" cy="657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31" name="S"/>
          <p:cNvSpPr txBox="1"/>
          <p:nvPr/>
        </p:nvSpPr>
        <p:spPr>
          <a:xfrm>
            <a:off x="8030509" y="7765615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32" name="E"/>
          <p:cNvSpPr txBox="1"/>
          <p:nvPr/>
        </p:nvSpPr>
        <p:spPr>
          <a:xfrm>
            <a:off x="2163062" y="667361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33" name="S"/>
          <p:cNvSpPr txBox="1"/>
          <p:nvPr/>
        </p:nvSpPr>
        <p:spPr>
          <a:xfrm>
            <a:off x="3734899" y="6739608"/>
            <a:ext cx="404832" cy="657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34" name="S"/>
          <p:cNvSpPr txBox="1"/>
          <p:nvPr/>
        </p:nvSpPr>
        <p:spPr>
          <a:xfrm>
            <a:off x="1672943" y="7815540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35" name="S"/>
          <p:cNvSpPr txBox="1"/>
          <p:nvPr/>
        </p:nvSpPr>
        <p:spPr>
          <a:xfrm>
            <a:off x="4272605" y="7815540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36" name="S"/>
          <p:cNvSpPr txBox="1"/>
          <p:nvPr/>
        </p:nvSpPr>
        <p:spPr>
          <a:xfrm>
            <a:off x="6151557" y="842174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grpSp>
        <p:nvGrpSpPr>
          <p:cNvPr id="1642" name="Gruppera"/>
          <p:cNvGrpSpPr/>
          <p:nvPr/>
        </p:nvGrpSpPr>
        <p:grpSpPr>
          <a:xfrm>
            <a:off x="10928172" y="4531597"/>
            <a:ext cx="7466065" cy="3424145"/>
            <a:chOff x="0" y="0"/>
            <a:chExt cx="7466063" cy="3424143"/>
          </a:xfrm>
        </p:grpSpPr>
        <p:sp>
          <p:nvSpPr>
            <p:cNvPr id="1637" name="DIAMOND"/>
            <p:cNvSpPr txBox="1"/>
            <p:nvPr/>
          </p:nvSpPr>
          <p:spPr>
            <a:xfrm>
              <a:off x="0" y="409315"/>
              <a:ext cx="6422794" cy="1641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>
                <a:defRPr sz="10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10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DIAMOND</a:t>
              </a:r>
            </a:p>
          </p:txBody>
        </p:sp>
        <p:sp>
          <p:nvSpPr>
            <p:cNvPr id="1638" name="Linje"/>
            <p:cNvSpPr/>
            <p:nvPr/>
          </p:nvSpPr>
          <p:spPr>
            <a:xfrm>
              <a:off x="121896" y="2759821"/>
              <a:ext cx="7217168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39" name="12,000 Credits / 750 Customer Points"/>
            <p:cNvSpPr txBox="1"/>
            <p:nvPr/>
          </p:nvSpPr>
          <p:spPr>
            <a:xfrm>
              <a:off x="71095" y="2095500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12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000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Credits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/ 750 Клиентских Пунктов</a:t>
              </a:r>
            </a:p>
          </p:txBody>
        </p:sp>
        <p:sp>
          <p:nvSpPr>
            <p:cNvPr id="1640" name="±€4,000 per month (incl. Car Bonus)"/>
            <p:cNvSpPr txBox="1"/>
            <p:nvPr/>
          </p:nvSpPr>
          <p:spPr>
            <a:xfrm>
              <a:off x="32995" y="2801843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4</a:t>
              </a:r>
              <a:r>
                <a:rPr lang="sv-SE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000 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 месяц</a:t>
              </a:r>
              <a:r>
                <a:rPr lang="ru-RU" sz="3000" b="1" i="0" strike="noStrike" cap="none" spc="0" baseline="0" dirty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 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(вкл. Car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Bonus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)</a:t>
              </a:r>
            </a:p>
          </p:txBody>
        </p:sp>
        <p:sp>
          <p:nvSpPr>
            <p:cNvPr id="1641" name="4 x EXECUTIVE  ="/>
            <p:cNvSpPr txBox="1"/>
            <p:nvPr/>
          </p:nvSpPr>
          <p:spPr>
            <a:xfrm>
              <a:off x="71095" y="0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4 x EXECUTIVE  =</a:t>
              </a:r>
            </a:p>
          </p:txBody>
        </p:sp>
      </p:grpSp>
      <p:grpSp>
        <p:nvGrpSpPr>
          <p:cNvPr id="1645" name="Gruppera"/>
          <p:cNvGrpSpPr/>
          <p:nvPr/>
        </p:nvGrpSpPr>
        <p:grpSpPr>
          <a:xfrm>
            <a:off x="3363889" y="1840348"/>
            <a:ext cx="2990918" cy="1961948"/>
            <a:chOff x="0" y="0"/>
            <a:chExt cx="2990917" cy="1961946"/>
          </a:xfrm>
        </p:grpSpPr>
        <p:sp>
          <p:nvSpPr>
            <p:cNvPr id="1643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7A68AE"/>
                  </a:solidFill>
                </a:defRPr>
              </a:pPr>
              <a:endParaRPr/>
            </a:p>
          </p:txBody>
        </p:sp>
        <p:sp>
          <p:nvSpPr>
            <p:cNvPr id="1644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7" name="Rektangel"/>
          <p:cNvSpPr/>
          <p:nvPr/>
        </p:nvSpPr>
        <p:spPr>
          <a:xfrm>
            <a:off x="-4215" y="0"/>
            <a:ext cx="9987364" cy="13716000"/>
          </a:xfrm>
          <a:prstGeom prst="rect">
            <a:avLst/>
          </a:prstGeom>
          <a:solidFill>
            <a:srgbClr val="ECE9F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650" name="Gruppera"/>
          <p:cNvGrpSpPr/>
          <p:nvPr/>
        </p:nvGrpSpPr>
        <p:grpSpPr>
          <a:xfrm>
            <a:off x="3173670" y="2710704"/>
            <a:ext cx="3512930" cy="2829139"/>
            <a:chOff x="110399" y="0"/>
            <a:chExt cx="3512928" cy="2829138"/>
          </a:xfrm>
        </p:grpSpPr>
        <p:sp>
          <p:nvSpPr>
            <p:cNvPr id="1648" name="Linje"/>
            <p:cNvSpPr/>
            <p:nvPr/>
          </p:nvSpPr>
          <p:spPr>
            <a:xfrm flipH="1" flipV="1">
              <a:off x="2002105" y="119352"/>
              <a:ext cx="1621224" cy="2590434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649" name="Linje"/>
            <p:cNvSpPr/>
            <p:nvPr/>
          </p:nvSpPr>
          <p:spPr>
            <a:xfrm flipV="1">
              <a:off x="110399" y="0"/>
              <a:ext cx="1625348" cy="2829139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pic>
        <p:nvPicPr>
          <p:cNvPr id="1651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923" y="41480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2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295" y="5986809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3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3173303" y="5959243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4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041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9306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2443727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7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236" y="7861601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8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3079041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9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1261104" y="8728526"/>
            <a:ext cx="1236515" cy="1691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0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2589976" y="882159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1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3610" y="8727730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2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6052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3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0441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4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2421" y="10698133"/>
            <a:ext cx="768739" cy="10513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5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4179286" y="10274690"/>
            <a:ext cx="768739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6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843" y="10086440"/>
            <a:ext cx="768740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3159797" y="10745219"/>
            <a:ext cx="768739" cy="10513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8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2406238" y="10745219"/>
            <a:ext cx="768740" cy="10513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9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993" y="10574782"/>
            <a:ext cx="768740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0" name="people-siluettes-133971464-BP-adapted [Converted]-05.png" descr="people-siluettes-133971464-BP-adapted [Converted]-0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0675" y="10481803"/>
            <a:ext cx="768739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1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5820319" y="4109992"/>
            <a:ext cx="1984803" cy="2714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2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085" y="5986808"/>
            <a:ext cx="1436023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3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6932094" y="5959243"/>
            <a:ext cx="1436022" cy="196385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4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5830" y="7321170"/>
            <a:ext cx="1227584" cy="1678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358" y="7103098"/>
            <a:ext cx="1397745" cy="1911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6" name="people-siluettes-133971464-BP-adapted [Converted]-06.png" descr="people-siluettes-133971464-BP-adapted [Converted]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358" y="8667154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6225004" y="6575523"/>
            <a:ext cx="1397745" cy="1911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8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5064" y="7861601"/>
            <a:ext cx="1236515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79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6846868" y="7958482"/>
            <a:ext cx="1236516" cy="16910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0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5040549" y="8728526"/>
            <a:ext cx="1236516" cy="1691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1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9740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2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6376497" y="8821593"/>
            <a:ext cx="988917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3" name="people-siluettes-133971464-BP-adapted [Converted]-08.png" descr="people-siluettes-133971464-BP-adapted [Converted]-08.png"/>
          <p:cNvPicPr>
            <a:picLocks noChangeAspect="1"/>
          </p:cNvPicPr>
          <p:nvPr/>
        </p:nvPicPr>
        <p:blipFill>
          <a:blip r:embed="rId3"/>
          <a:srcRect t="67" b="67"/>
          <a:stretch>
            <a:fillRect/>
          </a:stretch>
        </p:blipFill>
        <p:spPr>
          <a:xfrm>
            <a:off x="7894313" y="10136309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4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863" y="9388733"/>
            <a:ext cx="988916" cy="135241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5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1601" y="10745229"/>
            <a:ext cx="768739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6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7455506" y="10574772"/>
            <a:ext cx="768739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7" name="people-siluettes-133971464-BP-adapted [Converted]-03.png" descr="people-siluettes-133971464-BP-adapted [Converted]-03.png"/>
          <p:cNvPicPr>
            <a:picLocks noChangeAspect="1"/>
          </p:cNvPicPr>
          <p:nvPr/>
        </p:nvPicPr>
        <p:blipFill>
          <a:blip r:embed="rId5"/>
          <a:srcRect t="67" b="67"/>
          <a:stretch>
            <a:fillRect/>
          </a:stretch>
        </p:blipFill>
        <p:spPr>
          <a:xfrm>
            <a:off x="6565966" y="10092568"/>
            <a:ext cx="768740" cy="10513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8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493" y="10745229"/>
            <a:ext cx="768740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9" name="people-siluettes-133971464-BP-adapted [Converted]-01.png" descr="people-siluettes-133971464-BP-adapted [Converted]-0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979" y="10274700"/>
            <a:ext cx="768740" cy="10513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0" name="people-siluettes-133971464-BP-adapted [Converted]-07.png" descr="people-siluettes-133971464-BP-adapted [Converted]-07.png"/>
          <p:cNvPicPr>
            <a:picLocks noChangeAspect="1"/>
          </p:cNvPicPr>
          <p:nvPr/>
        </p:nvPicPr>
        <p:blipFill>
          <a:blip r:embed="rId7"/>
          <a:srcRect t="67" b="67"/>
          <a:stretch>
            <a:fillRect/>
          </a:stretch>
        </p:blipFill>
        <p:spPr>
          <a:xfrm>
            <a:off x="5644221" y="10714472"/>
            <a:ext cx="768739" cy="1051303"/>
          </a:xfrm>
          <a:prstGeom prst="rect">
            <a:avLst/>
          </a:prstGeom>
          <a:ln w="12700">
            <a:miter lim="400000"/>
          </a:ln>
        </p:spPr>
      </p:pic>
      <p:sp>
        <p:nvSpPr>
          <p:cNvPr id="1691" name="S"/>
          <p:cNvSpPr txBox="1"/>
          <p:nvPr/>
        </p:nvSpPr>
        <p:spPr>
          <a:xfrm>
            <a:off x="2388692" y="8429233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692" name="D"/>
          <p:cNvSpPr txBox="1"/>
          <p:nvPr/>
        </p:nvSpPr>
        <p:spPr>
          <a:xfrm>
            <a:off x="2918928" y="5247452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</a:p>
        </p:txBody>
      </p:sp>
      <p:sp>
        <p:nvSpPr>
          <p:cNvPr id="1693" name="E"/>
          <p:cNvSpPr txBox="1"/>
          <p:nvPr/>
        </p:nvSpPr>
        <p:spPr>
          <a:xfrm>
            <a:off x="6627210" y="5305723"/>
            <a:ext cx="534176" cy="789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94" name="D"/>
          <p:cNvSpPr txBox="1"/>
          <p:nvPr/>
        </p:nvSpPr>
        <p:spPr>
          <a:xfrm>
            <a:off x="6694471" y="9217197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</a:p>
        </p:txBody>
      </p:sp>
      <p:sp>
        <p:nvSpPr>
          <p:cNvPr id="1695" name="D"/>
          <p:cNvSpPr txBox="1"/>
          <p:nvPr/>
        </p:nvSpPr>
        <p:spPr>
          <a:xfrm>
            <a:off x="5888854" y="6673611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</a:p>
        </p:txBody>
      </p:sp>
      <p:sp>
        <p:nvSpPr>
          <p:cNvPr id="1696" name="E"/>
          <p:cNvSpPr txBox="1"/>
          <p:nvPr/>
        </p:nvSpPr>
        <p:spPr>
          <a:xfrm>
            <a:off x="5380785" y="7840940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97" name="E"/>
          <p:cNvSpPr txBox="1"/>
          <p:nvPr/>
        </p:nvSpPr>
        <p:spPr>
          <a:xfrm>
            <a:off x="7473391" y="6739608"/>
            <a:ext cx="404832" cy="657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98" name="E"/>
          <p:cNvSpPr txBox="1"/>
          <p:nvPr/>
        </p:nvSpPr>
        <p:spPr>
          <a:xfrm>
            <a:off x="8245419" y="10526018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699" name="E"/>
          <p:cNvSpPr txBox="1"/>
          <p:nvPr/>
        </p:nvSpPr>
        <p:spPr>
          <a:xfrm>
            <a:off x="5914254" y="10908744"/>
            <a:ext cx="534177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700" name="E"/>
          <p:cNvSpPr txBox="1"/>
          <p:nvPr/>
        </p:nvSpPr>
        <p:spPr>
          <a:xfrm>
            <a:off x="2940019" y="9217197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701" name="S"/>
          <p:cNvSpPr txBox="1"/>
          <p:nvPr/>
        </p:nvSpPr>
        <p:spPr>
          <a:xfrm>
            <a:off x="4285323" y="9287585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702" name="S"/>
          <p:cNvSpPr txBox="1"/>
          <p:nvPr/>
        </p:nvSpPr>
        <p:spPr>
          <a:xfrm>
            <a:off x="1726903" y="9318785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703" name="S"/>
          <p:cNvSpPr txBox="1"/>
          <p:nvPr/>
        </p:nvSpPr>
        <p:spPr>
          <a:xfrm>
            <a:off x="6178531" y="9781416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8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8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704" name="S"/>
          <p:cNvSpPr txBox="1"/>
          <p:nvPr/>
        </p:nvSpPr>
        <p:spPr>
          <a:xfrm>
            <a:off x="8041358" y="9318785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705" name="S"/>
          <p:cNvSpPr txBox="1"/>
          <p:nvPr/>
        </p:nvSpPr>
        <p:spPr>
          <a:xfrm>
            <a:off x="8030509" y="7765615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S</a:t>
            </a:r>
          </a:p>
        </p:txBody>
      </p:sp>
      <p:sp>
        <p:nvSpPr>
          <p:cNvPr id="1706" name="E"/>
          <p:cNvSpPr txBox="1"/>
          <p:nvPr/>
        </p:nvSpPr>
        <p:spPr>
          <a:xfrm>
            <a:off x="1663148" y="1067834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707" name="E"/>
          <p:cNvSpPr txBox="1"/>
          <p:nvPr/>
        </p:nvSpPr>
        <p:spPr>
          <a:xfrm>
            <a:off x="3877292" y="10896044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20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0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sp>
        <p:nvSpPr>
          <p:cNvPr id="1708" name="Krona"/>
          <p:cNvSpPr/>
          <p:nvPr/>
        </p:nvSpPr>
        <p:spPr>
          <a:xfrm>
            <a:off x="19891454" y="4980604"/>
            <a:ext cx="2618259" cy="2304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0206" y="0"/>
                  <a:pt x="9725" y="547"/>
                  <a:pt x="9725" y="1222"/>
                </a:cubicBezTo>
                <a:cubicBezTo>
                  <a:pt x="9725" y="1729"/>
                  <a:pt x="9996" y="2163"/>
                  <a:pt x="10383" y="2348"/>
                </a:cubicBezTo>
                <a:lnTo>
                  <a:pt x="7244" y="10951"/>
                </a:lnTo>
                <a:cubicBezTo>
                  <a:pt x="7156" y="11239"/>
                  <a:pt x="6826" y="11311"/>
                  <a:pt x="6648" y="11081"/>
                </a:cubicBezTo>
                <a:lnTo>
                  <a:pt x="1891" y="6438"/>
                </a:lnTo>
                <a:cubicBezTo>
                  <a:pt x="2053" y="6225"/>
                  <a:pt x="2151" y="5946"/>
                  <a:pt x="2151" y="5642"/>
                </a:cubicBezTo>
                <a:cubicBezTo>
                  <a:pt x="2151" y="4967"/>
                  <a:pt x="1669" y="4420"/>
                  <a:pt x="1075" y="4420"/>
                </a:cubicBezTo>
                <a:cubicBezTo>
                  <a:pt x="482" y="4420"/>
                  <a:pt x="0" y="4967"/>
                  <a:pt x="0" y="5642"/>
                </a:cubicBezTo>
                <a:cubicBezTo>
                  <a:pt x="0" y="6317"/>
                  <a:pt x="482" y="6864"/>
                  <a:pt x="1075" y="6864"/>
                </a:cubicBezTo>
                <a:cubicBezTo>
                  <a:pt x="1126" y="6864"/>
                  <a:pt x="1174" y="6858"/>
                  <a:pt x="1222" y="6851"/>
                </a:cubicBezTo>
                <a:lnTo>
                  <a:pt x="2938" y="20929"/>
                </a:lnTo>
                <a:cubicBezTo>
                  <a:pt x="2985" y="21312"/>
                  <a:pt x="3274" y="21600"/>
                  <a:pt x="3615" y="21600"/>
                </a:cubicBezTo>
                <a:lnTo>
                  <a:pt x="17987" y="21600"/>
                </a:lnTo>
                <a:cubicBezTo>
                  <a:pt x="18327" y="21600"/>
                  <a:pt x="18616" y="21316"/>
                  <a:pt x="18664" y="20934"/>
                </a:cubicBezTo>
                <a:lnTo>
                  <a:pt x="20378" y="6851"/>
                </a:lnTo>
                <a:cubicBezTo>
                  <a:pt x="20426" y="6858"/>
                  <a:pt x="20475" y="6864"/>
                  <a:pt x="20525" y="6864"/>
                </a:cubicBezTo>
                <a:cubicBezTo>
                  <a:pt x="21118" y="6864"/>
                  <a:pt x="21600" y="6317"/>
                  <a:pt x="21600" y="5642"/>
                </a:cubicBezTo>
                <a:cubicBezTo>
                  <a:pt x="21600" y="4967"/>
                  <a:pt x="21118" y="4420"/>
                  <a:pt x="20525" y="4420"/>
                </a:cubicBezTo>
                <a:cubicBezTo>
                  <a:pt x="19931" y="4420"/>
                  <a:pt x="19449" y="4967"/>
                  <a:pt x="19449" y="5642"/>
                </a:cubicBezTo>
                <a:cubicBezTo>
                  <a:pt x="19449" y="5953"/>
                  <a:pt x="19551" y="6234"/>
                  <a:pt x="19719" y="6450"/>
                </a:cubicBezTo>
                <a:lnTo>
                  <a:pt x="14952" y="11081"/>
                </a:lnTo>
                <a:cubicBezTo>
                  <a:pt x="14772" y="11298"/>
                  <a:pt x="14445" y="11230"/>
                  <a:pt x="14356" y="10951"/>
                </a:cubicBezTo>
                <a:lnTo>
                  <a:pt x="11200" y="2356"/>
                </a:lnTo>
                <a:cubicBezTo>
                  <a:pt x="11596" y="2176"/>
                  <a:pt x="11875" y="1736"/>
                  <a:pt x="11875" y="1222"/>
                </a:cubicBezTo>
                <a:cubicBezTo>
                  <a:pt x="11875" y="547"/>
                  <a:pt x="11394" y="0"/>
                  <a:pt x="10800" y="0"/>
                </a:cubicBezTo>
                <a:close/>
              </a:path>
            </a:pathLst>
          </a:custGeom>
          <a:solidFill>
            <a:srgbClr val="F2BD4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09" name="10+ Customers"/>
          <p:cNvSpPr txBox="1"/>
          <p:nvPr/>
        </p:nvSpPr>
        <p:spPr>
          <a:xfrm>
            <a:off x="6018610" y="2529037"/>
            <a:ext cx="3633209" cy="4227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z="2500"/>
            </a:pP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10+</a:t>
            </a:r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клиентов</a:t>
            </a:r>
          </a:p>
        </p:txBody>
      </p:sp>
      <p:sp>
        <p:nvSpPr>
          <p:cNvPr id="1710" name="D"/>
          <p:cNvSpPr txBox="1"/>
          <p:nvPr/>
        </p:nvSpPr>
        <p:spPr>
          <a:xfrm>
            <a:off x="2124962" y="6673611"/>
            <a:ext cx="534176" cy="789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</a:p>
        </p:txBody>
      </p:sp>
      <p:sp>
        <p:nvSpPr>
          <p:cNvPr id="1711" name="E"/>
          <p:cNvSpPr txBox="1"/>
          <p:nvPr/>
        </p:nvSpPr>
        <p:spPr>
          <a:xfrm>
            <a:off x="3734899" y="6739608"/>
            <a:ext cx="404832" cy="6579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/>
          <a:lstStyle>
            <a:lvl1pPr algn="l">
              <a:defRPr sz="34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3400" b="0" i="0" strike="noStrike" cap="none" spc="0" baseline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E</a:t>
            </a:r>
          </a:p>
        </p:txBody>
      </p:sp>
      <p:grpSp>
        <p:nvGrpSpPr>
          <p:cNvPr id="1717" name="Gruppera"/>
          <p:cNvGrpSpPr/>
          <p:nvPr/>
        </p:nvGrpSpPr>
        <p:grpSpPr>
          <a:xfrm>
            <a:off x="10928172" y="4531597"/>
            <a:ext cx="8925181" cy="3360645"/>
            <a:chOff x="0" y="0"/>
            <a:chExt cx="8925179" cy="3360643"/>
          </a:xfrm>
        </p:grpSpPr>
        <p:sp>
          <p:nvSpPr>
            <p:cNvPr id="1712" name="CROWN"/>
            <p:cNvSpPr txBox="1"/>
            <p:nvPr/>
          </p:nvSpPr>
          <p:spPr>
            <a:xfrm>
              <a:off x="0" y="409315"/>
              <a:ext cx="4950320" cy="16418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 algn="l">
                <a:defRPr sz="10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10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CROWN</a:t>
              </a:r>
            </a:p>
          </p:txBody>
        </p:sp>
        <p:sp>
          <p:nvSpPr>
            <p:cNvPr id="1713" name="Linje"/>
            <p:cNvSpPr/>
            <p:nvPr/>
          </p:nvSpPr>
          <p:spPr>
            <a:xfrm>
              <a:off x="121896" y="2759821"/>
              <a:ext cx="7217168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714" name="48,000 Credits / 3,000 Customer Points"/>
            <p:cNvSpPr txBox="1"/>
            <p:nvPr/>
          </p:nvSpPr>
          <p:spPr>
            <a:xfrm>
              <a:off x="71094" y="2095500"/>
              <a:ext cx="8854085" cy="5642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48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000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Credits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/ 3</a:t>
              </a:r>
              <a:r>
                <a:rPr lang="sv-SE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000 Клиентских Пунктов</a:t>
              </a:r>
            </a:p>
          </p:txBody>
        </p:sp>
        <p:sp>
          <p:nvSpPr>
            <p:cNvPr id="1715" name="±€12,000 per month"/>
            <p:cNvSpPr txBox="1"/>
            <p:nvPr/>
          </p:nvSpPr>
          <p:spPr>
            <a:xfrm>
              <a:off x="32995" y="2801843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±</a:t>
              </a:r>
              <a:r>
                <a:rPr lang="sv-SE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€</a:t>
              </a: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12</a:t>
              </a:r>
              <a:r>
                <a:rPr lang="sv-SE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,</a:t>
              </a:r>
              <a:r>
                <a:rPr lang="ru-RU" sz="3000" b="0" i="0" strike="noStrike" cap="none" spc="0" baseline="0" dirty="0">
                  <a:solidFill>
                    <a:srgbClr val="473192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000 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 месяц</a:t>
              </a:r>
            </a:p>
          </p:txBody>
        </p:sp>
        <p:sp>
          <p:nvSpPr>
            <p:cNvPr id="1716" name="4 x DIAMOND  ="/>
            <p:cNvSpPr txBox="1"/>
            <p:nvPr/>
          </p:nvSpPr>
          <p:spPr>
            <a:xfrm>
              <a:off x="71095" y="0"/>
              <a:ext cx="7394968" cy="558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3000"/>
              </a:lvl1pPr>
            </a:lstStyle>
            <a:p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4 x DIAMOND  =</a:t>
              </a:r>
            </a:p>
          </p:txBody>
        </p:sp>
      </p:grpSp>
      <p:grpSp>
        <p:nvGrpSpPr>
          <p:cNvPr id="1720" name="Gruppera"/>
          <p:cNvGrpSpPr/>
          <p:nvPr/>
        </p:nvGrpSpPr>
        <p:grpSpPr>
          <a:xfrm>
            <a:off x="3363889" y="1840348"/>
            <a:ext cx="2990918" cy="1961948"/>
            <a:chOff x="0" y="0"/>
            <a:chExt cx="2990917" cy="1961946"/>
          </a:xfrm>
        </p:grpSpPr>
        <p:sp>
          <p:nvSpPr>
            <p:cNvPr id="1718" name="Cirkel"/>
            <p:cNvSpPr/>
            <p:nvPr/>
          </p:nvSpPr>
          <p:spPr>
            <a:xfrm>
              <a:off x="500875" y="0"/>
              <a:ext cx="1961948" cy="1961947"/>
            </a:xfrm>
            <a:prstGeom prst="ellipse">
              <a:avLst/>
            </a:prstGeom>
            <a:solidFill>
              <a:srgbClr val="7A68A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7A68AE"/>
                  </a:solidFill>
                </a:defRPr>
              </a:pPr>
              <a:endParaRPr/>
            </a:p>
          </p:txBody>
        </p:sp>
        <p:sp>
          <p:nvSpPr>
            <p:cNvPr id="1719" name="YOU"/>
            <p:cNvSpPr txBox="1"/>
            <p:nvPr/>
          </p:nvSpPr>
          <p:spPr>
            <a:xfrm>
              <a:off x="0" y="440638"/>
              <a:ext cx="2990918" cy="11480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42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4200" b="0" i="0" strike="noStrike" cap="none" spc="0" baseline="0">
                  <a:solidFill>
                    <a:srgbClr val="FFFFFF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ВЫ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2" name="business-presentation-full-original-size-bara-bilder.054.jpg" descr="business-presentation-full-original-size-bara-bilder.0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3" name="Partner-level-graph.png" descr="Partner-level-graph.png"/>
          <p:cNvPicPr>
            <a:picLocks noChangeAspect="1"/>
          </p:cNvPicPr>
          <p:nvPr/>
        </p:nvPicPr>
        <p:blipFill>
          <a:blip r:embed="rId3"/>
          <a:srcRect l="77" r="77"/>
          <a:stretch>
            <a:fillRect/>
          </a:stretch>
        </p:blipFill>
        <p:spPr>
          <a:xfrm>
            <a:off x="651532" y="1462828"/>
            <a:ext cx="15983614" cy="11779953"/>
          </a:xfrm>
          <a:prstGeom prst="rect">
            <a:avLst/>
          </a:prstGeom>
          <a:ln w="12700">
            <a:miter lim="400000"/>
          </a:ln>
        </p:spPr>
      </p:pic>
      <p:sp>
        <p:nvSpPr>
          <p:cNvPr id="1724" name="Silver"/>
          <p:cNvSpPr txBox="1"/>
          <p:nvPr/>
        </p:nvSpPr>
        <p:spPr>
          <a:xfrm rot="5400000">
            <a:off x="1496044" y="9824213"/>
            <a:ext cx="952405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Silver</a:t>
            </a:r>
          </a:p>
        </p:txBody>
      </p:sp>
      <p:sp>
        <p:nvSpPr>
          <p:cNvPr id="1725" name="Gold"/>
          <p:cNvSpPr txBox="1"/>
          <p:nvPr/>
        </p:nvSpPr>
        <p:spPr>
          <a:xfrm rot="5400000">
            <a:off x="2364888" y="9301649"/>
            <a:ext cx="820928" cy="487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Gold</a:t>
            </a:r>
          </a:p>
        </p:txBody>
      </p:sp>
      <p:sp>
        <p:nvSpPr>
          <p:cNvPr id="1726" name="Executive"/>
          <p:cNvSpPr txBox="1"/>
          <p:nvPr/>
        </p:nvSpPr>
        <p:spPr>
          <a:xfrm rot="5400000">
            <a:off x="2310705" y="9670458"/>
            <a:ext cx="253550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Executive</a:t>
            </a:r>
          </a:p>
        </p:txBody>
      </p:sp>
      <p:sp>
        <p:nvSpPr>
          <p:cNvPr id="1727" name="Platinum"/>
          <p:cNvSpPr txBox="1"/>
          <p:nvPr/>
        </p:nvSpPr>
        <p:spPr>
          <a:xfrm rot="5400000">
            <a:off x="3001570" y="9312898"/>
            <a:ext cx="274663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Platinum</a:t>
            </a:r>
          </a:p>
        </p:txBody>
      </p:sp>
      <p:sp>
        <p:nvSpPr>
          <p:cNvPr id="1728" name="Diamond"/>
          <p:cNvSpPr txBox="1"/>
          <p:nvPr/>
        </p:nvSpPr>
        <p:spPr>
          <a:xfrm rot="5400000">
            <a:off x="3744744" y="8890329"/>
            <a:ext cx="285315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Diamond</a:t>
            </a:r>
          </a:p>
        </p:txBody>
      </p:sp>
      <p:sp>
        <p:nvSpPr>
          <p:cNvPr id="1729" name="Director"/>
          <p:cNvSpPr txBox="1"/>
          <p:nvPr/>
        </p:nvSpPr>
        <p:spPr>
          <a:xfrm rot="5400000">
            <a:off x="4478320" y="8502757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Director</a:t>
            </a:r>
          </a:p>
        </p:txBody>
      </p:sp>
      <p:sp>
        <p:nvSpPr>
          <p:cNvPr id="1730" name="Crown"/>
          <p:cNvSpPr txBox="1"/>
          <p:nvPr/>
        </p:nvSpPr>
        <p:spPr>
          <a:xfrm rot="5400000">
            <a:off x="5175040" y="8077135"/>
            <a:ext cx="323167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Crown</a:t>
            </a:r>
          </a:p>
        </p:txBody>
      </p:sp>
      <p:sp>
        <p:nvSpPr>
          <p:cNvPr id="1731" name="Royal Crown"/>
          <p:cNvSpPr txBox="1"/>
          <p:nvPr/>
        </p:nvSpPr>
        <p:spPr>
          <a:xfrm rot="5400000">
            <a:off x="5900429" y="7678377"/>
            <a:ext cx="336041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Royal Crown</a:t>
            </a:r>
          </a:p>
        </p:txBody>
      </p:sp>
      <p:sp>
        <p:nvSpPr>
          <p:cNvPr id="1732" name="Black Crown"/>
          <p:cNvSpPr txBox="1"/>
          <p:nvPr/>
        </p:nvSpPr>
        <p:spPr>
          <a:xfrm rot="5400000">
            <a:off x="6614991" y="7289801"/>
            <a:ext cx="348411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Black Crown</a:t>
            </a:r>
          </a:p>
        </p:txBody>
      </p:sp>
      <p:sp>
        <p:nvSpPr>
          <p:cNvPr id="1733" name="Ambassador"/>
          <p:cNvSpPr txBox="1"/>
          <p:nvPr/>
        </p:nvSpPr>
        <p:spPr>
          <a:xfrm rot="5400000">
            <a:off x="7289543" y="6872352"/>
            <a:ext cx="3727866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Ambassador</a:t>
            </a:r>
          </a:p>
        </p:txBody>
      </p:sp>
      <p:sp>
        <p:nvSpPr>
          <p:cNvPr id="1734" name="Royal Ambassador"/>
          <p:cNvSpPr txBox="1"/>
          <p:nvPr/>
        </p:nvSpPr>
        <p:spPr>
          <a:xfrm rot="5400000">
            <a:off x="8012058" y="6495838"/>
            <a:ext cx="387569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Royal Ambassador</a:t>
            </a:r>
          </a:p>
        </p:txBody>
      </p:sp>
      <p:sp>
        <p:nvSpPr>
          <p:cNvPr id="1735" name="Black Ambassador"/>
          <p:cNvSpPr txBox="1"/>
          <p:nvPr/>
        </p:nvSpPr>
        <p:spPr>
          <a:xfrm rot="5400000">
            <a:off x="8783090" y="6045411"/>
            <a:ext cx="3926493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Black Ambassador</a:t>
            </a:r>
          </a:p>
        </p:txBody>
      </p:sp>
      <p:sp>
        <p:nvSpPr>
          <p:cNvPr id="1736" name="President"/>
          <p:cNvSpPr txBox="1"/>
          <p:nvPr/>
        </p:nvSpPr>
        <p:spPr>
          <a:xfrm rot="5400000">
            <a:off x="9443193" y="5674489"/>
            <a:ext cx="4212500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President</a:t>
            </a:r>
          </a:p>
        </p:txBody>
      </p:sp>
      <p:sp>
        <p:nvSpPr>
          <p:cNvPr id="1737" name="Elite President"/>
          <p:cNvSpPr txBox="1"/>
          <p:nvPr/>
        </p:nvSpPr>
        <p:spPr>
          <a:xfrm rot="5400000">
            <a:off x="10108131" y="5259979"/>
            <a:ext cx="446213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Elite President</a:t>
            </a:r>
          </a:p>
        </p:txBody>
      </p:sp>
      <p:sp>
        <p:nvSpPr>
          <p:cNvPr id="1738" name="Global President"/>
          <p:cNvSpPr txBox="1"/>
          <p:nvPr/>
        </p:nvSpPr>
        <p:spPr>
          <a:xfrm rot="5400000">
            <a:off x="10785851" y="4858741"/>
            <a:ext cx="4712911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Global President</a:t>
            </a:r>
          </a:p>
        </p:txBody>
      </p:sp>
      <p:sp>
        <p:nvSpPr>
          <p:cNvPr id="1739" name="1 Star Global President"/>
          <p:cNvSpPr txBox="1"/>
          <p:nvPr/>
        </p:nvSpPr>
        <p:spPr>
          <a:xfrm rot="5400000">
            <a:off x="11467536" y="4459560"/>
            <a:ext cx="494240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25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 Star Global President</a:t>
            </a:r>
          </a:p>
        </p:txBody>
      </p:sp>
      <p:sp>
        <p:nvSpPr>
          <p:cNvPr id="1740" name="€200"/>
          <p:cNvSpPr txBox="1"/>
          <p:nvPr/>
        </p:nvSpPr>
        <p:spPr>
          <a:xfrm rot="1830615">
            <a:off x="1355749" y="120017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200</a:t>
            </a:r>
          </a:p>
        </p:txBody>
      </p:sp>
      <p:sp>
        <p:nvSpPr>
          <p:cNvPr id="1741" name="€800"/>
          <p:cNvSpPr txBox="1"/>
          <p:nvPr/>
        </p:nvSpPr>
        <p:spPr>
          <a:xfrm rot="1830615">
            <a:off x="2950650" y="113286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800</a:t>
            </a:r>
          </a:p>
        </p:txBody>
      </p:sp>
      <p:sp>
        <p:nvSpPr>
          <p:cNvPr id="1742" name="€1,400"/>
          <p:cNvSpPr txBox="1"/>
          <p:nvPr/>
        </p:nvSpPr>
        <p:spPr>
          <a:xfrm rot="1830615">
            <a:off x="3760929" y="10992366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400</a:t>
            </a:r>
          </a:p>
        </p:txBody>
      </p:sp>
      <p:sp>
        <p:nvSpPr>
          <p:cNvPr id="1743" name="€4,000"/>
          <p:cNvSpPr txBox="1"/>
          <p:nvPr/>
        </p:nvSpPr>
        <p:spPr>
          <a:xfrm rot="1830615">
            <a:off x="4572445" y="1066715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4" name="€7,000"/>
          <p:cNvSpPr txBox="1"/>
          <p:nvPr/>
        </p:nvSpPr>
        <p:spPr>
          <a:xfrm rot="1830615">
            <a:off x="5378860" y="1033694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7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5" name="€12,000"/>
          <p:cNvSpPr txBox="1"/>
          <p:nvPr/>
        </p:nvSpPr>
        <p:spPr>
          <a:xfrm rot="1830615">
            <a:off x="6167758" y="10026506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12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6" name="€16,000"/>
          <p:cNvSpPr txBox="1"/>
          <p:nvPr/>
        </p:nvSpPr>
        <p:spPr>
          <a:xfrm rot="1830615">
            <a:off x="6973759" y="972099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16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7" name="€20,000"/>
          <p:cNvSpPr txBox="1"/>
          <p:nvPr/>
        </p:nvSpPr>
        <p:spPr>
          <a:xfrm rot="1830615">
            <a:off x="7789140" y="9399764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8" name="€24,000"/>
          <p:cNvSpPr txBox="1"/>
          <p:nvPr/>
        </p:nvSpPr>
        <p:spPr>
          <a:xfrm rot="1830615">
            <a:off x="8582315" y="9108282"/>
            <a:ext cx="297886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24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49" name="€28,000"/>
          <p:cNvSpPr txBox="1"/>
          <p:nvPr/>
        </p:nvSpPr>
        <p:spPr>
          <a:xfrm rot="1830615">
            <a:off x="9387904" y="8794597"/>
            <a:ext cx="2978865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28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0" name="€32,000"/>
          <p:cNvSpPr txBox="1"/>
          <p:nvPr/>
        </p:nvSpPr>
        <p:spPr>
          <a:xfrm rot="1830615">
            <a:off x="10189502" y="846772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32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1" name="€50,000"/>
          <p:cNvSpPr txBox="1"/>
          <p:nvPr/>
        </p:nvSpPr>
        <p:spPr>
          <a:xfrm rot="1830615">
            <a:off x="10946944" y="8167069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50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2" name="€75,000"/>
          <p:cNvSpPr txBox="1"/>
          <p:nvPr/>
        </p:nvSpPr>
        <p:spPr>
          <a:xfrm rot="1830615">
            <a:off x="11717910" y="786397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75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3" name="€110,000"/>
          <p:cNvSpPr txBox="1"/>
          <p:nvPr/>
        </p:nvSpPr>
        <p:spPr>
          <a:xfrm rot="1830615">
            <a:off x="12466261" y="755672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110</a:t>
            </a:r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,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000</a:t>
            </a:r>
          </a:p>
        </p:txBody>
      </p:sp>
      <p:sp>
        <p:nvSpPr>
          <p:cNvPr id="1754" name="+"/>
          <p:cNvSpPr txBox="1"/>
          <p:nvPr/>
        </p:nvSpPr>
        <p:spPr>
          <a:xfrm rot="1830615">
            <a:off x="13340942" y="7245285"/>
            <a:ext cx="2978864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t>+</a:t>
            </a:r>
          </a:p>
        </p:txBody>
      </p:sp>
      <p:sp>
        <p:nvSpPr>
          <p:cNvPr id="1755" name="2 teams"/>
          <p:cNvSpPr txBox="1"/>
          <p:nvPr/>
        </p:nvSpPr>
        <p:spPr>
          <a:xfrm rot="1338245">
            <a:off x="779918" y="8909828"/>
            <a:ext cx="1175910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2 команды</a:t>
            </a:r>
          </a:p>
        </p:txBody>
      </p:sp>
      <p:sp>
        <p:nvSpPr>
          <p:cNvPr id="1756" name="3 teams"/>
          <p:cNvSpPr txBox="1"/>
          <p:nvPr/>
        </p:nvSpPr>
        <p:spPr>
          <a:xfrm rot="1338245">
            <a:off x="7777049" y="4544475"/>
            <a:ext cx="1398593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 команды</a:t>
            </a:r>
          </a:p>
        </p:txBody>
      </p:sp>
      <p:sp>
        <p:nvSpPr>
          <p:cNvPr id="1757" name="4 teams"/>
          <p:cNvSpPr txBox="1"/>
          <p:nvPr/>
        </p:nvSpPr>
        <p:spPr>
          <a:xfrm rot="1338245">
            <a:off x="10277808" y="3149282"/>
            <a:ext cx="1261589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4 команды</a:t>
            </a:r>
          </a:p>
        </p:txBody>
      </p:sp>
      <p:sp>
        <p:nvSpPr>
          <p:cNvPr id="1758" name="€350"/>
          <p:cNvSpPr txBox="1"/>
          <p:nvPr/>
        </p:nvSpPr>
        <p:spPr>
          <a:xfrm rot="1830615">
            <a:off x="2140500" y="11661410"/>
            <a:ext cx="2978864" cy="482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2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sv-SE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€</a:t>
            </a:r>
            <a:r>
              <a:rPr lang="ru-RU" sz="25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350</a:t>
            </a:r>
          </a:p>
        </p:txBody>
      </p:sp>
      <p:sp>
        <p:nvSpPr>
          <p:cNvPr id="1759" name="5 teams"/>
          <p:cNvSpPr txBox="1"/>
          <p:nvPr/>
        </p:nvSpPr>
        <p:spPr>
          <a:xfrm rot="1338245">
            <a:off x="12662217" y="1533000"/>
            <a:ext cx="1180518" cy="3026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r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13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5 команд</a:t>
            </a:r>
          </a:p>
        </p:txBody>
      </p:sp>
      <p:sp>
        <p:nvSpPr>
          <p:cNvPr id="1760" name="Business potential…"/>
          <p:cNvSpPr txBox="1"/>
          <p:nvPr/>
        </p:nvSpPr>
        <p:spPr>
          <a:xfrm>
            <a:off x="703383" y="1027854"/>
            <a:ext cx="9165518" cy="3180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lnSpc>
                <a:spcPct val="150000"/>
              </a:lnSpc>
              <a:defRPr spc="350">
                <a:solidFill>
                  <a:srgbClr val="FFFFFF"/>
                </a:solidFill>
              </a:defRPr>
            </a:pPr>
            <a:r>
              <a:rPr lang="ru-RU" sz="5000" b="0" i="0" strike="noStrike" cap="none" spc="35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Потенциал </a:t>
            </a:r>
            <a:r>
              <a:rPr lang="ru-RU" sz="5000" b="0" i="0" strike="noStrike" cap="none" spc="0" baseline="0" dirty="0">
                <a:solidFill>
                  <a:srgbClr val="FFFFFF"/>
                </a:solidFill>
                <a:effectLst/>
                <a:latin typeface="Open Sans Semibold"/>
                <a:ea typeface="Open Sans Semibold"/>
                <a:cs typeface="Open Sans Semibold"/>
              </a:rPr>
              <a:t>​бизнеса</a:t>
            </a:r>
            <a:endParaRPr b="1" spc="0" dirty="0">
              <a:latin typeface="Open Sans"/>
              <a:ea typeface="Open Sans"/>
              <a:cs typeface="Open Sans"/>
              <a:sym typeface="Open Sans"/>
            </a:endParaRPr>
          </a:p>
          <a:p>
            <a:pPr algn="l" defTabSz="457200">
              <a:defRPr sz="2500">
                <a:solidFill>
                  <a:srgbClr val="FFFFFF"/>
                </a:solidFill>
              </a:defRPr>
            </a:pP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Ваш доход зависит исключительно от ваших усилий и применяется только при условии выполнения всех требований в полном объеме в соответствии </a:t>
            </a:r>
            <a:br>
              <a:rPr lang="sv-SE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с титулом. Указанные суммы в среднем </a:t>
            </a:r>
            <a:br>
              <a:rPr lang="sv-SE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2500" b="0" i="0" strike="noStrike" cap="none" spc="0" baseline="0" dirty="0">
                <a:solidFill>
                  <a:srgbClr val="FFFFFF"/>
                </a:solidFill>
                <a:effectLst/>
                <a:latin typeface="Open Sans Light"/>
                <a:ea typeface="Open Sans Light"/>
                <a:cs typeface="Open Sans Light"/>
              </a:rPr>
              <a:t>являются примерными значениями.</a:t>
            </a:r>
          </a:p>
        </p:txBody>
      </p:sp>
    </p:spTree>
  </p:cSld>
  <p:clrMapOvr>
    <a:masterClrMapping/>
  </p:clrMapOvr>
  <p:transition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 33">
            <a:extLst>
              <a:ext uri="{FF2B5EF4-FFF2-40B4-BE49-F238E27FC236}">
                <a16:creationId xmlns:a16="http://schemas.microsoft.com/office/drawing/2014/main" id="{3A19F9B5-3397-EA13-1908-42F25903081F}"/>
              </a:ext>
            </a:extLst>
          </p:cNvPr>
          <p:cNvGrpSpPr/>
          <p:nvPr/>
        </p:nvGrpSpPr>
        <p:grpSpPr>
          <a:xfrm>
            <a:off x="-4216" y="0"/>
            <a:ext cx="24392431" cy="13726320"/>
            <a:chOff x="-4215" y="-5160"/>
            <a:chExt cx="24392431" cy="13726320"/>
          </a:xfrm>
        </p:grpSpPr>
        <p:sp>
          <p:nvSpPr>
            <p:cNvPr id="35" name="Rectangle">
              <a:extLst>
                <a:ext uri="{FF2B5EF4-FFF2-40B4-BE49-F238E27FC236}">
                  <a16:creationId xmlns:a16="http://schemas.microsoft.com/office/drawing/2014/main" id="{73FA99DA-412E-61E4-094A-5A158BDE86FB}"/>
                </a:ext>
              </a:extLst>
            </p:cNvPr>
            <p:cNvSpPr/>
            <p:nvPr/>
          </p:nvSpPr>
          <p:spPr>
            <a:xfrm>
              <a:off x="-4215" y="-5160"/>
              <a:ext cx="24392431" cy="13726320"/>
            </a:xfrm>
            <a:prstGeom prst="rect">
              <a:avLst/>
            </a:prstGeom>
            <a:solidFill>
              <a:srgbClr val="EBF4F6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36" name="Image" descr="Image">
              <a:extLst>
                <a:ext uri="{FF2B5EF4-FFF2-40B4-BE49-F238E27FC236}">
                  <a16:creationId xmlns:a16="http://schemas.microsoft.com/office/drawing/2014/main" id="{E79932CE-E92F-9D6E-BA9C-985C6773F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5208" y="507656"/>
              <a:ext cx="18254352" cy="12700688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7" name="2010">
              <a:extLst>
                <a:ext uri="{FF2B5EF4-FFF2-40B4-BE49-F238E27FC236}">
                  <a16:creationId xmlns:a16="http://schemas.microsoft.com/office/drawing/2014/main" id="{29572FD1-A6FD-37AF-4245-7E5C67A26441}"/>
                </a:ext>
              </a:extLst>
            </p:cNvPr>
            <p:cNvSpPr txBox="1"/>
            <p:nvPr/>
          </p:nvSpPr>
          <p:spPr>
            <a:xfrm>
              <a:off x="4592324" y="11152000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2010</a:t>
              </a:r>
            </a:p>
          </p:txBody>
        </p:sp>
        <p:sp>
          <p:nvSpPr>
            <p:cNvPr id="38" name="2050">
              <a:extLst>
                <a:ext uri="{FF2B5EF4-FFF2-40B4-BE49-F238E27FC236}">
                  <a16:creationId xmlns:a16="http://schemas.microsoft.com/office/drawing/2014/main" id="{EEF5D927-0D22-52E0-3269-07374739AFDE}"/>
                </a:ext>
              </a:extLst>
            </p:cNvPr>
            <p:cNvSpPr txBox="1"/>
            <p:nvPr/>
          </p:nvSpPr>
          <p:spPr>
            <a:xfrm>
              <a:off x="19060235" y="847178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2050</a:t>
              </a:r>
            </a:p>
          </p:txBody>
        </p:sp>
        <p:sp>
          <p:nvSpPr>
            <p:cNvPr id="39" name="2035">
              <a:extLst>
                <a:ext uri="{FF2B5EF4-FFF2-40B4-BE49-F238E27FC236}">
                  <a16:creationId xmlns:a16="http://schemas.microsoft.com/office/drawing/2014/main" id="{163FA90E-1654-276C-5BC7-7FB5C8628912}"/>
                </a:ext>
              </a:extLst>
            </p:cNvPr>
            <p:cNvSpPr txBox="1"/>
            <p:nvPr/>
          </p:nvSpPr>
          <p:spPr>
            <a:xfrm>
              <a:off x="13365593" y="7318271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2035</a:t>
              </a:r>
            </a:p>
          </p:txBody>
        </p:sp>
        <p:sp>
          <p:nvSpPr>
            <p:cNvPr id="40" name="2005">
              <a:extLst>
                <a:ext uri="{FF2B5EF4-FFF2-40B4-BE49-F238E27FC236}">
                  <a16:creationId xmlns:a16="http://schemas.microsoft.com/office/drawing/2014/main" id="{77FC7D5D-948C-DD55-C86B-FDECABDA0CD4}"/>
                </a:ext>
              </a:extLst>
            </p:cNvPr>
            <p:cNvSpPr txBox="1"/>
            <p:nvPr/>
          </p:nvSpPr>
          <p:spPr>
            <a:xfrm>
              <a:off x="3228931" y="11538904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2005</a:t>
              </a:r>
            </a:p>
          </p:txBody>
        </p:sp>
        <p:sp>
          <p:nvSpPr>
            <p:cNvPr id="41" name="2015">
              <a:extLst>
                <a:ext uri="{FF2B5EF4-FFF2-40B4-BE49-F238E27FC236}">
                  <a16:creationId xmlns:a16="http://schemas.microsoft.com/office/drawing/2014/main" id="{8FF41551-BACD-EFDD-ACD8-B0DD5994326F}"/>
                </a:ext>
              </a:extLst>
            </p:cNvPr>
            <p:cNvSpPr txBox="1"/>
            <p:nvPr/>
          </p:nvSpPr>
          <p:spPr>
            <a:xfrm>
              <a:off x="5809574" y="10809994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2015</a:t>
              </a:r>
            </a:p>
          </p:txBody>
        </p:sp>
        <p:sp>
          <p:nvSpPr>
            <p:cNvPr id="42" name="2020">
              <a:extLst>
                <a:ext uri="{FF2B5EF4-FFF2-40B4-BE49-F238E27FC236}">
                  <a16:creationId xmlns:a16="http://schemas.microsoft.com/office/drawing/2014/main" id="{E384503A-84C4-3476-0FA3-BE301E74450A}"/>
                </a:ext>
              </a:extLst>
            </p:cNvPr>
            <p:cNvSpPr txBox="1"/>
            <p:nvPr/>
          </p:nvSpPr>
          <p:spPr>
            <a:xfrm>
              <a:off x="7042708" y="10405702"/>
              <a:ext cx="856911" cy="5486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2020</a:t>
              </a:r>
            </a:p>
          </p:txBody>
        </p:sp>
        <p:sp>
          <p:nvSpPr>
            <p:cNvPr id="43" name="2025">
              <a:extLst>
                <a:ext uri="{FF2B5EF4-FFF2-40B4-BE49-F238E27FC236}">
                  <a16:creationId xmlns:a16="http://schemas.microsoft.com/office/drawing/2014/main" id="{88682ED0-AE16-84A3-7B61-CEE98A00E420}"/>
                </a:ext>
              </a:extLst>
            </p:cNvPr>
            <p:cNvSpPr txBox="1"/>
            <p:nvPr/>
          </p:nvSpPr>
          <p:spPr>
            <a:xfrm>
              <a:off x="9778177" y="9312171"/>
              <a:ext cx="856911" cy="5486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 anchor="ctr"/>
            <a:lstStyle>
              <a:lvl1pPr>
                <a:defRPr sz="2000">
                  <a:solidFill>
                    <a:srgbClr val="FFFFFF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t>2025</a:t>
              </a:r>
            </a:p>
          </p:txBody>
        </p:sp>
      </p:grpSp>
      <p:sp>
        <p:nvSpPr>
          <p:cNvPr id="1770" name="Gruppera"/>
          <p:cNvSpPr txBox="1"/>
          <p:nvPr/>
        </p:nvSpPr>
        <p:spPr>
          <a:xfrm>
            <a:off x="4339837" y="10278690"/>
            <a:ext cx="1289568" cy="6897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10 000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1" name="Gruppera"/>
          <p:cNvSpPr txBox="1"/>
          <p:nvPr/>
        </p:nvSpPr>
        <p:spPr>
          <a:xfrm>
            <a:off x="5606908" y="9848078"/>
            <a:ext cx="1289569" cy="6897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84 000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2" name="Gruppera"/>
          <p:cNvSpPr txBox="1"/>
          <p:nvPr/>
        </p:nvSpPr>
        <p:spPr>
          <a:xfrm>
            <a:off x="6823194" y="9220870"/>
            <a:ext cx="1289569" cy="10508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01.01.2020 </a:t>
            </a:r>
            <a:r>
              <a:rPr lang="ru-RU" sz="20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230 000 </a:t>
            </a:r>
            <a:br>
              <a:rPr sz="1500"/>
            </a:br>
            <a:r>
              <a:rPr lang="ru-RU" sz="1500" b="0" i="0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75" name="Gruppera"/>
          <p:cNvSpPr txBox="1"/>
          <p:nvPr/>
        </p:nvSpPr>
        <p:spPr>
          <a:xfrm>
            <a:off x="8579776" y="8184956"/>
            <a:ext cx="2176078" cy="8425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/>
            </a:pPr>
            <a:r>
              <a:rPr lang="ru-RU" sz="29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1 миллион</a:t>
            </a:r>
            <a:r>
              <a:rPr lang="ru-RU" sz="27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sz="23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1" name="Gruppera"/>
          <p:cNvSpPr txBox="1"/>
          <p:nvPr/>
        </p:nvSpPr>
        <p:spPr>
          <a:xfrm>
            <a:off x="11568653" y="6139632"/>
            <a:ext cx="3014753" cy="8870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1500">
                <a:solidFill>
                  <a:srgbClr val="473192"/>
                </a:solidFill>
              </a:defRPr>
            </a:pP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20 миллионов</a:t>
            </a:r>
            <a:r>
              <a:rPr lang="ru-RU" sz="20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 </a:t>
            </a:r>
            <a:br>
              <a:rPr sz="15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2" name="Gruppera"/>
          <p:cNvSpPr txBox="1"/>
          <p:nvPr/>
        </p:nvSpPr>
        <p:spPr>
          <a:xfrm>
            <a:off x="16000563" y="480050"/>
            <a:ext cx="3084160" cy="9675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2100">
                <a:solidFill>
                  <a:srgbClr val="473192"/>
                </a:solidFill>
              </a:defRPr>
            </a:pPr>
            <a:r>
              <a:rPr lang="ru-RU" sz="3000" b="0" i="0" strike="noStrike" cap="none" spc="0" baseline="0" dirty="0">
                <a:solidFill>
                  <a:srgbClr val="473192"/>
                </a:solidFill>
                <a:effectLst/>
                <a:latin typeface="Open Sans Semibold"/>
                <a:ea typeface="Open Sans Semibold"/>
                <a:cs typeface="Open Sans Semibold"/>
              </a:rPr>
              <a:t>100 миллионов</a:t>
            </a:r>
            <a:br>
              <a:rPr sz="2100" dirty="0"/>
            </a:br>
            <a:r>
              <a:rPr lang="ru-RU" sz="2100" b="0" i="0" strike="noStrike" cap="none" spc="0" baseline="0" dirty="0">
                <a:solidFill>
                  <a:srgbClr val="473192"/>
                </a:solidFill>
                <a:effectLst/>
                <a:latin typeface="Open Sans Light"/>
                <a:ea typeface="Open Sans Light"/>
                <a:cs typeface="Open Sans Light"/>
              </a:rPr>
              <a:t>клиентов</a:t>
            </a:r>
          </a:p>
        </p:txBody>
      </p:sp>
      <p:sp>
        <p:nvSpPr>
          <p:cNvPr id="1788" name="It’s all about  timing"/>
          <p:cNvSpPr txBox="1"/>
          <p:nvPr/>
        </p:nvSpPr>
        <p:spPr>
          <a:xfrm>
            <a:off x="689733" y="1424743"/>
            <a:ext cx="11858640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Все зависит от </a:t>
            </a:r>
            <a:r>
              <a:rPr lang="ru-RU" sz="5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времени</a:t>
            </a:r>
          </a:p>
        </p:txBody>
      </p:sp>
      <p:sp>
        <p:nvSpPr>
          <p:cNvPr id="48" name="Group">
            <a:extLst>
              <a:ext uri="{FF2B5EF4-FFF2-40B4-BE49-F238E27FC236}">
                <a16:creationId xmlns:a16="http://schemas.microsoft.com/office/drawing/2014/main" id="{5D20B4FB-2DE3-B7F6-4B1A-BD785DEEDC1E}"/>
              </a:ext>
            </a:extLst>
          </p:cNvPr>
          <p:cNvSpPr txBox="1"/>
          <p:nvPr/>
        </p:nvSpPr>
        <p:spPr>
          <a:xfrm>
            <a:off x="8586026" y="12184520"/>
            <a:ext cx="2490681" cy="8039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l">
              <a:lnSpc>
                <a:spcPct val="80000"/>
              </a:lnSpc>
              <a:defRPr sz="2000"/>
            </a:lvl1pPr>
          </a:lstStyle>
          <a:p>
            <a:r>
              <a:t>40+</a:t>
            </a:r>
            <a:r>
              <a:rPr lang="sv-SE"/>
              <a:t> </a:t>
            </a:r>
            <a:r>
              <a:rPr lang="ru-RU" dirty="0"/>
              <a:t>официальный </a:t>
            </a:r>
            <a:br>
              <a:rPr lang="ru-RU" dirty="0"/>
            </a:br>
            <a:r>
              <a:rPr lang="ru-RU" dirty="0"/>
              <a:t>рынок</a:t>
            </a:r>
          </a:p>
        </p:txBody>
      </p:sp>
      <p:sp>
        <p:nvSpPr>
          <p:cNvPr id="49" name="Group">
            <a:extLst>
              <a:ext uri="{FF2B5EF4-FFF2-40B4-BE49-F238E27FC236}">
                <a16:creationId xmlns:a16="http://schemas.microsoft.com/office/drawing/2014/main" id="{B046C70B-96C7-3E1C-8313-31946B02289F}"/>
              </a:ext>
            </a:extLst>
          </p:cNvPr>
          <p:cNvSpPr txBox="1"/>
          <p:nvPr/>
        </p:nvSpPr>
        <p:spPr>
          <a:xfrm>
            <a:off x="11108239" y="11814347"/>
            <a:ext cx="4571642" cy="822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60+ 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официальный рынок</a:t>
            </a:r>
            <a:b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</a:b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Ожидаемый ежегодный </a:t>
            </a:r>
          </a:p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темп роста 33 %</a:t>
            </a:r>
          </a:p>
        </p:txBody>
      </p:sp>
      <p:sp>
        <p:nvSpPr>
          <p:cNvPr id="50" name="Group">
            <a:extLst>
              <a:ext uri="{FF2B5EF4-FFF2-40B4-BE49-F238E27FC236}">
                <a16:creationId xmlns:a16="http://schemas.microsoft.com/office/drawing/2014/main" id="{11BE975F-07DF-A9EF-0A23-1F620D43DE2E}"/>
              </a:ext>
            </a:extLst>
          </p:cNvPr>
          <p:cNvSpPr txBox="1"/>
          <p:nvPr/>
        </p:nvSpPr>
        <p:spPr>
          <a:xfrm>
            <a:off x="14959073" y="11031942"/>
            <a:ext cx="4785930" cy="8586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180+ 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официальный рынок</a:t>
            </a:r>
            <a:br/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Ожидаемый ежегодный </a:t>
            </a:r>
          </a:p>
          <a:p>
            <a:pPr algn="l">
              <a:defRPr sz="15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темп роста</a:t>
            </a:r>
            <a:r>
              <a:rPr lang="sv-SE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12</a:t>
            </a:r>
            <a:r>
              <a:rPr lang="ru-RU" sz="2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 %</a:t>
            </a:r>
            <a:endParaRPr/>
          </a:p>
        </p:txBody>
      </p:sp>
      <p:sp>
        <p:nvSpPr>
          <p:cNvPr id="51" name="Callout">
            <a:extLst>
              <a:ext uri="{FF2B5EF4-FFF2-40B4-BE49-F238E27FC236}">
                <a16:creationId xmlns:a16="http://schemas.microsoft.com/office/drawing/2014/main" id="{378BC76B-4276-803E-4ABD-C2EBBB198D49}"/>
              </a:ext>
            </a:extLst>
          </p:cNvPr>
          <p:cNvSpPr/>
          <p:nvPr/>
        </p:nvSpPr>
        <p:spPr>
          <a:xfrm rot="16200000">
            <a:off x="4319098" y="5531801"/>
            <a:ext cx="4538269" cy="4004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78" y="0"/>
                </a:moveTo>
                <a:cubicBezTo>
                  <a:pt x="12407" y="0"/>
                  <a:pt x="9754" y="4835"/>
                  <a:pt x="9754" y="10799"/>
                </a:cubicBezTo>
                <a:cubicBezTo>
                  <a:pt x="9754" y="12535"/>
                  <a:pt x="9984" y="14171"/>
                  <a:pt x="10383" y="15625"/>
                </a:cubicBezTo>
                <a:lnTo>
                  <a:pt x="0" y="19909"/>
                </a:lnTo>
                <a:lnTo>
                  <a:pt x="10956" y="17301"/>
                </a:lnTo>
                <a:cubicBezTo>
                  <a:pt x="12037" y="19908"/>
                  <a:pt x="13747" y="21600"/>
                  <a:pt x="15678" y="21600"/>
                </a:cubicBezTo>
                <a:cubicBezTo>
                  <a:pt x="18949" y="21600"/>
                  <a:pt x="21600" y="16763"/>
                  <a:pt x="21600" y="10799"/>
                </a:cubicBezTo>
                <a:cubicBezTo>
                  <a:pt x="21600" y="4835"/>
                  <a:pt x="18949" y="0"/>
                  <a:pt x="15678" y="0"/>
                </a:cubicBezTo>
                <a:close/>
              </a:path>
            </a:pathLst>
          </a:custGeom>
          <a:solidFill>
            <a:srgbClr val="8365AA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" name="Perfect  timing!">
            <a:extLst>
              <a:ext uri="{FF2B5EF4-FFF2-40B4-BE49-F238E27FC236}">
                <a16:creationId xmlns:a16="http://schemas.microsoft.com/office/drawing/2014/main" id="{96718E67-A5B8-E3DA-A8CA-46CB3C1E536F}"/>
              </a:ext>
            </a:extLst>
          </p:cNvPr>
          <p:cNvSpPr txBox="1"/>
          <p:nvPr/>
        </p:nvSpPr>
        <p:spPr>
          <a:xfrm>
            <a:off x="4259370" y="5520002"/>
            <a:ext cx="4689873" cy="19937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ts val="6000"/>
              </a:lnSpc>
              <a:defRPr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</a:rPr>
              <a:t>Самое </a:t>
            </a:r>
            <a:br>
              <a:rPr lang="ru-RU" sz="5500"/>
            </a:br>
            <a:r>
              <a:rPr lang="ru-RU" sz="550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</a:rPr>
              <a:t>время!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5" grpId="0"/>
      <p:bldP spid="1781" grpId="0"/>
      <p:bldP spid="1782" grpId="0"/>
      <p:bldP spid="49" grpId="0"/>
      <p:bldP spid="50" grpId="0"/>
      <p:bldP spid="51" grpId="0" animBg="1"/>
      <p:bldP spid="5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5" name="zinzino-people-in-daily-life-1159378081-1920x1080-50prc-72dpi.jpg" descr="zinzino-people-in-daily-life-1159378081-1920x1080-50prc-72dp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6" name="gradient.png" descr="gradient.png"/>
          <p:cNvPicPr>
            <a:picLocks noChangeAspect="1"/>
          </p:cNvPicPr>
          <p:nvPr/>
        </p:nvPicPr>
        <p:blipFill>
          <a:blip r:embed="rId3"/>
          <a:srcRect l="42584" b="17910"/>
          <a:stretch>
            <a:fillRect/>
          </a:stretch>
        </p:blipFill>
        <p:spPr>
          <a:xfrm>
            <a:off x="0" y="-70270"/>
            <a:ext cx="17229531" cy="1385654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799" name="Gruppera"/>
          <p:cNvGrpSpPr/>
          <p:nvPr/>
        </p:nvGrpSpPr>
        <p:grpSpPr>
          <a:xfrm>
            <a:off x="741489" y="3356531"/>
            <a:ext cx="9393683" cy="5455828"/>
            <a:chOff x="-1" y="0"/>
            <a:chExt cx="9393682" cy="5857052"/>
          </a:xfrm>
        </p:grpSpPr>
        <p:sp>
          <p:nvSpPr>
            <p:cNvPr id="1797" name="Become a Zinzino Partner…"/>
            <p:cNvSpPr/>
            <p:nvPr/>
          </p:nvSpPr>
          <p:spPr>
            <a:xfrm>
              <a:off x="0" y="-1"/>
              <a:ext cx="9393681" cy="2775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>
              <a:outerShdw blurRad="838200" dist="25400" dir="5400000" rotWithShape="0">
                <a:srgbClr val="FFFFFF">
                  <a:alpha val="56010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Станьте партнером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Zinzino</a:t>
              </a: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</a:t>
              </a:r>
              <a:r>
                <a:rPr lang="ru-RU" sz="3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Partner</a:t>
              </a:r>
              <a:endPara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endParaRP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Возможность долгосрочного пассивного дохода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Зарабатывайте награды и поощрительные путевки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Работайте в любой точке планеты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Получайте продукты </a:t>
              </a:r>
              <a:r>
                <a:rPr lang="ru-RU" sz="2500" b="0" i="0" strike="noStrike" cap="none" spc="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Zinzino</a:t>
              </a: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бесплатно с помощью Z4F 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Привнесите в мир здоровье и хорошее самочувствие</a:t>
              </a:r>
            </a:p>
          </p:txBody>
        </p:sp>
        <p:sp>
          <p:nvSpPr>
            <p:cNvPr id="1798" name="Become a Zinzino Customer…"/>
            <p:cNvSpPr/>
            <p:nvPr/>
          </p:nvSpPr>
          <p:spPr>
            <a:xfrm>
              <a:off x="-1" y="3510379"/>
              <a:ext cx="9091622" cy="2339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>
              <a:outerShdw blurRad="838200" dist="25400" dir="5400000" rotWithShape="0">
                <a:srgbClr val="FFFFFF">
                  <a:alpha val="56010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3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Станьте клиентом Zinzino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Сэкономьте на ежемесячном заказе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Существенные скидки на всю продукцию Zinzino 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Получи́те гарантию возврата денег</a:t>
              </a:r>
            </a:p>
            <a:p>
              <a:pPr marL="228600" lvl="2" indent="-228600" algn="l" defTabSz="457200">
                <a:lnSpc>
                  <a:spcPts val="3200"/>
                </a:lnSpc>
                <a:buClr>
                  <a:srgbClr val="470897"/>
                </a:buClr>
                <a:buSzTx/>
                <a:buChar char="✓"/>
                <a:defRPr sz="2500"/>
              </a:pPr>
              <a:r>
                <a:rPr lang="ru-RU" sz="25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Возможность выполнения условий Zinzino4Free</a:t>
              </a:r>
            </a:p>
          </p:txBody>
        </p:sp>
      </p:grpSp>
      <p:sp>
        <p:nvSpPr>
          <p:cNvPr id="1800" name="Make your dreams come true"/>
          <p:cNvSpPr txBox="1"/>
          <p:nvPr/>
        </p:nvSpPr>
        <p:spPr>
          <a:xfrm>
            <a:off x="674985" y="1424743"/>
            <a:ext cx="11858640" cy="743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ct val="800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Воплотите свои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мечты в жизнь</a:t>
            </a:r>
          </a:p>
        </p:txBody>
      </p:sp>
    </p:spTree>
  </p:cSld>
  <p:clrMapOvr>
    <a:masterClrMapping/>
  </p:clrMapOvr>
  <p:transition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" name="zinzino-people-in-daily-life-family-857851774-50prc-110dpi.jpg" descr="zinzino-people-in-daily-life-family-857851774-50prc-110dpi.jpg"/>
          <p:cNvPicPr>
            <a:picLocks noChangeAspect="1"/>
          </p:cNvPicPr>
          <p:nvPr/>
        </p:nvPicPr>
        <p:blipFill>
          <a:blip r:embed="rId2"/>
          <a:srcRect b="15646"/>
          <a:stretch>
            <a:fillRect/>
          </a:stretch>
        </p:blipFill>
        <p:spPr>
          <a:xfrm>
            <a:off x="-1747" y="0"/>
            <a:ext cx="24387491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3" name="Let’s shape the  future of nutrition  – together!"/>
          <p:cNvSpPr txBox="1"/>
          <p:nvPr/>
        </p:nvSpPr>
        <p:spPr>
          <a:xfrm>
            <a:off x="674985" y="1345231"/>
            <a:ext cx="11858640" cy="2210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Давайте создавать </a:t>
            </a:r>
            <a:br>
              <a:rPr sz="5000"/>
            </a:b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будущее питания </a:t>
            </a:r>
            <a:br>
              <a:rPr sz="5000"/>
            </a:br>
            <a:r>
              <a:rPr lang="ru-RU" sz="5000" b="1" strike="noStrike" cap="none" spc="0" baseline="0">
                <a:solidFill>
                  <a:srgbClr val="000000"/>
                </a:solidFill>
                <a:effectLst/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вместе!</a:t>
            </a:r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5" name="business-presentation-full-original-size-bara-bilder.056.jpg" descr="business-presentation-full-original-size-bara-bilder.0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6" name="Rektangel"/>
          <p:cNvSpPr/>
          <p:nvPr/>
        </p:nvSpPr>
        <p:spPr>
          <a:xfrm>
            <a:off x="4067" y="-5160"/>
            <a:ext cx="24384002" cy="13726320"/>
          </a:xfrm>
          <a:prstGeom prst="rect">
            <a:avLst/>
          </a:prstGeom>
          <a:solidFill>
            <a:srgbClr val="121721">
              <a:alpha val="34989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807" name="Zinzino-textlogo-payof-RGB-white-4K-2019.png" descr="Zinzino-textlogo-payof-RGB-white-4K-20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478" y="5109590"/>
            <a:ext cx="8065044" cy="3242820"/>
          </a:xfrm>
          <a:prstGeom prst="rect">
            <a:avLst/>
          </a:prstGeom>
          <a:ln w="12700">
            <a:miter lim="400000"/>
          </a:ln>
          <a:effectLst>
            <a:outerShdw blurRad="698500" dir="7539566" rotWithShape="0">
              <a:srgbClr val="121721"/>
            </a:outerShdw>
          </a:effectLst>
        </p:spPr>
      </p:pic>
    </p:spTree>
  </p:cSld>
  <p:clrMapOvr>
    <a:masterClrMapping/>
  </p:clrMapOvr>
  <p:transition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9" name="Rektangel"/>
          <p:cNvSpPr/>
          <p:nvPr/>
        </p:nvSpPr>
        <p:spPr>
          <a:xfrm>
            <a:off x="19297" y="-5160"/>
            <a:ext cx="24384002" cy="13726320"/>
          </a:xfrm>
          <a:prstGeom prst="rect">
            <a:avLst/>
          </a:prstGeom>
          <a:solidFill>
            <a:srgbClr val="EBF4F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10" name="Optional slides"/>
          <p:cNvSpPr txBox="1"/>
          <p:nvPr/>
        </p:nvSpPr>
        <p:spPr>
          <a:xfrm>
            <a:off x="3400272" y="5212953"/>
            <a:ext cx="17583455" cy="2528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 defTabSz="457200">
              <a:defRPr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pPr>
              <a:defRPr sz="6000" spc="419">
                <a:latin typeface="+mn-lt"/>
                <a:ea typeface="+mn-ea"/>
                <a:cs typeface="+mn-cs"/>
                <a:sym typeface="Open Sans Light"/>
              </a:defRPr>
            </a:pP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Опциональные слайды</a:t>
            </a:r>
          </a:p>
        </p:txBody>
      </p:sp>
    </p:spTree>
  </p:cSld>
  <p:clrMapOvr>
    <a:masterClrMapping/>
  </p:clrMapOvr>
  <p:transition>
    <p:fad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9" name="Gruppera"/>
          <p:cNvGrpSpPr/>
          <p:nvPr/>
        </p:nvGrpSpPr>
        <p:grpSpPr>
          <a:xfrm>
            <a:off x="41607953" y="347279"/>
            <a:ext cx="14465302" cy="13716002"/>
            <a:chOff x="0" y="0"/>
            <a:chExt cx="14465300" cy="13716000"/>
          </a:xfrm>
        </p:grpSpPr>
        <p:pic>
          <p:nvPicPr>
            <p:cNvPr id="1812" name="zinzino-products-content-xtend-zinzino24668-V003-50prc-72dpi.jpg" descr="zinzino-products-content-xtend-zinzino24668-V003-50prc-72dpi.jpg"/>
            <p:cNvPicPr>
              <a:picLocks noChangeAspect="1"/>
            </p:cNvPicPr>
            <p:nvPr/>
          </p:nvPicPr>
          <p:blipFill>
            <a:blip r:embed="rId2"/>
            <a:srcRect l="14233" t="3729" r="9535" b="12363"/>
            <a:stretch>
              <a:fillRect/>
            </a:stretch>
          </p:blipFill>
          <p:spPr>
            <a:xfrm>
              <a:off x="0" y="0"/>
              <a:ext cx="14465300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3" name="Gluten-cmyk.png" descr="Gluten-cmyk.png"/>
            <p:cNvPicPr>
              <a:picLocks noChangeAspect="1"/>
            </p:cNvPicPr>
            <p:nvPr/>
          </p:nvPicPr>
          <p:blipFill>
            <a:blip r:embed="rId3"/>
            <a:srcRect r="206"/>
            <a:stretch>
              <a:fillRect/>
            </a:stretch>
          </p:blipFill>
          <p:spPr>
            <a:xfrm>
              <a:off x="12835659" y="12227442"/>
              <a:ext cx="989955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4" name="SoyFree-gron.png" descr="SoyFree-gro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69015" y="12227442"/>
              <a:ext cx="992005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5" name="GMOfree-gron.png" descr="GMOfree-gron.png"/>
            <p:cNvPicPr>
              <a:picLocks noChangeAspect="1"/>
            </p:cNvPicPr>
            <p:nvPr/>
          </p:nvPicPr>
          <p:blipFill>
            <a:blip r:embed="rId5"/>
            <a:srcRect l="206"/>
            <a:stretch>
              <a:fillRect/>
            </a:stretch>
          </p:blipFill>
          <p:spPr>
            <a:xfrm>
              <a:off x="10657601" y="12227442"/>
              <a:ext cx="98995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16" name="Cirkel"/>
            <p:cNvSpPr/>
            <p:nvPr/>
          </p:nvSpPr>
          <p:spPr>
            <a:xfrm>
              <a:off x="11771471" y="12247740"/>
              <a:ext cx="947226" cy="94722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817" name="SugarFree-sv.png" descr="SugarFree-sv.png"/>
            <p:cNvPicPr>
              <a:picLocks noChangeAspect="1"/>
            </p:cNvPicPr>
            <p:nvPr/>
          </p:nvPicPr>
          <p:blipFill>
            <a:blip r:embed="rId6"/>
            <a:srcRect r="206"/>
            <a:stretch>
              <a:fillRect/>
            </a:stretch>
          </p:blipFill>
          <p:spPr>
            <a:xfrm>
              <a:off x="11749123" y="12227442"/>
              <a:ext cx="98995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8" name="KETO-sv.png" descr="KETO-sv.png"/>
            <p:cNvPicPr>
              <a:picLocks noChangeAspect="1"/>
            </p:cNvPicPr>
            <p:nvPr/>
          </p:nvPicPr>
          <p:blipFill>
            <a:blip r:embed="rId7"/>
            <a:srcRect l="206"/>
            <a:stretch>
              <a:fillRect/>
            </a:stretch>
          </p:blipFill>
          <p:spPr>
            <a:xfrm>
              <a:off x="8479052" y="12227442"/>
              <a:ext cx="98995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836" name="Gruppera"/>
          <p:cNvGrpSpPr/>
          <p:nvPr/>
        </p:nvGrpSpPr>
        <p:grpSpPr>
          <a:xfrm>
            <a:off x="196273" y="-1"/>
            <a:ext cx="24250382" cy="13757066"/>
            <a:chOff x="0" y="0"/>
            <a:chExt cx="24250382" cy="13757064"/>
          </a:xfrm>
        </p:grpSpPr>
        <p:pic>
          <p:nvPicPr>
            <p:cNvPr id="1820" name="zinzino-products-content-xtend-zinzino24668-V003-110dpi.jpg" descr="zinzino-products-content-xtend-zinzino24668-V003-110dpi.jpg"/>
            <p:cNvPicPr>
              <a:picLocks noChangeAspect="1"/>
            </p:cNvPicPr>
            <p:nvPr/>
          </p:nvPicPr>
          <p:blipFill>
            <a:blip r:embed="rId8"/>
            <a:srcRect l="15230" t="6727" r="6191" b="6727"/>
            <a:stretch>
              <a:fillRect/>
            </a:stretch>
          </p:blipFill>
          <p:spPr>
            <a:xfrm>
              <a:off x="9791158" y="0"/>
              <a:ext cx="14459224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21" name="• 145 EFSA claims"/>
            <p:cNvSpPr txBox="1"/>
            <p:nvPr/>
          </p:nvSpPr>
          <p:spPr>
            <a:xfrm>
              <a:off x="0" y="12915416"/>
              <a:ext cx="3820520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lvl="2" algn="l" defTabSz="457200">
                <a:defRPr sz="1500" b="1" i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1500" b="0" i="1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• </a:t>
              </a:r>
              <a:r>
                <a:rPr lang="ru-RU" sz="1500" b="0" i="1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145 утверждений от ЕОБП</a:t>
              </a:r>
            </a:p>
          </p:txBody>
        </p:sp>
        <p:pic>
          <p:nvPicPr>
            <p:cNvPr id="1822" name="InformedSport_Logo_RGB.png" descr="InformedSport_Logo_RGB.png"/>
            <p:cNvPicPr>
              <a:picLocks noChangeAspect="1"/>
            </p:cNvPicPr>
            <p:nvPr/>
          </p:nvPicPr>
          <p:blipFill>
            <a:blip r:embed="rId9"/>
            <a:srcRect l="15443" r="15443"/>
            <a:stretch>
              <a:fillRect/>
            </a:stretch>
          </p:blipFill>
          <p:spPr>
            <a:xfrm>
              <a:off x="22519632" y="11916257"/>
              <a:ext cx="1113593" cy="18408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23" name="SoyFree-gron.png" descr="SoyFree-gron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49795" y="12227442"/>
              <a:ext cx="992005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24" name="GMOfree-gron.png" descr="GMOfree-gron.png"/>
            <p:cNvPicPr>
              <a:picLocks noChangeAspect="1"/>
            </p:cNvPicPr>
            <p:nvPr/>
          </p:nvPicPr>
          <p:blipFill>
            <a:blip r:embed="rId5"/>
            <a:srcRect l="206" r="206"/>
            <a:stretch>
              <a:fillRect/>
            </a:stretch>
          </p:blipFill>
          <p:spPr>
            <a:xfrm>
              <a:off x="18235337" y="12223076"/>
              <a:ext cx="992137" cy="99213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25" name="KETO-sv.png" descr="KETO-sv.png"/>
            <p:cNvPicPr>
              <a:picLocks noChangeAspect="1"/>
            </p:cNvPicPr>
            <p:nvPr/>
          </p:nvPicPr>
          <p:blipFill>
            <a:blip r:embed="rId7"/>
            <a:srcRect l="206" r="206"/>
            <a:stretch>
              <a:fillRect/>
            </a:stretch>
          </p:blipFill>
          <p:spPr>
            <a:xfrm>
              <a:off x="21497127" y="12227442"/>
              <a:ext cx="98790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26" name="Gluten-cmyk.png" descr="Gluten-cmyk.png"/>
            <p:cNvPicPr>
              <a:picLocks noChangeAspect="1"/>
            </p:cNvPicPr>
            <p:nvPr/>
          </p:nvPicPr>
          <p:blipFill>
            <a:blip r:embed="rId3"/>
            <a:srcRect l="206" r="206"/>
            <a:stretch>
              <a:fillRect/>
            </a:stretch>
          </p:blipFill>
          <p:spPr>
            <a:xfrm>
              <a:off x="20413763" y="12227442"/>
              <a:ext cx="987907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27" name="Cirkel"/>
            <p:cNvSpPr/>
            <p:nvPr/>
          </p:nvSpPr>
          <p:spPr>
            <a:xfrm>
              <a:off x="19334828" y="12247740"/>
              <a:ext cx="947226" cy="94722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1828" name="SugarFree-sv.png" descr="SugarFree-sv.png"/>
            <p:cNvPicPr>
              <a:picLocks noChangeAspect="1"/>
            </p:cNvPicPr>
            <p:nvPr/>
          </p:nvPicPr>
          <p:blipFill>
            <a:blip r:embed="rId6"/>
            <a:srcRect l="206" r="206"/>
            <a:stretch>
              <a:fillRect/>
            </a:stretch>
          </p:blipFill>
          <p:spPr>
            <a:xfrm>
              <a:off x="19327230" y="12227442"/>
              <a:ext cx="98790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29" name="Xtend…"/>
            <p:cNvSpPr txBox="1"/>
            <p:nvPr/>
          </p:nvSpPr>
          <p:spPr>
            <a:xfrm>
              <a:off x="554912" y="1292542"/>
              <a:ext cx="8858190" cy="17780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6000" spc="419"/>
              </a:pPr>
              <a:r>
                <a:rPr lang="ru-RU" sz="5000" b="0" i="0" strike="noStrike" cap="none" spc="35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Xtend</a:t>
              </a:r>
              <a:endParaRPr sz="5000" spc="350" dirty="0"/>
            </a:p>
            <a:p>
              <a:pPr algn="l" defTabSz="457200">
                <a:defRPr sz="6000" spc="419"/>
              </a:pPr>
              <a:r>
                <a:rPr lang="ru-RU" sz="3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Пищевая добавка для поддержания иммунитета</a:t>
              </a:r>
            </a:p>
          </p:txBody>
        </p:sp>
        <p:sp>
          <p:nvSpPr>
            <p:cNvPr id="1830" name="Helps to maintain immune function"/>
            <p:cNvSpPr txBox="1"/>
            <p:nvPr/>
          </p:nvSpPr>
          <p:spPr>
            <a:xfrm>
              <a:off x="1466942" y="6254236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ts val="3400"/>
                </a:lnSpc>
              </a:pP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Способствует поддержанию функции иммунной системы </a:t>
              </a:r>
            </a:p>
          </p:txBody>
        </p:sp>
        <p:sp>
          <p:nvSpPr>
            <p:cNvPr id="1831" name="Helps to metabolise carbohydrates, fats, and proteins"/>
            <p:cNvSpPr txBox="1"/>
            <p:nvPr/>
          </p:nvSpPr>
          <p:spPr>
            <a:xfrm>
              <a:off x="1466942" y="5127321"/>
              <a:ext cx="7666751" cy="9978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l" defTabSz="457200">
                <a:lnSpc>
                  <a:spcPts val="3400"/>
                </a:lnSpc>
                <a:defRPr sz="3000" spc="150"/>
              </a:pP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Способствует </a:t>
              </a:r>
              <a:r>
                <a:rPr lang="ru-RU" sz="3000" b="0" i="0" strike="noStrike" cap="none" spc="150" baseline="0" dirty="0" err="1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метаболизации</a:t>
              </a: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углеводов, жиров и протеинов</a:t>
              </a:r>
              <a:endParaRPr baseline="3333" dirty="0"/>
            </a:p>
          </p:txBody>
        </p:sp>
        <p:sp>
          <p:nvSpPr>
            <p:cNvPr id="1832" name="Enjoy more energy"/>
            <p:cNvSpPr txBox="1"/>
            <p:nvPr/>
          </p:nvSpPr>
          <p:spPr>
            <a:xfrm>
              <a:off x="1466942" y="4392151"/>
              <a:ext cx="7666751" cy="7345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Больше энергии</a:t>
              </a:r>
              <a:endParaRPr lang="sv-SE"/>
            </a:p>
          </p:txBody>
        </p:sp>
        <p:pic>
          <p:nvPicPr>
            <p:cNvPr id="1833" name="SYMBOLER_Customer-Offer-28.png" descr="SYMBOLER_Customer-Offer-28.png"/>
            <p:cNvPicPr>
              <a:picLocks noChangeAspect="1"/>
            </p:cNvPicPr>
            <p:nvPr/>
          </p:nvPicPr>
          <p:blipFill>
            <a:blip r:embed="rId10"/>
            <a:srcRect l="93" r="93"/>
            <a:stretch>
              <a:fillRect/>
            </a:stretch>
          </p:blipFill>
          <p:spPr>
            <a:xfrm>
              <a:off x="447914" y="4347907"/>
              <a:ext cx="794378" cy="7943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4" name="SYMBOLER_Customer-Offer-45.png" descr="SYMBOLER_Customer-Offer-45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47330" y="6108827"/>
              <a:ext cx="795871" cy="79437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35" name="SYMBOLER_Customer-Offer-56.png" descr="SYMBOLER_Customer-Offer-56.png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47949" y="5235373"/>
              <a:ext cx="794474" cy="7929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0" name="Gruppera"/>
          <p:cNvGrpSpPr/>
          <p:nvPr/>
        </p:nvGrpSpPr>
        <p:grpSpPr>
          <a:xfrm>
            <a:off x="196272" y="-2"/>
            <a:ext cx="24250383" cy="13757066"/>
            <a:chOff x="0" y="-1"/>
            <a:chExt cx="24250382" cy="13757066"/>
          </a:xfrm>
        </p:grpSpPr>
        <p:grpSp>
          <p:nvGrpSpPr>
            <p:cNvPr id="1851" name="Gruppera"/>
            <p:cNvGrpSpPr/>
            <p:nvPr/>
          </p:nvGrpSpPr>
          <p:grpSpPr>
            <a:xfrm>
              <a:off x="9791158" y="-1"/>
              <a:ext cx="14459224" cy="13757066"/>
              <a:chOff x="0" y="0"/>
              <a:chExt cx="14459221" cy="13757063"/>
            </a:xfrm>
          </p:grpSpPr>
          <p:pic>
            <p:nvPicPr>
              <p:cNvPr id="1838" name="protect-plus-leaves-and-tablets-24484-V002-4248x2832px-110dpi.jpg" descr="protect-plus-leaves-and-tablets-24484-V002-4248x2832px-110dpi.jpg"/>
              <p:cNvPicPr>
                <a:picLocks noChangeAspect="1"/>
              </p:cNvPicPr>
              <p:nvPr/>
            </p:nvPicPr>
            <p:blipFill>
              <a:blip r:embed="rId2"/>
              <a:srcRect l="20282" t="16243" r="29742" b="12646"/>
              <a:stretch>
                <a:fillRect/>
              </a:stretch>
            </p:blipFill>
            <p:spPr>
              <a:xfrm>
                <a:off x="0" y="0"/>
                <a:ext cx="14459223" cy="13716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839" name="Gluten-cmyk.png" descr="Gluten-cmyk.png"/>
              <p:cNvPicPr>
                <a:picLocks noChangeAspect="1"/>
              </p:cNvPicPr>
              <p:nvPr/>
            </p:nvPicPr>
            <p:blipFill>
              <a:blip r:embed="rId3"/>
              <a:srcRect l="206" r="206"/>
              <a:stretch>
                <a:fillRect/>
              </a:stretch>
            </p:blipFill>
            <p:spPr>
              <a:xfrm>
                <a:off x="10618715" y="12227442"/>
                <a:ext cx="9879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840" name="GMOfree-gron.png" descr="GMOfree-gron.png"/>
              <p:cNvPicPr>
                <a:picLocks noChangeAspect="1"/>
              </p:cNvPicPr>
              <p:nvPr/>
            </p:nvPicPr>
            <p:blipFill>
              <a:blip r:embed="rId4"/>
              <a:srcRect l="206"/>
              <a:stretch>
                <a:fillRect/>
              </a:stretch>
            </p:blipFill>
            <p:spPr>
              <a:xfrm>
                <a:off x="7359108" y="12227442"/>
                <a:ext cx="98995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1843" name="Gruppera"/>
              <p:cNvGrpSpPr/>
              <p:nvPr/>
            </p:nvGrpSpPr>
            <p:grpSpPr>
              <a:xfrm>
                <a:off x="9532180" y="12227442"/>
                <a:ext cx="987906" cy="987906"/>
                <a:chOff x="0" y="0"/>
                <a:chExt cx="987905" cy="987905"/>
              </a:xfrm>
            </p:grpSpPr>
            <p:sp>
              <p:nvSpPr>
                <p:cNvPr id="1841" name="Cirkel"/>
                <p:cNvSpPr/>
                <p:nvPr/>
              </p:nvSpPr>
              <p:spPr>
                <a:xfrm>
                  <a:off x="20297" y="20298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1842" name="C-vitamin-cmyk.png" descr="C-vitamin-cmyk.png"/>
                <p:cNvPicPr>
                  <a:picLocks noChangeAspect="1"/>
                </p:cNvPicPr>
                <p:nvPr/>
              </p:nvPicPr>
              <p:blipFill>
                <a:blip r:embed="rId5"/>
                <a:srcRect l="206" r="206"/>
                <a:stretch>
                  <a:fillRect/>
                </a:stretch>
              </p:blipFill>
              <p:spPr>
                <a:xfrm>
                  <a:off x="-1" y="0"/>
                  <a:ext cx="987907" cy="98790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1844" name="KETO-sv.png" descr="KETO-sv.png"/>
              <p:cNvPicPr>
                <a:picLocks noChangeAspect="1"/>
              </p:cNvPicPr>
              <p:nvPr/>
            </p:nvPicPr>
            <p:blipFill>
              <a:blip r:embed="rId6"/>
              <a:srcRect l="206"/>
              <a:stretch>
                <a:fillRect/>
              </a:stretch>
            </p:blipFill>
            <p:spPr>
              <a:xfrm>
                <a:off x="5180559" y="12227442"/>
                <a:ext cx="989955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845" name="SoyFree-gron.png" descr="SoyFree-gron.pn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70521" y="12227442"/>
                <a:ext cx="992006" cy="98790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846" name="VeganTM 327C.png" descr="VeganTM 327C.pn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804882" y="12255330"/>
                <a:ext cx="1397672" cy="112713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1849" name="Gruppera"/>
              <p:cNvGrpSpPr/>
              <p:nvPr/>
            </p:nvGrpSpPr>
            <p:grpSpPr>
              <a:xfrm>
                <a:off x="8441742" y="12223076"/>
                <a:ext cx="994194" cy="992136"/>
                <a:chOff x="103857" y="0"/>
                <a:chExt cx="994193" cy="992135"/>
              </a:xfrm>
            </p:grpSpPr>
            <p:sp>
              <p:nvSpPr>
                <p:cNvPr id="1847" name="Cirkel"/>
                <p:cNvSpPr/>
                <p:nvPr/>
              </p:nvSpPr>
              <p:spPr>
                <a:xfrm>
                  <a:off x="128397" y="24664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1848" name="Natural-gron.png" descr="Natural-gron.png"/>
                <p:cNvPicPr>
                  <a:picLocks noChangeAspect="1"/>
                </p:cNvPicPr>
                <p:nvPr/>
              </p:nvPicPr>
              <p:blipFill>
                <a:blip r:embed="rId9"/>
                <a:srcRect r="206"/>
                <a:stretch>
                  <a:fillRect/>
                </a:stretch>
              </p:blipFill>
              <p:spPr>
                <a:xfrm>
                  <a:off x="103857" y="0"/>
                  <a:ext cx="994195" cy="99213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1850" name="InformedSport_Logo_RGB.png" descr="InformedSport_Logo_RGB.png"/>
              <p:cNvPicPr>
                <a:picLocks noChangeAspect="1"/>
              </p:cNvPicPr>
              <p:nvPr/>
            </p:nvPicPr>
            <p:blipFill>
              <a:blip r:embed="rId10"/>
              <a:srcRect l="15443" r="15443"/>
              <a:stretch>
                <a:fillRect/>
              </a:stretch>
            </p:blipFill>
            <p:spPr>
              <a:xfrm>
                <a:off x="11651320" y="11916257"/>
                <a:ext cx="1113594" cy="18408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1852" name="Next gen nutrition"/>
            <p:cNvSpPr txBox="1"/>
            <p:nvPr/>
          </p:nvSpPr>
          <p:spPr>
            <a:xfrm>
              <a:off x="1466942" y="6196655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Питание Следующего Поколения</a:t>
              </a:r>
            </a:p>
          </p:txBody>
        </p:sp>
        <p:sp>
          <p:nvSpPr>
            <p:cNvPr id="1853" name="Immune support"/>
            <p:cNvSpPr txBox="1"/>
            <p:nvPr/>
          </p:nvSpPr>
          <p:spPr>
            <a:xfrm>
              <a:off x="1466942" y="5313951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Поддержка иммунной системы</a:t>
              </a:r>
            </a:p>
          </p:txBody>
        </p:sp>
        <p:sp>
          <p:nvSpPr>
            <p:cNvPr id="1854" name="Unique beta glucan blend"/>
            <p:cNvSpPr txBox="1"/>
            <p:nvPr/>
          </p:nvSpPr>
          <p:spPr>
            <a:xfrm>
              <a:off x="1466942" y="4431248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Уникальный комплекс бета-глюканов</a:t>
              </a:r>
            </a:p>
          </p:txBody>
        </p:sp>
        <p:sp>
          <p:nvSpPr>
            <p:cNvPr id="1855" name="• 3 EFSA claims"/>
            <p:cNvSpPr txBox="1"/>
            <p:nvPr/>
          </p:nvSpPr>
          <p:spPr>
            <a:xfrm>
              <a:off x="0" y="12915414"/>
              <a:ext cx="3820520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lvl="2" algn="l" defTabSz="457200">
                <a:defRPr sz="1500" b="1" i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1500" b="0" i="1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• </a:t>
              </a:r>
              <a:r>
                <a:rPr lang="ru-RU" sz="1500" b="0" i="1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3 утверждения от ЕОБП</a:t>
              </a:r>
            </a:p>
          </p:txBody>
        </p:sp>
        <p:sp>
          <p:nvSpPr>
            <p:cNvPr id="1856" name="Protect+…"/>
            <p:cNvSpPr txBox="1"/>
            <p:nvPr/>
          </p:nvSpPr>
          <p:spPr>
            <a:xfrm>
              <a:off x="554912" y="1292542"/>
              <a:ext cx="8858190" cy="1320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defRPr sz="6000" spc="419"/>
              </a:pPr>
              <a:r>
                <a:rPr lang="ru-RU" sz="5000" b="0" i="0" strike="noStrike" cap="none" spc="3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Protect+</a:t>
              </a:r>
            </a:p>
            <a:p>
              <a:pPr algn="l" defTabSz="457200">
                <a:defRPr sz="6000" spc="419"/>
              </a:pPr>
              <a:r>
                <a:rPr lang="ru-RU" sz="3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Пищевая добавка на основе бета-глюканов</a:t>
              </a:r>
            </a:p>
          </p:txBody>
        </p:sp>
        <p:pic>
          <p:nvPicPr>
            <p:cNvPr id="1857" name="Rityta 1.png" descr="Rityta 1.png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00579" y="5196334"/>
              <a:ext cx="889212" cy="8892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58" name="Rityta 1 copy 2.png" descr="Rityta 1 copy 2.png"/>
            <p:cNvPicPr>
              <a:picLocks noChangeAspect="1"/>
            </p:cNvPicPr>
            <p:nvPr/>
          </p:nvPicPr>
          <p:blipFill>
            <a:blip r:embed="rId12"/>
            <a:srcRect l="175" r="175"/>
            <a:stretch>
              <a:fillRect/>
            </a:stretch>
          </p:blipFill>
          <p:spPr>
            <a:xfrm>
              <a:off x="400579" y="6079038"/>
              <a:ext cx="889212" cy="88921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59" name="Rityta 1 copy.png" descr="Rityta 1 copy.png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00579" y="4313631"/>
              <a:ext cx="889212" cy="88921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uppera"/>
          <p:cNvGrpSpPr/>
          <p:nvPr/>
        </p:nvGrpSpPr>
        <p:grpSpPr>
          <a:xfrm>
            <a:off x="-22972" y="-25400"/>
            <a:ext cx="24456985" cy="13767202"/>
            <a:chOff x="0" y="0"/>
            <a:chExt cx="24456982" cy="13767198"/>
          </a:xfrm>
        </p:grpSpPr>
        <p:sp>
          <p:nvSpPr>
            <p:cNvPr id="60" name="Rektangel"/>
            <p:cNvSpPr/>
            <p:nvPr/>
          </p:nvSpPr>
          <p:spPr>
            <a:xfrm>
              <a:off x="27039" y="9138186"/>
              <a:ext cx="24429944" cy="4629014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1" name="Rektangel"/>
            <p:cNvSpPr/>
            <p:nvPr/>
          </p:nvSpPr>
          <p:spPr>
            <a:xfrm>
              <a:off x="27039" y="7540"/>
              <a:ext cx="24387821" cy="907124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64" name="Gruppera"/>
            <p:cNvGrpSpPr/>
            <p:nvPr/>
          </p:nvGrpSpPr>
          <p:grpSpPr>
            <a:xfrm>
              <a:off x="22971" y="0"/>
              <a:ext cx="24384002" cy="9133375"/>
              <a:chOff x="0" y="0"/>
              <a:chExt cx="24384000" cy="9133374"/>
            </a:xfrm>
          </p:grpSpPr>
          <p:pic>
            <p:nvPicPr>
              <p:cNvPr id="62" name="new-york-1173852402-1920x1080-72dpi.jpg" descr="new-york-1173852402-1920x1080-72dpi.jpg"/>
              <p:cNvPicPr>
                <a:picLocks noChangeAspect="1"/>
              </p:cNvPicPr>
              <p:nvPr/>
            </p:nvPicPr>
            <p:blipFill>
              <a:blip r:embed="rId2">
                <a:alphaModFix amt="30143"/>
              </a:blip>
              <a:srcRect l="49981" t="6381" b="27289"/>
              <a:stretch>
                <a:fillRect/>
              </a:stretch>
            </p:blipFill>
            <p:spPr>
              <a:xfrm>
                <a:off x="12187437" y="0"/>
                <a:ext cx="12196563" cy="909767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3" name="zinzino-heritage-waterfall-864911610-1920x1080-150dpi.jpg" descr="zinzino-heritage-waterfall-864911610-1920x1080-150dpi.jpg"/>
              <p:cNvPicPr>
                <a:picLocks noChangeAspect="1"/>
              </p:cNvPicPr>
              <p:nvPr/>
            </p:nvPicPr>
            <p:blipFill>
              <a:blip r:embed="rId3">
                <a:alphaModFix amt="30143"/>
              </a:blip>
              <a:srcRect t="16751" r="50001" b="16751"/>
              <a:stretch>
                <a:fillRect/>
              </a:stretch>
            </p:blipFill>
            <p:spPr>
              <a:xfrm>
                <a:off x="0" y="12699"/>
                <a:ext cx="12191629" cy="912067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67" name="Gruppera"/>
            <p:cNvGrpSpPr/>
            <p:nvPr/>
          </p:nvGrpSpPr>
          <p:grpSpPr>
            <a:xfrm>
              <a:off x="1636667" y="3756237"/>
              <a:ext cx="8957531" cy="4148115"/>
              <a:chOff x="191" y="0"/>
              <a:chExt cx="8957529" cy="4148113"/>
            </a:xfrm>
          </p:grpSpPr>
          <p:pic>
            <p:nvPicPr>
              <p:cNvPr id="65" name="omega-3-1182827458-2262x2250px-72dpi.jpg" descr="omega-3-1182827458-2262x2250px-72dpi.jpg"/>
              <p:cNvPicPr>
                <a:picLocks noChangeAspect="1"/>
              </p:cNvPicPr>
              <p:nvPr/>
            </p:nvPicPr>
            <p:blipFill>
              <a:blip r:embed="rId4"/>
              <a:srcRect l="46" r="45"/>
              <a:stretch>
                <a:fillRect/>
              </a:stretch>
            </p:blipFill>
            <p:spPr>
              <a:xfrm>
                <a:off x="4791312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6" name="free-range-sheep-501780454-2262x2250px-72dpi.jpg" descr="free-range-sheep-501780454-2262x2250px-72dpi.jpg"/>
              <p:cNvPicPr>
                <a:picLocks noChangeAspect="1"/>
              </p:cNvPicPr>
              <p:nvPr/>
            </p:nvPicPr>
            <p:blipFill>
              <a:blip r:embed="rId5"/>
              <a:srcRect l="46" r="45"/>
              <a:stretch>
                <a:fillRect/>
              </a:stretch>
            </p:blipFill>
            <p:spPr>
              <a:xfrm>
                <a:off x="191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70" name="Gruppera"/>
            <p:cNvGrpSpPr/>
            <p:nvPr/>
          </p:nvGrpSpPr>
          <p:grpSpPr>
            <a:xfrm>
              <a:off x="13833073" y="3756237"/>
              <a:ext cx="8957531" cy="4148115"/>
              <a:chOff x="190" y="0"/>
              <a:chExt cx="8957529" cy="4148113"/>
            </a:xfrm>
          </p:grpSpPr>
          <p:pic>
            <p:nvPicPr>
              <p:cNvPr id="68" name="sweet-sour-chicken-GettyImages-533348452-2262x2250px-72dpi.jpg" descr="sweet-sour-chicken-GettyImages-533348452-2262x2250px-72dpi.jpg"/>
              <p:cNvPicPr>
                <a:picLocks noChangeAspect="1"/>
              </p:cNvPicPr>
              <p:nvPr/>
            </p:nvPicPr>
            <p:blipFill>
              <a:blip r:embed="rId6"/>
              <a:srcRect l="46" r="45"/>
              <a:stretch>
                <a:fillRect/>
              </a:stretch>
            </p:blipFill>
            <p:spPr>
              <a:xfrm>
                <a:off x="4791312" y="0"/>
                <a:ext cx="4166409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9" name="chickens-in-cages-484403658-2262x2250px-72dpi.jpg" descr="chickens-in-cages-484403658-2262x2250px-72dpi.jpg"/>
              <p:cNvPicPr>
                <a:picLocks noChangeAspect="1"/>
              </p:cNvPicPr>
              <p:nvPr/>
            </p:nvPicPr>
            <p:blipFill>
              <a:blip r:embed="rId7"/>
              <a:srcRect l="46" r="45"/>
              <a:stretch>
                <a:fillRect/>
              </a:stretch>
            </p:blipFill>
            <p:spPr>
              <a:xfrm>
                <a:off x="190" y="0"/>
                <a:ext cx="4166410" cy="41481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21600" extrusionOk="0">
                    <a:moveTo>
                      <a:pt x="9838" y="0"/>
                    </a:moveTo>
                    <a:cubicBezTo>
                      <a:pt x="7320" y="0"/>
                      <a:pt x="4803" y="1055"/>
                      <a:pt x="2882" y="3164"/>
                    </a:cubicBezTo>
                    <a:cubicBezTo>
                      <a:pt x="-961" y="7382"/>
                      <a:pt x="-961" y="14218"/>
                      <a:pt x="2882" y="18436"/>
                    </a:cubicBezTo>
                    <a:cubicBezTo>
                      <a:pt x="4803" y="20545"/>
                      <a:pt x="7320" y="21600"/>
                      <a:pt x="9838" y="21600"/>
                    </a:cubicBezTo>
                    <a:cubicBezTo>
                      <a:pt x="12356" y="21600"/>
                      <a:pt x="14875" y="20545"/>
                      <a:pt x="16796" y="18436"/>
                    </a:cubicBezTo>
                    <a:cubicBezTo>
                      <a:pt x="20639" y="14218"/>
                      <a:pt x="20639" y="7382"/>
                      <a:pt x="16796" y="3164"/>
                    </a:cubicBezTo>
                    <a:cubicBezTo>
                      <a:pt x="14875" y="1055"/>
                      <a:pt x="12356" y="0"/>
                      <a:pt x="9838" y="0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71" name="2020"/>
            <p:cNvSpPr/>
            <p:nvPr/>
          </p:nvSpPr>
          <p:spPr>
            <a:xfrm>
              <a:off x="20723716" y="93885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spc="120">
                  <a:solidFill>
                    <a:srgbClr val="47089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120" baseline="0">
                  <a:solidFill>
                    <a:srgbClr val="470897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2020</a:t>
              </a:r>
            </a:p>
          </p:txBody>
        </p:sp>
        <p:sp>
          <p:nvSpPr>
            <p:cNvPr id="72" name="1850"/>
            <p:cNvSpPr/>
            <p:nvPr/>
          </p:nvSpPr>
          <p:spPr>
            <a:xfrm>
              <a:off x="3627568" y="93885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spc="120">
                  <a:solidFill>
                    <a:srgbClr val="47089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120" baseline="0">
                  <a:solidFill>
                    <a:srgbClr val="470897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1850</a:t>
              </a:r>
            </a:p>
          </p:txBody>
        </p:sp>
        <p:sp>
          <p:nvSpPr>
            <p:cNvPr id="73" name="1960"/>
            <p:cNvSpPr/>
            <p:nvPr/>
          </p:nvSpPr>
          <p:spPr>
            <a:xfrm>
              <a:off x="12214971" y="9388559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spc="120">
                  <a:solidFill>
                    <a:srgbClr val="470897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none" spc="120" baseline="0">
                  <a:solidFill>
                    <a:srgbClr val="470897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1960</a:t>
              </a:r>
            </a:p>
          </p:txBody>
        </p:sp>
        <p:sp>
          <p:nvSpPr>
            <p:cNvPr id="74" name="Linje"/>
            <p:cNvSpPr/>
            <p:nvPr/>
          </p:nvSpPr>
          <p:spPr>
            <a:xfrm>
              <a:off x="0" y="9109159"/>
              <a:ext cx="24429943" cy="1"/>
            </a:xfrm>
            <a:prstGeom prst="line">
              <a:avLst/>
            </a:prstGeom>
            <a:noFill/>
            <a:ln w="63500" cap="flat">
              <a:solidFill>
                <a:srgbClr val="4E009D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78" name="Gruppera"/>
          <p:cNvGrpSpPr/>
          <p:nvPr/>
        </p:nvGrpSpPr>
        <p:grpSpPr>
          <a:xfrm>
            <a:off x="924403" y="10516883"/>
            <a:ext cx="1819003" cy="1283127"/>
            <a:chOff x="0" y="0"/>
            <a:chExt cx="1819002" cy="1283126"/>
          </a:xfrm>
        </p:grpSpPr>
        <p:sp>
          <p:nvSpPr>
            <p:cNvPr id="76" name="1:1"/>
            <p:cNvSpPr txBox="1"/>
            <p:nvPr/>
          </p:nvSpPr>
          <p:spPr>
            <a:xfrm>
              <a:off x="386920" y="0"/>
              <a:ext cx="1045162" cy="9652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3500" dist="50427" dir="7539566" rotWithShape="0">
                <a:srgbClr val="FFFFFF">
                  <a:alpha val="91926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lnSpc>
                  <a:spcPct val="90000"/>
                </a:lnSpc>
                <a:defRPr>
                  <a:solidFill>
                    <a:srgbClr val="009A4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5000" b="0" i="0" strike="noStrike" cap="none" spc="0" baseline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1:1</a:t>
              </a:r>
            </a:p>
          </p:txBody>
        </p:sp>
        <p:sp>
          <p:nvSpPr>
            <p:cNvPr id="77" name="DNA formation"/>
            <p:cNvSpPr txBox="1"/>
            <p:nvPr/>
          </p:nvSpPr>
          <p:spPr>
            <a:xfrm>
              <a:off x="-240119" y="838625"/>
              <a:ext cx="2299240" cy="41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Образование ДНК</a:t>
              </a:r>
            </a:p>
          </p:txBody>
        </p:sp>
      </p:grpSp>
      <p:sp>
        <p:nvSpPr>
          <p:cNvPr id="79" name="25:1?"/>
          <p:cNvSpPr txBox="1"/>
          <p:nvPr/>
        </p:nvSpPr>
        <p:spPr>
          <a:xfrm>
            <a:off x="21390973" y="9890664"/>
            <a:ext cx="1784351" cy="2032115"/>
          </a:xfrm>
          <a:prstGeom prst="rect">
            <a:avLst/>
          </a:prstGeom>
          <a:ln w="12700">
            <a:miter lim="400000"/>
          </a:ln>
          <a:effectLst>
            <a:outerShdw blurRad="63500" dist="50427" dir="7539566" rotWithShape="0">
              <a:srgbClr val="FFFFFF">
                <a:alpha val="91926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>
            <a:lvl1pPr>
              <a:lnSpc>
                <a:spcPct val="90000"/>
              </a:lnSpc>
              <a:defRPr>
                <a:solidFill>
                  <a:srgbClr val="E42313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</a:lstStyle>
          <a:p>
            <a:r>
              <a:rPr lang="ru-RU" sz="5000" b="0" i="0" strike="noStrike" cap="none" spc="0" baseline="0">
                <a:solidFill>
                  <a:srgbClr val="E42313"/>
                </a:solidFill>
                <a:effectLst/>
                <a:latin typeface="Open Sans Semibold"/>
                <a:ea typeface="Open Sans Semibold"/>
                <a:cs typeface="Open Sans Semibold"/>
              </a:rPr>
              <a:t>25:1?</a:t>
            </a:r>
          </a:p>
        </p:txBody>
      </p:sp>
      <p:grpSp>
        <p:nvGrpSpPr>
          <p:cNvPr id="82" name="Gruppera"/>
          <p:cNvGrpSpPr/>
          <p:nvPr/>
        </p:nvGrpSpPr>
        <p:grpSpPr>
          <a:xfrm>
            <a:off x="11149731" y="10516885"/>
            <a:ext cx="2084538" cy="1283126"/>
            <a:chOff x="0" y="0"/>
            <a:chExt cx="2084536" cy="1283125"/>
          </a:xfrm>
        </p:grpSpPr>
        <p:sp>
          <p:nvSpPr>
            <p:cNvPr id="80" name="4:1"/>
            <p:cNvSpPr txBox="1"/>
            <p:nvPr/>
          </p:nvSpPr>
          <p:spPr>
            <a:xfrm>
              <a:off x="536723" y="0"/>
              <a:ext cx="1011091" cy="81183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3500" dist="50427" dir="7539566" rotWithShape="0">
                <a:srgbClr val="FFFFFF">
                  <a:alpha val="91926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>
                <a:lnSpc>
                  <a:spcPct val="90000"/>
                </a:lnSpc>
                <a:defRPr>
                  <a:solidFill>
                    <a:srgbClr val="F9AE00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5000" b="0" i="0" strike="noStrike" cap="none" spc="0" baseline="0">
                  <a:solidFill>
                    <a:srgbClr val="F9AE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4:1</a:t>
              </a:r>
            </a:p>
          </p:txBody>
        </p:sp>
        <p:sp>
          <p:nvSpPr>
            <p:cNvPr id="81" name="The turning point"/>
            <p:cNvSpPr txBox="1"/>
            <p:nvPr/>
          </p:nvSpPr>
          <p:spPr>
            <a:xfrm>
              <a:off x="-286127" y="838624"/>
              <a:ext cx="2656792" cy="41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Переломный момент</a:t>
              </a:r>
            </a:p>
          </p:txBody>
        </p:sp>
      </p:grpSp>
      <p:grpSp>
        <p:nvGrpSpPr>
          <p:cNvPr id="85" name="Gruppera"/>
          <p:cNvGrpSpPr/>
          <p:nvPr/>
        </p:nvGrpSpPr>
        <p:grpSpPr>
          <a:xfrm>
            <a:off x="15482839" y="10516885"/>
            <a:ext cx="3375994" cy="1283126"/>
            <a:chOff x="0" y="0"/>
            <a:chExt cx="3375992" cy="1283125"/>
          </a:xfrm>
        </p:grpSpPr>
        <p:sp>
          <p:nvSpPr>
            <p:cNvPr id="83" name="15:1"/>
            <p:cNvSpPr txBox="1"/>
            <p:nvPr/>
          </p:nvSpPr>
          <p:spPr>
            <a:xfrm>
              <a:off x="1000036" y="0"/>
              <a:ext cx="1375920" cy="965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3500" dist="50427" dir="7539566" rotWithShape="0">
                <a:srgbClr val="FFFFFF">
                  <a:alpha val="91926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lnSpc>
                  <a:spcPct val="90000"/>
                </a:lnSpc>
                <a:defRPr>
                  <a:solidFill>
                    <a:srgbClr val="E42313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5000" b="0" i="0" strike="noStrike" cap="none" spc="0" baseline="0">
                  <a:solidFill>
                    <a:srgbClr val="E42313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15:1</a:t>
              </a:r>
            </a:p>
          </p:txBody>
        </p:sp>
        <p:sp>
          <p:nvSpPr>
            <p:cNvPr id="84" name="Increasing every decade (EU)"/>
            <p:cNvSpPr txBox="1"/>
            <p:nvPr/>
          </p:nvSpPr>
          <p:spPr>
            <a:xfrm>
              <a:off x="-419991" y="838624"/>
              <a:ext cx="4215974" cy="41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Увеличивается каждые 10 лет (ЕС)</a:t>
              </a:r>
            </a:p>
          </p:txBody>
        </p:sp>
      </p:grpSp>
      <p:grpSp>
        <p:nvGrpSpPr>
          <p:cNvPr id="88" name="Gruppera"/>
          <p:cNvGrpSpPr/>
          <p:nvPr/>
        </p:nvGrpSpPr>
        <p:grpSpPr>
          <a:xfrm>
            <a:off x="5635250" y="10516885"/>
            <a:ext cx="2621931" cy="1283126"/>
            <a:chOff x="0" y="0"/>
            <a:chExt cx="2621929" cy="1283125"/>
          </a:xfrm>
        </p:grpSpPr>
        <p:sp>
          <p:nvSpPr>
            <p:cNvPr id="86" name="Science recommends"/>
            <p:cNvSpPr txBox="1"/>
            <p:nvPr/>
          </p:nvSpPr>
          <p:spPr>
            <a:xfrm>
              <a:off x="46515" y="838624"/>
              <a:ext cx="2528898" cy="4104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t">
              <a:spAutoFit/>
            </a:bodyPr>
            <a:lstStyle>
              <a:lvl1pPr>
                <a:defRPr sz="2000"/>
              </a:lvl1pPr>
            </a:lstStyle>
            <a:p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Наука рекомендуют </a:t>
              </a:r>
            </a:p>
          </p:txBody>
        </p:sp>
        <p:sp>
          <p:nvSpPr>
            <p:cNvPr id="87" name="3:1"/>
            <p:cNvSpPr txBox="1"/>
            <p:nvPr/>
          </p:nvSpPr>
          <p:spPr>
            <a:xfrm>
              <a:off x="800819" y="0"/>
              <a:ext cx="1020292" cy="965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>
              <a:outerShdw blurRad="63500" dist="50427" dir="7539566" rotWithShape="0">
                <a:srgbClr val="FFFFFF">
                  <a:alpha val="91926"/>
                </a:srgbClr>
              </a:outerShdw>
            </a:effectLst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>
                <a:lnSpc>
                  <a:spcPct val="90000"/>
                </a:lnSpc>
                <a:defRPr>
                  <a:solidFill>
                    <a:srgbClr val="009A4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5000" b="0" i="0" strike="noStrike" cap="none" spc="0" baseline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3:1</a:t>
              </a:r>
            </a:p>
          </p:txBody>
        </p:sp>
      </p:grpSp>
      <p:grpSp>
        <p:nvGrpSpPr>
          <p:cNvPr id="91" name="Gruppera"/>
          <p:cNvGrpSpPr/>
          <p:nvPr/>
        </p:nvGrpSpPr>
        <p:grpSpPr>
          <a:xfrm>
            <a:off x="145472" y="12678548"/>
            <a:ext cx="3820523" cy="719471"/>
            <a:chOff x="-38101" y="88237"/>
            <a:chExt cx="3820521" cy="719470"/>
          </a:xfrm>
        </p:grpSpPr>
        <p:sp>
          <p:nvSpPr>
            <p:cNvPr id="89" name="• PUBMED"/>
            <p:cNvSpPr txBox="1"/>
            <p:nvPr/>
          </p:nvSpPr>
          <p:spPr>
            <a:xfrm>
              <a:off x="-38101" y="464807"/>
              <a:ext cx="3820521" cy="330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lvl="2" algn="l" defTabSz="457200">
                <a:defRPr sz="1500" b="1" i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1500" b="0" i="1" strike="noStrike" cap="none" spc="0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• PUBMED</a:t>
              </a:r>
            </a:p>
          </p:txBody>
        </p:sp>
        <p:sp>
          <p:nvSpPr>
            <p:cNvPr id="90" name="REFERENCES"/>
            <p:cNvSpPr txBox="1"/>
            <p:nvPr/>
          </p:nvSpPr>
          <p:spPr>
            <a:xfrm>
              <a:off x="444500" y="84028"/>
              <a:ext cx="2013526" cy="45424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 algn="l" defTabSz="457200">
                <a:lnSpc>
                  <a:spcPct val="120000"/>
                </a:lnSpc>
                <a:defRPr sz="2000"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ССЫЛКИ</a:t>
              </a:r>
            </a:p>
          </p:txBody>
        </p:sp>
      </p:grpSp>
      <p:sp>
        <p:nvSpPr>
          <p:cNvPr id="92" name="The history of Omega-6 to Omega-3 Balance"/>
          <p:cNvSpPr txBox="1"/>
          <p:nvPr/>
        </p:nvSpPr>
        <p:spPr>
          <a:xfrm>
            <a:off x="2652547" y="1267270"/>
            <a:ext cx="18951907" cy="86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defTabSz="2438338">
              <a:defRPr b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Исторические факты о соотношении 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Омега-6 и Омега-3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1" advAuto="0"/>
      <p:bldP spid="79" grpId="8" animBg="1" advAuto="0"/>
      <p:bldP spid="82" grpId="6" advAuto="0"/>
      <p:bldP spid="85" grpId="7" advAuto="0"/>
      <p:bldP spid="88" grpId="5" advAuto="0"/>
      <p:bldP spid="92" grpId="2" animBg="1" advAuto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6" name="Gruppera"/>
          <p:cNvGrpSpPr/>
          <p:nvPr/>
        </p:nvGrpSpPr>
        <p:grpSpPr>
          <a:xfrm>
            <a:off x="690380" y="4390064"/>
            <a:ext cx="8639588" cy="1591628"/>
            <a:chOff x="0" y="-145772"/>
            <a:chExt cx="8639584" cy="1591627"/>
          </a:xfrm>
        </p:grpSpPr>
        <p:sp>
          <p:nvSpPr>
            <p:cNvPr id="1862" name="Cell division"/>
            <p:cNvSpPr txBox="1"/>
            <p:nvPr/>
          </p:nvSpPr>
          <p:spPr>
            <a:xfrm>
              <a:off x="972833" y="779059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Деление клеток</a:t>
              </a:r>
            </a:p>
          </p:txBody>
        </p:sp>
        <p:sp>
          <p:nvSpPr>
            <p:cNvPr id="1863" name="DNA synthesis"/>
            <p:cNvSpPr txBox="1"/>
            <p:nvPr/>
          </p:nvSpPr>
          <p:spPr>
            <a:xfrm>
              <a:off x="972833" y="-103645"/>
              <a:ext cx="7666751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Синтез ДНК</a:t>
              </a:r>
            </a:p>
          </p:txBody>
        </p:sp>
        <p:pic>
          <p:nvPicPr>
            <p:cNvPr id="1864" name="cell-zinogene+.png" descr="cell-zinogene+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736931"/>
              <a:ext cx="705994" cy="708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65" name="dna-sinogene+.png" descr="dna-sinogene+.png"/>
            <p:cNvPicPr>
              <a:picLocks noChangeAspect="1"/>
            </p:cNvPicPr>
            <p:nvPr/>
          </p:nvPicPr>
          <p:blipFill>
            <a:blip r:embed="rId3"/>
            <a:srcRect l="206"/>
            <a:stretch>
              <a:fillRect/>
            </a:stretch>
          </p:blipFill>
          <p:spPr>
            <a:xfrm>
              <a:off x="0" y="-145772"/>
              <a:ext cx="707459" cy="7089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867" name="zinzino-products-content-zinogene-plus-50prc-72dpi.jpg" descr="zinzino-products-content-zinogene-plus-50prc-72dpi.jpg"/>
          <p:cNvPicPr>
            <a:picLocks noChangeAspect="1"/>
          </p:cNvPicPr>
          <p:nvPr/>
        </p:nvPicPr>
        <p:blipFill>
          <a:blip r:embed="rId4"/>
          <a:srcRect l="31519" t="29174" r="19481" b="1033"/>
          <a:stretch>
            <a:fillRect/>
          </a:stretch>
        </p:blipFill>
        <p:spPr>
          <a:xfrm>
            <a:off x="9995862" y="0"/>
            <a:ext cx="14444689" cy="13716000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880" name="ZinoGene+…"/>
          <p:cNvSpPr txBox="1"/>
          <p:nvPr/>
        </p:nvSpPr>
        <p:spPr>
          <a:xfrm>
            <a:off x="751184" y="1292542"/>
            <a:ext cx="8858191" cy="17780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ZinoGene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+</a:t>
            </a:r>
          </a:p>
          <a:p>
            <a:pPr algn="l" defTabSz="457200">
              <a:lnSpc>
                <a:spcPts val="3600"/>
              </a:lnSpc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ZinoGene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+ — инновационный продукт </a:t>
            </a:r>
            <a:br>
              <a:rPr sz="3000" dirty="0"/>
            </a:b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 рынке пищевых добавок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95749807-4233-8C4B-9CF1-A312629FC12A}"/>
              </a:ext>
            </a:extLst>
          </p:cNvPr>
          <p:cNvGrpSpPr/>
          <p:nvPr/>
        </p:nvGrpSpPr>
        <p:grpSpPr>
          <a:xfrm>
            <a:off x="17331377" y="12223076"/>
            <a:ext cx="6858612" cy="1157306"/>
            <a:chOff x="17331377" y="12223076"/>
            <a:chExt cx="6858612" cy="1157306"/>
          </a:xfrm>
        </p:grpSpPr>
        <p:pic>
          <p:nvPicPr>
            <p:cNvPr id="3" name="VeganTM 327C.png" descr="VeganTM 327C.png">
              <a:extLst>
                <a:ext uri="{FF2B5EF4-FFF2-40B4-BE49-F238E27FC236}">
                  <a16:creationId xmlns:a16="http://schemas.microsoft.com/office/drawing/2014/main" id="{851399A8-093D-3F28-3155-50F1A8AC6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792315" y="12253245"/>
              <a:ext cx="1397674" cy="112713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B000A68F-758A-4AD7-8F3A-9D7AECC943AF}"/>
                </a:ext>
              </a:extLst>
            </p:cNvPr>
            <p:cNvGrpSpPr/>
            <p:nvPr/>
          </p:nvGrpSpPr>
          <p:grpSpPr>
            <a:xfrm>
              <a:off x="17331377" y="12223076"/>
              <a:ext cx="5340335" cy="992273"/>
              <a:chOff x="17331377" y="12223076"/>
              <a:chExt cx="5340335" cy="992273"/>
            </a:xfrm>
          </p:grpSpPr>
          <p:pic>
            <p:nvPicPr>
              <p:cNvPr id="5" name="Gluten-cmyk.png" descr="Gluten-cmyk.png">
                <a:extLst>
                  <a:ext uri="{FF2B5EF4-FFF2-40B4-BE49-F238E27FC236}">
                    <a16:creationId xmlns:a16="http://schemas.microsoft.com/office/drawing/2014/main" id="{ED3FF522-EA26-1D1B-A439-EBE1C9CD82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l="206" r="206"/>
              <a:stretch>
                <a:fillRect/>
              </a:stretch>
            </p:blipFill>
            <p:spPr>
              <a:xfrm>
                <a:off x="21683806" y="12227441"/>
                <a:ext cx="987906" cy="98790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6" name="SugarFree-sv.png" descr="SugarFree-sv.png">
                <a:extLst>
                  <a:ext uri="{FF2B5EF4-FFF2-40B4-BE49-F238E27FC236}">
                    <a16:creationId xmlns:a16="http://schemas.microsoft.com/office/drawing/2014/main" id="{64670FBA-B532-7712-A337-45BFB28EA2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l="206" r="206"/>
              <a:stretch>
                <a:fillRect/>
              </a:stretch>
            </p:blipFill>
            <p:spPr>
              <a:xfrm>
                <a:off x="20597270" y="12227441"/>
                <a:ext cx="987906" cy="98790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7" name="GMOfree-gron.png" descr="GMOfree-gron.png">
                <a:extLst>
                  <a:ext uri="{FF2B5EF4-FFF2-40B4-BE49-F238E27FC236}">
                    <a16:creationId xmlns:a16="http://schemas.microsoft.com/office/drawing/2014/main" id="{B8E712DB-B40D-F481-52D7-DCB1A91E04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rcRect l="206"/>
              <a:stretch>
                <a:fillRect/>
              </a:stretch>
            </p:blipFill>
            <p:spPr>
              <a:xfrm>
                <a:off x="18419964" y="12227441"/>
                <a:ext cx="989956" cy="98790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8" name="SoyFree-gron.png" descr="SoyFree-gron.png">
                <a:extLst>
                  <a:ext uri="{FF2B5EF4-FFF2-40B4-BE49-F238E27FC236}">
                    <a16:creationId xmlns:a16="http://schemas.microsoft.com/office/drawing/2014/main" id="{8E6682FF-5318-52EB-B35D-77C290AC21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7331377" y="12227441"/>
                <a:ext cx="992005" cy="98790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9" name="Gruppera">
                <a:extLst>
                  <a:ext uri="{FF2B5EF4-FFF2-40B4-BE49-F238E27FC236}">
                    <a16:creationId xmlns:a16="http://schemas.microsoft.com/office/drawing/2014/main" id="{953993A2-E10E-7109-BB05-5D7725F23776}"/>
                  </a:ext>
                </a:extLst>
              </p:cNvPr>
              <p:cNvGrpSpPr/>
              <p:nvPr/>
            </p:nvGrpSpPr>
            <p:grpSpPr>
              <a:xfrm>
                <a:off x="19502597" y="12223076"/>
                <a:ext cx="994197" cy="992139"/>
                <a:chOff x="103857" y="0"/>
                <a:chExt cx="994195" cy="992136"/>
              </a:xfrm>
            </p:grpSpPr>
            <p:sp>
              <p:nvSpPr>
                <p:cNvPr id="10" name="Cirkel">
                  <a:extLst>
                    <a:ext uri="{FF2B5EF4-FFF2-40B4-BE49-F238E27FC236}">
                      <a16:creationId xmlns:a16="http://schemas.microsoft.com/office/drawing/2014/main" id="{97073C3A-D7B9-AB5D-38A6-C5A46FD8ED18}"/>
                    </a:ext>
                  </a:extLst>
                </p:cNvPr>
                <p:cNvSpPr/>
                <p:nvPr/>
              </p:nvSpPr>
              <p:spPr>
                <a:xfrm>
                  <a:off x="128397" y="24664"/>
                  <a:ext cx="947226" cy="947226"/>
                </a:xfrm>
                <a:prstGeom prst="ellipse">
                  <a:avLst/>
                </a:pr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pic>
              <p:nvPicPr>
                <p:cNvPr id="11" name="Natural-gron.png" descr="Natural-gron.png">
                  <a:extLst>
                    <a:ext uri="{FF2B5EF4-FFF2-40B4-BE49-F238E27FC236}">
                      <a16:creationId xmlns:a16="http://schemas.microsoft.com/office/drawing/2014/main" id="{54904AB6-13A6-F655-829B-A7AA50B21B2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rcRect r="206"/>
                <a:stretch>
                  <a:fillRect/>
                </a:stretch>
              </p:blipFill>
              <p:spPr>
                <a:xfrm>
                  <a:off x="103857" y="0"/>
                  <a:ext cx="994195" cy="992136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</p:grpSp>
      </p:grp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3" name="Easy-to-costumize dozing"/>
          <p:cNvSpPr txBox="1"/>
          <p:nvPr/>
        </p:nvSpPr>
        <p:spPr>
          <a:xfrm>
            <a:off x="1663215" y="6196099"/>
            <a:ext cx="7666751" cy="6541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l" defTabSz="457200">
              <a:lnSpc>
                <a:spcPts val="6300"/>
              </a:lnSpc>
              <a:defRPr sz="3000" spc="150"/>
            </a:lvl1pPr>
          </a:lstStyle>
          <a:p>
            <a:pPr>
              <a:lnSpc>
                <a:spcPts val="3400"/>
              </a:lnSpc>
            </a:pPr>
            <a:r>
              <a:rPr lang="ru-RU" sz="3000" b="0" i="0" strike="noStrike" cap="none" spc="1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Дозировка, которую легко подстроить под персональные нужды</a:t>
            </a:r>
          </a:p>
        </p:txBody>
      </p:sp>
      <p:sp>
        <p:nvSpPr>
          <p:cNvPr id="1884" name="Broad-spectrum magnesium"/>
          <p:cNvSpPr txBox="1"/>
          <p:nvPr/>
        </p:nvSpPr>
        <p:spPr>
          <a:xfrm>
            <a:off x="1663215" y="5313395"/>
            <a:ext cx="7666751" cy="6541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>
            <a:lvl1pPr algn="l" defTabSz="457200">
              <a:lnSpc>
                <a:spcPts val="6300"/>
              </a:lnSpc>
              <a:defRPr sz="3000" spc="150"/>
            </a:lvl1pPr>
          </a:lstStyle>
          <a:p>
            <a:pPr>
              <a:lnSpc>
                <a:spcPct val="100000"/>
              </a:lnSpc>
            </a:pPr>
            <a:r>
              <a:rPr lang="ru-RU" sz="3000" b="0" i="0" strike="noStrike" cap="none" spc="1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Магний широкого спектра</a:t>
            </a:r>
          </a:p>
        </p:txBody>
      </p:sp>
      <p:sp>
        <p:nvSpPr>
          <p:cNvPr id="1885" name="Vitamin D3 from wild-harvested lichen"/>
          <p:cNvSpPr txBox="1"/>
          <p:nvPr/>
        </p:nvSpPr>
        <p:spPr>
          <a:xfrm>
            <a:off x="1663216" y="4430691"/>
            <a:ext cx="6622656" cy="65416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ctr">
            <a:noAutofit/>
          </a:bodyPr>
          <a:lstStyle/>
          <a:p>
            <a:pPr algn="l" defTabSz="457200">
              <a:lnSpc>
                <a:spcPts val="3400"/>
              </a:lnSpc>
              <a:defRPr sz="3000" spc="150"/>
            </a:pPr>
            <a:r>
              <a:rPr lang="ru-RU" sz="3000" b="0" i="0" strike="noStrike" cap="none" spc="1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Витамин D</a:t>
            </a:r>
            <a:r>
              <a:rPr lang="ru-RU" sz="3000" b="0" i="0" strike="noStrike" cap="none" spc="100" baseline="-500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3</a:t>
            </a:r>
            <a:r>
              <a:rPr lang="ru-RU" sz="3000" b="0" i="0" strike="noStrike" cap="none" spc="1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 из дикорастущего </a:t>
            </a:r>
            <a:br>
              <a:rPr lang="sv-SE" sz="3000" b="0" i="0" strike="noStrike" cap="none" spc="1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</a:br>
            <a:r>
              <a:rPr lang="ru-RU" sz="3000" b="0" i="0" strike="noStrike" cap="none" spc="10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лишайника</a:t>
            </a:r>
          </a:p>
        </p:txBody>
      </p:sp>
      <p:pic>
        <p:nvPicPr>
          <p:cNvPr id="1887" name="Zinoshine+-med-lichen-4261x4051px-50prc-110dpi.jpg" descr="Zinoshine+-med-lichen-4261x4051px-50prc-110dpi.jpg"/>
          <p:cNvPicPr>
            <a:picLocks noChangeAspect="1"/>
          </p:cNvPicPr>
          <p:nvPr/>
        </p:nvPicPr>
        <p:blipFill>
          <a:blip r:embed="rId2"/>
          <a:srcRect l="449" r="205"/>
          <a:stretch>
            <a:fillRect/>
          </a:stretch>
        </p:blipFill>
        <p:spPr>
          <a:xfrm>
            <a:off x="9994651" y="-31752"/>
            <a:ext cx="14398737" cy="13779503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1900" name="ZinoShine+…"/>
          <p:cNvSpPr txBox="1"/>
          <p:nvPr/>
        </p:nvSpPr>
        <p:spPr>
          <a:xfrm>
            <a:off x="751185" y="1292541"/>
            <a:ext cx="8858190" cy="2235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algn="l" defTabSz="457200">
              <a:defRPr sz="6000" spc="419"/>
            </a:pPr>
            <a:r>
              <a:rPr lang="ru-RU" sz="5000" b="0" i="0" strike="noStrike" cap="none" spc="350" baseline="0" dirty="0" err="1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ZinoShine</a:t>
            </a:r>
            <a:r>
              <a:rPr lang="ru-RU" sz="5000" b="0" i="0" strike="noStrike" cap="none" spc="35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+</a:t>
            </a:r>
          </a:p>
          <a:p>
            <a:pPr algn="l" defTabSz="457200">
              <a:defRPr sz="3000">
                <a:latin typeface="Open Sans Semibold"/>
                <a:ea typeface="Open Sans Semibold"/>
                <a:cs typeface="Open Sans Semibold"/>
                <a:sym typeface="Open Sans Semibold"/>
              </a:defRPr>
            </a:pP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Пополните свой уровень витамина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D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</a:t>
            </a:r>
            <a:r>
              <a:rPr lang="ru-RU" sz="3000" b="0" i="0" strike="noStrike" cap="none" spc="0" baseline="0" dirty="0" err="1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веганским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витамином </a:t>
            </a:r>
            <a:r>
              <a:rPr lang="en-GB" dirty="0"/>
              <a:t>D</a:t>
            </a:r>
            <a:r>
              <a:rPr lang="en-GB" baseline="666" dirty="0"/>
              <a:t>3</a:t>
            </a:r>
            <a:r>
              <a:rPr lang="ru-RU" sz="3000" b="0" i="0" strike="noStrike" cap="none" spc="0" baseline="0" dirty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в биологически активной форме</a:t>
            </a:r>
          </a:p>
        </p:txBody>
      </p:sp>
      <p:pic>
        <p:nvPicPr>
          <p:cNvPr id="1901" name="Jast-yeast-gul-pms.png" descr="Jast-yeast-gul-pm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949" y="5283882"/>
            <a:ext cx="713149" cy="71314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902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44" y="6154836"/>
            <a:ext cx="711291" cy="711291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1903" name="Immunity-gul-pms.png" descr="Immunity-gul-pm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479" y="4401248"/>
            <a:ext cx="713167" cy="71316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24" name="• 3 EFSA claims">
            <a:extLst>
              <a:ext uri="{FF2B5EF4-FFF2-40B4-BE49-F238E27FC236}">
                <a16:creationId xmlns:a16="http://schemas.microsoft.com/office/drawing/2014/main" id="{334F2F33-1FA7-FA15-75A6-1EB87DDD9EA0}"/>
              </a:ext>
            </a:extLst>
          </p:cNvPr>
          <p:cNvSpPr txBox="1"/>
          <p:nvPr/>
        </p:nvSpPr>
        <p:spPr>
          <a:xfrm>
            <a:off x="196272" y="12915413"/>
            <a:ext cx="3820520" cy="330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sv-SE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13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утверждения от ЕОБП</a:t>
            </a:r>
          </a:p>
        </p:txBody>
      </p:sp>
      <p:grpSp>
        <p:nvGrpSpPr>
          <p:cNvPr id="2" name="Grupp 1">
            <a:extLst>
              <a:ext uri="{FF2B5EF4-FFF2-40B4-BE49-F238E27FC236}">
                <a16:creationId xmlns:a16="http://schemas.microsoft.com/office/drawing/2014/main" id="{8D794916-24B5-70DA-2477-D715F938E167}"/>
              </a:ext>
            </a:extLst>
          </p:cNvPr>
          <p:cNvGrpSpPr/>
          <p:nvPr/>
        </p:nvGrpSpPr>
        <p:grpSpPr>
          <a:xfrm>
            <a:off x="17337835" y="11916258"/>
            <a:ext cx="6845423" cy="1840808"/>
            <a:chOff x="17337835" y="11916258"/>
            <a:chExt cx="6845423" cy="1840808"/>
          </a:xfrm>
        </p:grpSpPr>
        <p:grpSp>
          <p:nvGrpSpPr>
            <p:cNvPr id="3" name="Gruppera">
              <a:extLst>
                <a:ext uri="{FF2B5EF4-FFF2-40B4-BE49-F238E27FC236}">
                  <a16:creationId xmlns:a16="http://schemas.microsoft.com/office/drawing/2014/main" id="{1401EBEF-9D89-D2B3-C2A0-1E9FCE7E5503}"/>
                </a:ext>
              </a:extLst>
            </p:cNvPr>
            <p:cNvGrpSpPr/>
            <p:nvPr/>
          </p:nvGrpSpPr>
          <p:grpSpPr>
            <a:xfrm>
              <a:off x="17337835" y="12223077"/>
              <a:ext cx="994196" cy="992137"/>
              <a:chOff x="97805" y="0"/>
              <a:chExt cx="994193" cy="992135"/>
            </a:xfrm>
          </p:grpSpPr>
          <p:sp>
            <p:nvSpPr>
              <p:cNvPr id="9" name="Cirkel">
                <a:extLst>
                  <a:ext uri="{FF2B5EF4-FFF2-40B4-BE49-F238E27FC236}">
                    <a16:creationId xmlns:a16="http://schemas.microsoft.com/office/drawing/2014/main" id="{1F0B2156-A5CF-F879-F0E1-DD12D942AB26}"/>
                  </a:ext>
                </a:extLst>
              </p:cNvPr>
              <p:cNvSpPr/>
              <p:nvPr/>
            </p:nvSpPr>
            <p:spPr>
              <a:xfrm>
                <a:off x="122344" y="24664"/>
                <a:ext cx="947226" cy="94722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pic>
            <p:nvPicPr>
              <p:cNvPr id="10" name="Natural-gron.png" descr="Natural-gron.png">
                <a:extLst>
                  <a:ext uri="{FF2B5EF4-FFF2-40B4-BE49-F238E27FC236}">
                    <a16:creationId xmlns:a16="http://schemas.microsoft.com/office/drawing/2014/main" id="{53AFFB4C-C8F0-58FB-1EC0-EB154C582E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 r="206"/>
              <a:stretch>
                <a:fillRect/>
              </a:stretch>
            </p:blipFill>
            <p:spPr>
              <a:xfrm>
                <a:off x="97805" y="0"/>
                <a:ext cx="994195" cy="99213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4" name="SoyFree-gron.png" descr="SoyFree-gron.png">
              <a:extLst>
                <a:ext uri="{FF2B5EF4-FFF2-40B4-BE49-F238E27FC236}">
                  <a16:creationId xmlns:a16="http://schemas.microsoft.com/office/drawing/2014/main" id="{D344D548-FCB8-BA87-E95A-F69C4B5A6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429431" y="12227442"/>
              <a:ext cx="992006" cy="9879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GMOfree-gron.png" descr="GMOfree-gron.png">
              <a:extLst>
                <a:ext uri="{FF2B5EF4-FFF2-40B4-BE49-F238E27FC236}">
                  <a16:creationId xmlns:a16="http://schemas.microsoft.com/office/drawing/2014/main" id="{5E3448F9-12D5-1183-518A-075655662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206" r="206"/>
            <a:stretch>
              <a:fillRect/>
            </a:stretch>
          </p:blipFill>
          <p:spPr>
            <a:xfrm>
              <a:off x="19520187" y="12227442"/>
              <a:ext cx="987906" cy="9879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" name="Gluten-cmyk.png" descr="Gluten-cmyk.png">
              <a:extLst>
                <a:ext uri="{FF2B5EF4-FFF2-40B4-BE49-F238E27FC236}">
                  <a16:creationId xmlns:a16="http://schemas.microsoft.com/office/drawing/2014/main" id="{AEC53E0F-6A1C-DC63-F7FE-E8F3624F6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206" r="206"/>
            <a:stretch>
              <a:fillRect/>
            </a:stretch>
          </p:blipFill>
          <p:spPr>
            <a:xfrm>
              <a:off x="20603549" y="12227442"/>
              <a:ext cx="987906" cy="98790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7" name="InformedSport_Logo_RGB.png" descr="InformedSport_Logo_RGB.png">
              <a:extLst>
                <a:ext uri="{FF2B5EF4-FFF2-40B4-BE49-F238E27FC236}">
                  <a16:creationId xmlns:a16="http://schemas.microsoft.com/office/drawing/2014/main" id="{0C840740-D30D-C161-8602-45CD279FDD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 l="15443" r="15443"/>
            <a:stretch>
              <a:fillRect/>
            </a:stretch>
          </p:blipFill>
          <p:spPr>
            <a:xfrm>
              <a:off x="21638756" y="11916258"/>
              <a:ext cx="1113594" cy="184080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8" name="VeganTM - white.png" descr="VeganTM - white.png">
              <a:extLst>
                <a:ext uri="{FF2B5EF4-FFF2-40B4-BE49-F238E27FC236}">
                  <a16:creationId xmlns:a16="http://schemas.microsoft.com/office/drawing/2014/main" id="{75D363BD-B530-64E8-EFB6-909B9E3B29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2799819" y="12260411"/>
              <a:ext cx="1383439" cy="111691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5" name="Gruppera"/>
          <p:cNvGrpSpPr/>
          <p:nvPr/>
        </p:nvGrpSpPr>
        <p:grpSpPr>
          <a:xfrm>
            <a:off x="695218" y="-3120"/>
            <a:ext cx="23755297" cy="13722241"/>
            <a:chOff x="0" y="0"/>
            <a:chExt cx="23755297" cy="13722238"/>
          </a:xfrm>
        </p:grpSpPr>
        <p:sp>
          <p:nvSpPr>
            <p:cNvPr id="1906" name="R.E.V.O.O…"/>
            <p:cNvSpPr txBox="1"/>
            <p:nvPr/>
          </p:nvSpPr>
          <p:spPr>
            <a:xfrm>
              <a:off x="0" y="1360966"/>
              <a:ext cx="8595579" cy="28996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457200">
                <a:lnSpc>
                  <a:spcPts val="5500"/>
                </a:lnSpc>
                <a:defRPr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5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R.E.V.O.O</a:t>
              </a:r>
            </a:p>
            <a:p>
              <a:pPr algn="l" defTabSz="457200">
                <a:lnSpc>
                  <a:spcPts val="5500"/>
                </a:lnSpc>
                <a:defRPr spc="350"/>
              </a:pPr>
              <a:r>
                <a:rPr lang="ru-RU" sz="5000" b="0" i="0" strike="noStrike" cap="none" spc="35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Революционное </a:t>
              </a:r>
              <a:br>
                <a:rPr sz="5000" dirty="0"/>
              </a:br>
              <a:r>
                <a:rPr lang="ru-RU" sz="5000" b="0" i="0" strike="noStrike" cap="none" spc="35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нерафинированное оливковое масло высшего качества</a:t>
              </a:r>
            </a:p>
          </p:txBody>
        </p:sp>
        <p:grpSp>
          <p:nvGrpSpPr>
            <p:cNvPr id="1913" name="Gruppera"/>
            <p:cNvGrpSpPr/>
            <p:nvPr/>
          </p:nvGrpSpPr>
          <p:grpSpPr>
            <a:xfrm>
              <a:off x="187101" y="5459385"/>
              <a:ext cx="9116325" cy="2419574"/>
              <a:chOff x="-1" y="909984"/>
              <a:chExt cx="9116324" cy="2419572"/>
            </a:xfrm>
          </p:grpSpPr>
          <p:sp>
            <p:nvSpPr>
              <p:cNvPr id="1907" name="Triangel"/>
              <p:cNvSpPr/>
              <p:nvPr/>
            </p:nvSpPr>
            <p:spPr>
              <a:xfrm rot="5400000" flipH="1">
                <a:off x="-1" y="1036506"/>
                <a:ext cx="401120" cy="401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sp>
            <p:nvSpPr>
              <p:cNvPr id="1908" name="Triangel"/>
              <p:cNvSpPr/>
              <p:nvPr/>
            </p:nvSpPr>
            <p:spPr>
              <a:xfrm rot="5400000" flipH="1">
                <a:off x="-1" y="1919199"/>
                <a:ext cx="401120" cy="401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sp>
            <p:nvSpPr>
              <p:cNvPr id="1909" name="Triangel"/>
              <p:cNvSpPr/>
              <p:nvPr/>
            </p:nvSpPr>
            <p:spPr>
              <a:xfrm rot="5400000" flipH="1">
                <a:off x="-1" y="2801915"/>
                <a:ext cx="401120" cy="401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sp>
            <p:nvSpPr>
              <p:cNvPr id="1910" name="Limited edition"/>
              <p:cNvSpPr txBox="1"/>
              <p:nvPr/>
            </p:nvSpPr>
            <p:spPr>
              <a:xfrm>
                <a:off x="780894" y="2675392"/>
                <a:ext cx="7666752" cy="654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5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Ограниченная серия</a:t>
                </a:r>
              </a:p>
            </p:txBody>
          </p:sp>
          <p:sp>
            <p:nvSpPr>
              <p:cNvPr id="1911" name="Patented production process"/>
              <p:cNvSpPr txBox="1"/>
              <p:nvPr/>
            </p:nvSpPr>
            <p:spPr>
              <a:xfrm>
                <a:off x="780894" y="1792688"/>
                <a:ext cx="8335429" cy="654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2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Запатентованный процесс производства</a:t>
                </a:r>
              </a:p>
            </p:txBody>
          </p:sp>
          <p:sp>
            <p:nvSpPr>
              <p:cNvPr id="1912" name="30x higher polyphenol level"/>
              <p:cNvSpPr txBox="1"/>
              <p:nvPr/>
            </p:nvSpPr>
            <p:spPr>
              <a:xfrm>
                <a:off x="780894" y="909984"/>
                <a:ext cx="7666752" cy="654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5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Уровень полифенолов в 30 раз выше</a:t>
                </a:r>
              </a:p>
            </p:txBody>
          </p:sp>
        </p:grpSp>
        <p:pic>
          <p:nvPicPr>
            <p:cNvPr id="1914" name="TEST-eu-business-presentation-part-1-without-coffee.042.jpg" descr="TEST-eu-business-presentation-part-1-without-coffee.042.jpg"/>
            <p:cNvPicPr>
              <a:picLocks noChangeAspect="1"/>
            </p:cNvPicPr>
            <p:nvPr/>
          </p:nvPicPr>
          <p:blipFill>
            <a:blip r:embed="rId2"/>
            <a:srcRect l="574"/>
            <a:stretch>
              <a:fillRect/>
            </a:stretch>
          </p:blipFill>
          <p:spPr>
            <a:xfrm>
              <a:off x="9303426" y="0"/>
              <a:ext cx="14451871" cy="1372223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3" name="Gruppera"/>
          <p:cNvGrpSpPr/>
          <p:nvPr/>
        </p:nvGrpSpPr>
        <p:grpSpPr>
          <a:xfrm>
            <a:off x="629408" y="4345430"/>
            <a:ext cx="9022589" cy="2591207"/>
            <a:chOff x="0" y="-119268"/>
            <a:chExt cx="9022586" cy="2591205"/>
          </a:xfrm>
        </p:grpSpPr>
        <p:pic>
          <p:nvPicPr>
            <p:cNvPr id="1917" name="SYMBOLER_Customer-Offer-20.png" descr="SYMBOLER_Customer-Offer-20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-119268"/>
              <a:ext cx="825797" cy="8257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18" name="SYMBOLER_Customer-Offer-40.png" descr="SYMBOLER_Customer-Offer-40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46139"/>
              <a:ext cx="827349" cy="825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19" name="SYMBOLER_Customer-Offer-26.png" descr="SYMBOLER_Customer-Offer-26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763435"/>
              <a:ext cx="825797" cy="82579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20" name="Reduces fine lines and wrinkles"/>
            <p:cNvSpPr txBox="1"/>
            <p:nvPr/>
          </p:nvSpPr>
          <p:spPr>
            <a:xfrm>
              <a:off x="1033802" y="1802296"/>
              <a:ext cx="7988784" cy="654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ts val="3400"/>
                </a:lnSpc>
              </a:pPr>
              <a:r>
                <a:rPr lang="ru-RU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Уменьшает тонкие линии и </a:t>
              </a:r>
              <a:br>
                <a:rPr lang="sv-SE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количество морщин</a:t>
              </a:r>
            </a:p>
          </p:txBody>
        </p:sp>
        <p:sp>
          <p:nvSpPr>
            <p:cNvPr id="1921" name="Improves skin elasticity and strength"/>
            <p:cNvSpPr txBox="1"/>
            <p:nvPr/>
          </p:nvSpPr>
          <p:spPr>
            <a:xfrm>
              <a:off x="1033802" y="835184"/>
              <a:ext cx="7666752" cy="6541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ts val="3400"/>
                </a:lnSpc>
              </a:pPr>
              <a:r>
                <a:rPr lang="ru-RU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Улучшает эластичность и </a:t>
              </a:r>
              <a:br>
                <a:rPr lang="sv-SE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3000" b="0" i="0" strike="noStrike" cap="none" spc="-1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прочность кожи</a:t>
              </a:r>
            </a:p>
          </p:txBody>
        </p:sp>
        <p:sp>
          <p:nvSpPr>
            <p:cNvPr id="1922" name="Hydrates and smoothes the skin"/>
            <p:cNvSpPr txBox="1"/>
            <p:nvPr/>
          </p:nvSpPr>
          <p:spPr>
            <a:xfrm>
              <a:off x="1033802" y="-33452"/>
              <a:ext cx="7666752" cy="6541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l" defTabSz="457200">
                <a:lnSpc>
                  <a:spcPts val="6300"/>
                </a:lnSpc>
                <a:defRPr sz="3000" spc="150"/>
              </a:lvl1pPr>
            </a:lstStyle>
            <a:p>
              <a:pPr>
                <a:lnSpc>
                  <a:spcPct val="100000"/>
                </a:lnSpc>
              </a:pPr>
              <a:r>
                <a:rPr lang="ru-RU" sz="3000" b="0" i="0" strike="noStrike" cap="none" spc="15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Увлажняет и смягчает кожу</a:t>
              </a:r>
            </a:p>
          </p:txBody>
        </p:sp>
      </p:grpSp>
      <p:sp>
        <p:nvSpPr>
          <p:cNvPr id="1928" name="Skin Serum"/>
          <p:cNvSpPr txBox="1"/>
          <p:nvPr/>
        </p:nvSpPr>
        <p:spPr>
          <a:xfrm>
            <a:off x="751182" y="1292542"/>
            <a:ext cx="8530679" cy="8636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 defTabSz="457200">
              <a:defRPr spc="350"/>
            </a:lvl1pPr>
          </a:lstStyle>
          <a:p>
            <a:pPr>
              <a:defRPr sz="6000" spc="419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Сыворотка для кожи</a:t>
            </a:r>
          </a:p>
        </p:txBody>
      </p:sp>
      <p:grpSp>
        <p:nvGrpSpPr>
          <p:cNvPr id="2" name="Gruppera">
            <a:extLst>
              <a:ext uri="{FF2B5EF4-FFF2-40B4-BE49-F238E27FC236}">
                <a16:creationId xmlns:a16="http://schemas.microsoft.com/office/drawing/2014/main" id="{F95825E2-AC82-6802-CABD-888B22A3720A}"/>
              </a:ext>
            </a:extLst>
          </p:cNvPr>
          <p:cNvGrpSpPr/>
          <p:nvPr/>
        </p:nvGrpSpPr>
        <p:grpSpPr>
          <a:xfrm>
            <a:off x="9994639" y="0"/>
            <a:ext cx="14389361" cy="13716000"/>
            <a:chOff x="0" y="0"/>
            <a:chExt cx="14389358" cy="13716000"/>
          </a:xfrm>
        </p:grpSpPr>
        <p:pic>
          <p:nvPicPr>
            <p:cNvPr id="3" name="zinzino-product-content-skin-serum-30ml-50ml-24799-V001-1920x1080.png">
              <a:extLst>
                <a:ext uri="{FF2B5EF4-FFF2-40B4-BE49-F238E27FC236}">
                  <a16:creationId xmlns:a16="http://schemas.microsoft.com/office/drawing/2014/main" id="{F482E43F-D724-906F-E655-BB4A1D9089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63" b="18591"/>
            <a:stretch/>
          </p:blipFill>
          <p:spPr>
            <a:xfrm>
              <a:off x="0" y="0"/>
              <a:ext cx="14389358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VeganTM 327C.png" descr="VeganTM 327C.png">
              <a:extLst>
                <a:ext uri="{FF2B5EF4-FFF2-40B4-BE49-F238E27FC236}">
                  <a16:creationId xmlns:a16="http://schemas.microsoft.com/office/drawing/2014/main" id="{A419F6BF-9932-4AF0-D1AE-DD76029E1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797670" y="12255330"/>
              <a:ext cx="1397673" cy="112713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GMOfree-gron.png" descr="GMOfree-gron.png">
              <a:extLst>
                <a:ext uri="{FF2B5EF4-FFF2-40B4-BE49-F238E27FC236}">
                  <a16:creationId xmlns:a16="http://schemas.microsoft.com/office/drawing/2014/main" id="{D5CCC398-1B87-D657-921E-FA7BE4A9AB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06" r="206"/>
            <a:stretch>
              <a:fillRect/>
            </a:stretch>
          </p:blipFill>
          <p:spPr>
            <a:xfrm>
              <a:off x="11678483" y="12227442"/>
              <a:ext cx="987906" cy="9879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uppera"/>
          <p:cNvGrpSpPr/>
          <p:nvPr/>
        </p:nvGrpSpPr>
        <p:grpSpPr>
          <a:xfrm>
            <a:off x="629412" y="-1"/>
            <a:ext cx="23779997" cy="13716002"/>
            <a:chOff x="414681" y="0"/>
            <a:chExt cx="23779996" cy="13716000"/>
          </a:xfrm>
        </p:grpSpPr>
        <p:grpSp>
          <p:nvGrpSpPr>
            <p:cNvPr id="1943" name="Gruppera"/>
            <p:cNvGrpSpPr/>
            <p:nvPr/>
          </p:nvGrpSpPr>
          <p:grpSpPr>
            <a:xfrm>
              <a:off x="505287" y="11669131"/>
              <a:ext cx="4114499" cy="697090"/>
              <a:chOff x="0" y="0"/>
              <a:chExt cx="4114498" cy="697088"/>
            </a:xfrm>
          </p:grpSpPr>
          <p:grpSp>
            <p:nvGrpSpPr>
              <p:cNvPr id="1933" name="Gruppera"/>
              <p:cNvGrpSpPr/>
              <p:nvPr/>
            </p:nvGrpSpPr>
            <p:grpSpPr>
              <a:xfrm>
                <a:off x="0" y="5643"/>
                <a:ext cx="2555945" cy="355601"/>
                <a:chOff x="0" y="0"/>
                <a:chExt cx="2555944" cy="355600"/>
              </a:xfrm>
            </p:grpSpPr>
            <p:sp>
              <p:nvSpPr>
                <p:cNvPr id="1931" name="Cirkel"/>
                <p:cNvSpPr/>
                <p:nvPr/>
              </p:nvSpPr>
              <p:spPr>
                <a:xfrm>
                  <a:off x="0" y="99532"/>
                  <a:ext cx="156535" cy="156535"/>
                </a:xfrm>
                <a:prstGeom prst="ellipse">
                  <a:avLst/>
                </a:prstGeom>
                <a:solidFill>
                  <a:srgbClr val="7C553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932" name="Chocolate"/>
                <p:cNvSpPr txBox="1"/>
                <p:nvPr/>
              </p:nvSpPr>
              <p:spPr>
                <a:xfrm>
                  <a:off x="241297" y="12700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Шоколад</a:t>
                  </a:r>
                </a:p>
              </p:txBody>
            </p:sp>
          </p:grpSp>
          <p:grpSp>
            <p:nvGrpSpPr>
              <p:cNvPr id="1936" name="Gruppera"/>
              <p:cNvGrpSpPr/>
              <p:nvPr/>
            </p:nvGrpSpPr>
            <p:grpSpPr>
              <a:xfrm>
                <a:off x="0" y="341488"/>
                <a:ext cx="2555945" cy="355601"/>
                <a:chOff x="0" y="0"/>
                <a:chExt cx="2555944" cy="355600"/>
              </a:xfrm>
            </p:grpSpPr>
            <p:sp>
              <p:nvSpPr>
                <p:cNvPr id="1934" name="Cirkel"/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FF556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935" name="Strawberry"/>
                <p:cNvSpPr txBox="1"/>
                <p:nvPr/>
              </p:nvSpPr>
              <p:spPr>
                <a:xfrm>
                  <a:off x="241297" y="12699"/>
                  <a:ext cx="2314648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Клубника</a:t>
                  </a:r>
                </a:p>
              </p:txBody>
            </p:sp>
          </p:grpSp>
          <p:grpSp>
            <p:nvGrpSpPr>
              <p:cNvPr id="1939" name="Gruppera"/>
              <p:cNvGrpSpPr/>
              <p:nvPr/>
            </p:nvGrpSpPr>
            <p:grpSpPr>
              <a:xfrm>
                <a:off x="1772336" y="335843"/>
                <a:ext cx="1750621" cy="355601"/>
                <a:chOff x="0" y="0"/>
                <a:chExt cx="1750619" cy="355600"/>
              </a:xfrm>
            </p:grpSpPr>
            <p:sp>
              <p:nvSpPr>
                <p:cNvPr id="1937" name="Cirkel"/>
                <p:cNvSpPr/>
                <p:nvPr/>
              </p:nvSpPr>
              <p:spPr>
                <a:xfrm>
                  <a:off x="0" y="99531"/>
                  <a:ext cx="156535" cy="156536"/>
                </a:xfrm>
                <a:prstGeom prst="ellipse">
                  <a:avLst/>
                </a:prstGeom>
                <a:solidFill>
                  <a:srgbClr val="F5EDA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938" name="Vanilla"/>
                <p:cNvSpPr txBox="1"/>
                <p:nvPr/>
              </p:nvSpPr>
              <p:spPr>
                <a:xfrm>
                  <a:off x="241298" y="12699"/>
                  <a:ext cx="1509323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Ваниль</a:t>
                  </a:r>
                </a:p>
              </p:txBody>
            </p:sp>
          </p:grpSp>
          <p:grpSp>
            <p:nvGrpSpPr>
              <p:cNvPr id="1942" name="Gruppera"/>
              <p:cNvGrpSpPr/>
              <p:nvPr/>
            </p:nvGrpSpPr>
            <p:grpSpPr>
              <a:xfrm>
                <a:off x="1772336" y="0"/>
                <a:ext cx="2342163" cy="355600"/>
                <a:chOff x="0" y="0"/>
                <a:chExt cx="2342161" cy="355600"/>
              </a:xfrm>
            </p:grpSpPr>
            <p:sp>
              <p:nvSpPr>
                <p:cNvPr id="1940" name="Cirkel"/>
                <p:cNvSpPr/>
                <p:nvPr/>
              </p:nvSpPr>
              <p:spPr>
                <a:xfrm>
                  <a:off x="0" y="99533"/>
                  <a:ext cx="156535" cy="156535"/>
                </a:xfrm>
                <a:prstGeom prst="ellipse">
                  <a:avLst/>
                </a:prstGeom>
                <a:solidFill>
                  <a:srgbClr val="B31C2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941" name="Berry"/>
                <p:cNvSpPr txBox="1"/>
                <p:nvPr/>
              </p:nvSpPr>
              <p:spPr>
                <a:xfrm>
                  <a:off x="241297" y="12700"/>
                  <a:ext cx="2100865" cy="33020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ctr">
                  <a:spAutoFit/>
                </a:bodyPr>
                <a:lstStyle>
                  <a:lvl1pPr algn="l">
                    <a:defRPr sz="1500"/>
                  </a:lvl1pPr>
                </a:lstStyle>
                <a:p>
                  <a:r>
                    <a:rPr lang="ru-RU" sz="1500" b="0" i="0" strike="noStrike" cap="none" spc="0" baseline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Ягоды</a:t>
                  </a:r>
                </a:p>
              </p:txBody>
            </p:sp>
          </p:grpSp>
        </p:grpSp>
        <p:grpSp>
          <p:nvGrpSpPr>
            <p:cNvPr id="1950" name="Gruppera"/>
            <p:cNvGrpSpPr/>
            <p:nvPr/>
          </p:nvGrpSpPr>
          <p:grpSpPr>
            <a:xfrm>
              <a:off x="414681" y="4345430"/>
              <a:ext cx="9555988" cy="2591207"/>
              <a:chOff x="0" y="-119268"/>
              <a:chExt cx="9555987" cy="2591205"/>
            </a:xfrm>
          </p:grpSpPr>
          <p:sp>
            <p:nvSpPr>
              <p:cNvPr id="1944" name="Balance your gut"/>
              <p:cNvSpPr txBox="1"/>
              <p:nvPr/>
            </p:nvSpPr>
            <p:spPr>
              <a:xfrm>
                <a:off x="1033802" y="1731956"/>
                <a:ext cx="8522185" cy="6541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5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Сбалансируйте кишечную микрофлору</a:t>
                </a:r>
              </a:p>
            </p:txBody>
          </p:sp>
          <p:sp>
            <p:nvSpPr>
              <p:cNvPr id="1945" name="Gain muscle"/>
              <p:cNvSpPr txBox="1"/>
              <p:nvPr/>
            </p:nvSpPr>
            <p:spPr>
              <a:xfrm>
                <a:off x="1033802" y="849252"/>
                <a:ext cx="7666752" cy="654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5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Укрепите мышцы</a:t>
                </a:r>
              </a:p>
            </p:txBody>
          </p:sp>
          <p:sp>
            <p:nvSpPr>
              <p:cNvPr id="1946" name="Lose weight"/>
              <p:cNvSpPr txBox="1"/>
              <p:nvPr/>
            </p:nvSpPr>
            <p:spPr>
              <a:xfrm>
                <a:off x="1033802" y="-33451"/>
                <a:ext cx="7666752" cy="654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>
                <a:lvl1pPr algn="l" defTabSz="457200">
                  <a:lnSpc>
                    <a:spcPts val="6300"/>
                  </a:lnSpc>
                  <a:defRPr sz="3000" spc="150"/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ru-RU" sz="3000" b="0" i="0" strike="noStrike" cap="none" spc="150" baseline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Сбросьте вес</a:t>
                </a:r>
              </a:p>
            </p:txBody>
          </p:sp>
          <p:pic>
            <p:nvPicPr>
              <p:cNvPr id="1947" name="SYMBOLER_Customer-Offer-30.png" descr="SYMBOLER_Customer-Offer-30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-119268"/>
                <a:ext cx="825797" cy="8257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948" name="SYMBOLER_Customer-Offer-11.png" descr="SYMBOLER_Customer-Offer-11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1646139"/>
                <a:ext cx="827349" cy="82579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1949" name="SYMBOLER_Customer-Offer-16.png" descr="SYMBOLER_Customer-Offer-16.png"/>
              <p:cNvPicPr>
                <a:picLocks noChangeAspect="1"/>
              </p:cNvPicPr>
              <p:nvPr/>
            </p:nvPicPr>
            <p:blipFill>
              <a:blip r:embed="rId4"/>
              <a:srcRect l="93" r="93"/>
              <a:stretch>
                <a:fillRect/>
              </a:stretch>
            </p:blipFill>
            <p:spPr>
              <a:xfrm>
                <a:off x="0" y="763435"/>
                <a:ext cx="825797" cy="825798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1952" name="zinzino-product-content-weight-control-usa-110dpi.jpg" descr="zinzino-product-content-weight-control-usa-110dpi.jpg"/>
            <p:cNvPicPr>
              <a:picLocks noChangeAspect="1"/>
            </p:cNvPicPr>
            <p:nvPr/>
          </p:nvPicPr>
          <p:blipFill>
            <a:blip r:embed="rId5"/>
            <a:srcRect l="44562" r="2397"/>
            <a:stretch>
              <a:fillRect/>
            </a:stretch>
          </p:blipFill>
          <p:spPr>
            <a:xfrm>
              <a:off x="9775613" y="0"/>
              <a:ext cx="14419064" cy="13716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3" name="Weight Control products"/>
            <p:cNvSpPr txBox="1"/>
            <p:nvPr/>
          </p:nvSpPr>
          <p:spPr>
            <a:xfrm>
              <a:off x="480486" y="1353767"/>
              <a:ext cx="9490183" cy="22396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l" defTabSz="457200">
                <a:lnSpc>
                  <a:spcPct val="80000"/>
                </a:lnSpc>
                <a:defRPr spc="350"/>
              </a:lvl1pPr>
            </a:lstStyle>
            <a:p>
              <a:pPr>
                <a:lnSpc>
                  <a:spcPts val="5500"/>
                </a:lnSpc>
              </a:pPr>
              <a:r>
                <a:rPr lang="ru-RU" sz="5000" b="0" i="0" strike="noStrike" cap="none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Продукты, </a:t>
              </a:r>
              <a:br>
                <a:rPr lang="sv-SE" sz="5000" b="0" i="0" strike="noStrike" cap="none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5000" b="0" i="0" strike="noStrike" cap="none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регулирующие вес</a:t>
              </a:r>
            </a:p>
          </p:txBody>
        </p:sp>
      </p:grpSp>
      <p:sp>
        <p:nvSpPr>
          <p:cNvPr id="26" name="• 3 EFSA claims">
            <a:extLst>
              <a:ext uri="{FF2B5EF4-FFF2-40B4-BE49-F238E27FC236}">
                <a16:creationId xmlns:a16="http://schemas.microsoft.com/office/drawing/2014/main" id="{590F1AED-3BF1-5442-11CD-FFAE61DBB1EC}"/>
              </a:ext>
            </a:extLst>
          </p:cNvPr>
          <p:cNvSpPr txBox="1"/>
          <p:nvPr/>
        </p:nvSpPr>
        <p:spPr>
          <a:xfrm>
            <a:off x="196272" y="12915413"/>
            <a:ext cx="3820520" cy="33020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numCol="1" anchor="t">
            <a:spAutoFit/>
          </a:bodyPr>
          <a:lstStyle/>
          <a:p>
            <a:pPr lvl="2" algn="l" defTabSz="457200">
              <a:defRPr sz="1500" b="1" i="1">
                <a:latin typeface="Open Sans"/>
                <a:ea typeface="Open Sans"/>
                <a:cs typeface="Open Sans"/>
                <a:sym typeface="Open Sans"/>
              </a:defRPr>
            </a:pP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"/>
                <a:ea typeface="Open Sans"/>
                <a:cs typeface="Open Sans"/>
              </a:rPr>
              <a:t>• </a:t>
            </a:r>
            <a:r>
              <a:rPr lang="sv-SE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22</a:t>
            </a:r>
            <a:r>
              <a:rPr lang="ru-RU" sz="1500" b="0" i="1" strike="noStrike" cap="none" spc="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 утверждения от ЕОБП</a:t>
            </a:r>
          </a:p>
        </p:txBody>
      </p:sp>
    </p:spTree>
  </p:cSld>
  <p:clrMapOvr>
    <a:masterClrMapping/>
  </p:clrMapOvr>
  <p:transition>
    <p:fad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9" name="Gruppera"/>
          <p:cNvGrpSpPr/>
          <p:nvPr/>
        </p:nvGrpSpPr>
        <p:grpSpPr>
          <a:xfrm>
            <a:off x="2275" y="-5160"/>
            <a:ext cx="24385794" cy="13721159"/>
            <a:chOff x="0" y="0"/>
            <a:chExt cx="24385794" cy="13721158"/>
          </a:xfrm>
        </p:grpSpPr>
        <p:sp>
          <p:nvSpPr>
            <p:cNvPr id="1956" name="Rektangel"/>
            <p:cNvSpPr/>
            <p:nvPr/>
          </p:nvSpPr>
          <p:spPr>
            <a:xfrm>
              <a:off x="1792" y="0"/>
              <a:ext cx="24384002" cy="13721158"/>
            </a:xfrm>
            <a:prstGeom prst="rect">
              <a:avLst/>
            </a:prstGeom>
            <a:solidFill>
              <a:srgbClr val="C9CD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57" name="Balance supplements"/>
            <p:cNvSpPr txBox="1"/>
            <p:nvPr/>
          </p:nvSpPr>
          <p:spPr>
            <a:xfrm>
              <a:off x="0" y="1145810"/>
              <a:ext cx="24379450" cy="11290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8">
                <a:defRPr spc="500"/>
              </a:pPr>
              <a:r>
                <a:rPr lang="ru-RU" sz="5000" strike="noStrike" cap="none" spc="350">
                  <a:solidFill>
                    <a:srgbClr val="000000"/>
                  </a:solidFill>
                  <a:effectLst/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Пищевые добавки </a:t>
              </a:r>
              <a:r>
                <a:rPr lang="ru-RU" sz="5000" b="1" strike="noStrike" cap="none" spc="10">
                  <a:solidFill>
                    <a:srgbClr val="000000"/>
                  </a:solidFill>
                  <a:effectLst/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Balance</a:t>
              </a:r>
            </a:p>
          </p:txBody>
        </p:sp>
        <p:pic>
          <p:nvPicPr>
            <p:cNvPr id="1958" name="zinzino-product-isolated-revoo-bottle-box-25prc-72dpi.png" descr="zinzino-product-isolated-revoo-bottle-box-25prc-72dpi.png"/>
            <p:cNvPicPr>
              <a:picLocks noChangeAspect="1"/>
            </p:cNvPicPr>
            <p:nvPr/>
          </p:nvPicPr>
          <p:blipFill>
            <a:blip r:embed="rId3"/>
            <a:srcRect l="3506" r="3506"/>
            <a:stretch>
              <a:fillRect/>
            </a:stretch>
          </p:blipFill>
          <p:spPr>
            <a:xfrm>
              <a:off x="16719621" y="8102882"/>
              <a:ext cx="2089361" cy="25749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9" name="R.E.V.O.O Meet the next generation  of olive oil."/>
            <p:cNvSpPr txBox="1"/>
            <p:nvPr/>
          </p:nvSpPr>
          <p:spPr>
            <a:xfrm>
              <a:off x="16179054" y="10927205"/>
              <a:ext cx="3423716" cy="1325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R.E.V.O.O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Встречайте оливковое масло нового поколения</a:t>
              </a:r>
              <a: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.</a:t>
              </a:r>
              <a:endParaRPr lang="ru-RU" sz="2000" b="0" i="0" strike="noStrike" cap="none" spc="0" baseline="0" dirty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endParaRPr>
            </a:p>
          </p:txBody>
        </p:sp>
        <p:sp>
          <p:nvSpPr>
            <p:cNvPr id="1960" name="Linje"/>
            <p:cNvSpPr/>
            <p:nvPr/>
          </p:nvSpPr>
          <p:spPr>
            <a:xfrm>
              <a:off x="16203675" y="10863327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1961" name="balancetest-packshot-left-700x583px-72dpi.png" descr="balancetest-packshot-left-700x583px-72dpi.png"/>
            <p:cNvPicPr>
              <a:picLocks noChangeAspect="1"/>
            </p:cNvPicPr>
            <p:nvPr/>
          </p:nvPicPr>
          <p:blipFill>
            <a:blip r:embed="rId4"/>
            <a:srcRect l="1128" r="1128"/>
            <a:stretch>
              <a:fillRect/>
            </a:stretch>
          </p:blipFill>
          <p:spPr>
            <a:xfrm>
              <a:off x="1696429" y="3189167"/>
              <a:ext cx="3883108" cy="33087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62" name="BalanceTest Re-balance your body."/>
            <p:cNvSpPr txBox="1"/>
            <p:nvPr/>
          </p:nvSpPr>
          <p:spPr>
            <a:xfrm>
              <a:off x="1926085" y="6549091"/>
              <a:ext cx="3423715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BalanceTest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Верните баланс вашему организму.</a:t>
              </a:r>
            </a:p>
          </p:txBody>
        </p:sp>
        <p:sp>
          <p:nvSpPr>
            <p:cNvPr id="1963" name="Linje"/>
            <p:cNvSpPr/>
            <p:nvPr/>
          </p:nvSpPr>
          <p:spPr>
            <a:xfrm>
              <a:off x="1950704" y="6485214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964" name="BalanceOil+ AquaX Just add water."/>
            <p:cNvSpPr txBox="1"/>
            <p:nvPr/>
          </p:nvSpPr>
          <p:spPr>
            <a:xfrm>
              <a:off x="19029648" y="6549091"/>
              <a:ext cx="3423716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BalanceOil+ AquaX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Просто добавьте воды.</a:t>
              </a:r>
            </a:p>
          </p:txBody>
        </p:sp>
        <p:sp>
          <p:nvSpPr>
            <p:cNvPr id="1965" name="Linje"/>
            <p:cNvSpPr/>
            <p:nvPr/>
          </p:nvSpPr>
          <p:spPr>
            <a:xfrm>
              <a:off x="19054270" y="6485214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1966" name="balanceoil-plus-aquax-packshot-1250x1250px-110dpi.png" descr="balanceoil-plus-aquax-packshot-1250x1250px-110dpi.png"/>
            <p:cNvPicPr>
              <a:picLocks noChangeAspect="1"/>
            </p:cNvPicPr>
            <p:nvPr/>
          </p:nvPicPr>
          <p:blipFill>
            <a:blip r:embed="rId5"/>
            <a:srcRect l="9429" r="9429"/>
            <a:stretch>
              <a:fillRect/>
            </a:stretch>
          </p:blipFill>
          <p:spPr>
            <a:xfrm>
              <a:off x="19263544" y="3424911"/>
              <a:ext cx="2524256" cy="31109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67" name="essent-plus-premium-packshot-left-1500x1297px-72dpi.png" descr="essent-plus-premium-packshot-left-1500x1297px-72dpi.png"/>
            <p:cNvPicPr>
              <a:picLocks noChangeAspect="1"/>
            </p:cNvPicPr>
            <p:nvPr/>
          </p:nvPicPr>
          <p:blipFill>
            <a:blip r:embed="rId6"/>
            <a:srcRect t="3286" b="3286"/>
            <a:stretch>
              <a:fillRect/>
            </a:stretch>
          </p:blipFill>
          <p:spPr>
            <a:xfrm>
              <a:off x="10559508" y="8096320"/>
              <a:ext cx="3158942" cy="255188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68" name="Essent+ Premium Redefining the concept  of Omega-3."/>
            <p:cNvSpPr txBox="1"/>
            <p:nvPr/>
          </p:nvSpPr>
          <p:spPr>
            <a:xfrm>
              <a:off x="10477867" y="10924526"/>
              <a:ext cx="3423715" cy="1325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Essent+ Premium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Переосмысляя концепцию 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Омега-3.</a:t>
              </a:r>
            </a:p>
          </p:txBody>
        </p:sp>
        <p:sp>
          <p:nvSpPr>
            <p:cNvPr id="1969" name="Linje"/>
            <p:cNvSpPr/>
            <p:nvPr/>
          </p:nvSpPr>
          <p:spPr>
            <a:xfrm>
              <a:off x="10502486" y="10860648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970" name="BalanceOil+ Premium Our most revolutionary supplement so far."/>
            <p:cNvSpPr txBox="1"/>
            <p:nvPr/>
          </p:nvSpPr>
          <p:spPr>
            <a:xfrm>
              <a:off x="4776679" y="10920431"/>
              <a:ext cx="4212646" cy="148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 </a:t>
              </a: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Premium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Наша самая революционная пищевая добавка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 настоящее время.</a:t>
              </a:r>
            </a:p>
          </p:txBody>
        </p:sp>
        <p:sp>
          <p:nvSpPr>
            <p:cNvPr id="1971" name="Linje"/>
            <p:cNvSpPr/>
            <p:nvPr/>
          </p:nvSpPr>
          <p:spPr>
            <a:xfrm>
              <a:off x="4801298" y="10856554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973" name="BalanceOil+ Meet the next generation  of olive oil. Available in 4 flavors."/>
            <p:cNvSpPr txBox="1"/>
            <p:nvPr/>
          </p:nvSpPr>
          <p:spPr>
            <a:xfrm>
              <a:off x="7627273" y="6549091"/>
              <a:ext cx="3768755" cy="192147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lang="sv-SE" sz="2000" b="1">
                  <a:latin typeface="Open Sans Semibold" panose="020B0606030504020204" pitchFamily="34" charset="0"/>
                  <a:ea typeface="Open Sans Semibold" panose="020B0606030504020204" pitchFamily="34" charset="0"/>
                  <a:cs typeface="Open Sans Semibold" panose="020B0606030504020204" pitchFamily="34" charset="0"/>
                </a:rPr>
                <a:t>BalanceOil+</a:t>
              </a:r>
            </a:p>
            <a:p>
              <a:pPr algn="l">
                <a:spcBef>
                  <a:spcPts val="0"/>
                </a:spcBef>
                <a:spcAft>
                  <a:spcPts val="0"/>
                </a:spcAft>
              </a:pPr>
              <a:r>
                <a:rPr lang="az-Cyrl-AZ" sz="200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Новое поколение омегасодержащих пищевых добавок.</a:t>
              </a:r>
              <a:r>
                <a:rPr lang="sv-SE" sz="200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 </a:t>
              </a:r>
              <a:r>
                <a:rPr lang="ru-RU" sz="2000" dirty="0"/>
                <a:t>Доступно </a:t>
              </a:r>
              <a:r>
                <a:rPr lang="sv-SE" sz="2000" dirty="0"/>
                <a:t>5</a:t>
              </a:r>
              <a:r>
                <a:rPr lang="ru-RU" sz="2000" dirty="0"/>
                <a:t> вкуса.</a:t>
              </a:r>
              <a:endParaRPr lang="sv-SE" sz="200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974" name="Linje"/>
            <p:cNvSpPr/>
            <p:nvPr/>
          </p:nvSpPr>
          <p:spPr>
            <a:xfrm>
              <a:off x="7651892" y="6485214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975" name="BalanceOil+ Vegan The new standard for sustainable supplements. Available in 2 flavors."/>
            <p:cNvSpPr txBox="1"/>
            <p:nvPr/>
          </p:nvSpPr>
          <p:spPr>
            <a:xfrm>
              <a:off x="13328458" y="6549091"/>
              <a:ext cx="4627067" cy="14828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BalanceOil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 </a:t>
              </a: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Vegan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Новый стандарт пищевых добавок, созданных в соответствии </a:t>
              </a:r>
              <a:b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с</a:t>
              </a: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принципами устойчивого развития.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Доступно 2 вкуса.</a:t>
              </a:r>
            </a:p>
          </p:txBody>
        </p:sp>
        <p:sp>
          <p:nvSpPr>
            <p:cNvPr id="1976" name="Linje"/>
            <p:cNvSpPr/>
            <p:nvPr/>
          </p:nvSpPr>
          <p:spPr>
            <a:xfrm>
              <a:off x="13353083" y="6485214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1977" name="balanceoil-plus-vegan-packshot-1250x1250px-110dpi.png" descr="balanceoil-plus-vegan-packshot-1250x1250px-110dpi.png"/>
            <p:cNvPicPr>
              <a:picLocks noChangeAspect="1"/>
            </p:cNvPicPr>
            <p:nvPr/>
          </p:nvPicPr>
          <p:blipFill>
            <a:blip r:embed="rId7"/>
            <a:srcRect l="9429" r="9429"/>
            <a:stretch>
              <a:fillRect/>
            </a:stretch>
          </p:blipFill>
          <p:spPr>
            <a:xfrm>
              <a:off x="13778257" y="3424911"/>
              <a:ext cx="2524256" cy="31109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78" name="balanceoil-plus-orange-lemon-mint-packshot-1250x1250px-110dpi.png" descr="balanceoil-plus-orange-lemon-mint-packshot-1250x1250px-110dpi.png"/>
            <p:cNvPicPr>
              <a:picLocks noChangeAspect="1"/>
            </p:cNvPicPr>
            <p:nvPr/>
          </p:nvPicPr>
          <p:blipFill>
            <a:blip r:embed="rId8"/>
            <a:srcRect l="9429" r="9429"/>
            <a:stretch>
              <a:fillRect/>
            </a:stretch>
          </p:blipFill>
          <p:spPr>
            <a:xfrm>
              <a:off x="8077068" y="3424911"/>
              <a:ext cx="2524256" cy="31109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26" name="balanceoil-plus-orange-lemon-mint-packshot-1250x1250px-110dpi.png">
            <a:extLst>
              <a:ext uri="{FF2B5EF4-FFF2-40B4-BE49-F238E27FC236}">
                <a16:creationId xmlns:a16="http://schemas.microsoft.com/office/drawing/2014/main" id="{2674CB20-9982-C1B7-5C87-5C58DF5B7FA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0" r="9430"/>
          <a:stretch/>
        </p:blipFill>
        <p:spPr>
          <a:xfrm>
            <a:off x="5228682" y="7790812"/>
            <a:ext cx="2524256" cy="3110975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7" name="VeganTM 327C.png" descr="VeganTM 327C.png">
            <a:extLst>
              <a:ext uri="{FF2B5EF4-FFF2-40B4-BE49-F238E27FC236}">
                <a16:creationId xmlns:a16="http://schemas.microsoft.com/office/drawing/2014/main" id="{860F5C93-D300-1F73-57DF-0502AD2A9F0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824567" y="5584697"/>
            <a:ext cx="554499" cy="447169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01" name="Gruppera"/>
          <p:cNvGrpSpPr/>
          <p:nvPr/>
        </p:nvGrpSpPr>
        <p:grpSpPr>
          <a:xfrm>
            <a:off x="0" y="0"/>
            <a:ext cx="24385794" cy="13716000"/>
            <a:chOff x="0" y="5160"/>
            <a:chExt cx="24385794" cy="13715999"/>
          </a:xfrm>
        </p:grpSpPr>
        <p:sp>
          <p:nvSpPr>
            <p:cNvPr id="1981" name="Rektangel"/>
            <p:cNvSpPr/>
            <p:nvPr/>
          </p:nvSpPr>
          <p:spPr>
            <a:xfrm>
              <a:off x="1792" y="5160"/>
              <a:ext cx="24384002" cy="13715999"/>
            </a:xfrm>
            <a:prstGeom prst="rect">
              <a:avLst/>
            </a:prstGeom>
            <a:solidFill>
              <a:srgbClr val="C9CD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82" name="Zinzino health protocol"/>
            <p:cNvSpPr txBox="1"/>
            <p:nvPr/>
          </p:nvSpPr>
          <p:spPr>
            <a:xfrm>
              <a:off x="0" y="1159064"/>
              <a:ext cx="24379450" cy="11290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8">
                <a:defRPr spc="500"/>
              </a:pPr>
              <a:r>
                <a:rPr lang="ru-RU" sz="5000" b="0" i="0" strike="noStrike" cap="none" spc="3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Протокол Здоровья</a:t>
              </a:r>
              <a:r>
                <a:rPr lang="ru-RU" sz="5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 Zinzino</a:t>
              </a:r>
            </a:p>
          </p:txBody>
        </p:sp>
        <p:grpSp>
          <p:nvGrpSpPr>
            <p:cNvPr id="2000" name="Gruppera"/>
            <p:cNvGrpSpPr/>
            <p:nvPr/>
          </p:nvGrpSpPr>
          <p:grpSpPr>
            <a:xfrm>
              <a:off x="1926084" y="3424910"/>
              <a:ext cx="20527281" cy="6876491"/>
              <a:chOff x="0" y="0"/>
              <a:chExt cx="20527278" cy="6876489"/>
            </a:xfrm>
          </p:grpSpPr>
          <p:pic>
            <p:nvPicPr>
              <p:cNvPr id="1983" name="zinobiotic-plus-packshot-1659x1072px-110dpi.png" descr="zinobiotic-plus-packshot-1659x1072px-110dpi.png"/>
              <p:cNvPicPr>
                <a:picLocks noChangeAspect="1"/>
              </p:cNvPicPr>
              <p:nvPr/>
            </p:nvPicPr>
            <p:blipFill>
              <a:blip r:embed="rId2"/>
              <a:srcRect l="16019" r="16019"/>
              <a:stretch>
                <a:fillRect/>
              </a:stretch>
            </p:blipFill>
            <p:spPr>
              <a:xfrm>
                <a:off x="5524367" y="328996"/>
                <a:ext cx="3377083" cy="321088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984" name="Step 2: Restore ZinoBiotic+ Nurture your gut health.  ZinoBiotic+ helps your  gut stay healthy and contributes to balanced cholesterol levels."/>
              <p:cNvSpPr txBox="1"/>
              <p:nvPr/>
            </p:nvSpPr>
            <p:spPr>
              <a:xfrm>
                <a:off x="5701187" y="3124180"/>
                <a:ext cx="3768760" cy="35577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Шаг 2: Восстанавливающий</a:t>
                </a:r>
                <a:br>
                  <a:rPr sz="2000" dirty="0"/>
                </a:b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ZinoBiotic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+</a:t>
                </a:r>
                <a:br>
                  <a:rPr sz="2000" dirty="0"/>
                </a:br>
                <a:r>
                  <a:rPr lang="az-Cyrl-AZ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Позаботьтесь о здоровье своего кишечника.</a:t>
                </a:r>
                <a:endParaRPr lang="sv-SE" sz="20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  <a:p>
                <a:pPr algn="l">
                  <a:spcBef>
                    <a:spcPts val="0"/>
                  </a:spcBef>
                  <a:spcAft>
                    <a:spcPts val="0"/>
                  </a:spcAft>
                </a:pPr>
                <a:endParaRPr lang="sv-SE" sz="20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  <a:p>
                <a:pPr algn="l" defTabSz="2438338">
                  <a:defRPr sz="2000"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ZinoBiotic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 помогает вашему </a:t>
                </a:r>
                <a: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кишечнику оставаться здоровым и поддерживает холестерин в балансе.</a:t>
                </a:r>
              </a:p>
            </p:txBody>
          </p:sp>
          <p:sp>
            <p:nvSpPr>
              <p:cNvPr id="1985" name="Linje"/>
              <p:cNvSpPr/>
              <p:nvPr/>
            </p:nvSpPr>
            <p:spPr>
              <a:xfrm>
                <a:off x="5725808" y="3060303"/>
                <a:ext cx="3374475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sp>
            <p:nvSpPr>
              <p:cNvPr id="1986" name="Step 1: Balance BalanceOil+ The next generation of  Omega supplements.…"/>
              <p:cNvSpPr txBox="1"/>
              <p:nvPr/>
            </p:nvSpPr>
            <p:spPr>
              <a:xfrm>
                <a:off x="0" y="3124180"/>
                <a:ext cx="3423715" cy="375230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Шаг 1: Балансирующий</a:t>
                </a:r>
                <a:br>
                  <a:rPr sz="2000" dirty="0"/>
                </a:b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BalanceOil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+</a:t>
                </a:r>
                <a:br>
                  <a:rPr sz="2000" dirty="0"/>
                </a:br>
                <a:r>
                  <a:rPr lang="az-Cyrl-AZ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Новое поколение </a:t>
                </a:r>
                <a:br>
                  <a:rPr lang="az-Cyrl-AZ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</a:br>
                <a:r>
                  <a:rPr lang="az-Cyrl-AZ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омегасодержащих </a:t>
                </a:r>
                <a:br>
                  <a:rPr lang="sv-SE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</a:br>
                <a:r>
                  <a:rPr lang="az-Cyrl-AZ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пищевых добавок.</a:t>
                </a:r>
                <a:endParaRPr lang="sv-SE" sz="20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  <a:p>
                <a:pPr algn="l">
                  <a:spcBef>
                    <a:spcPts val="0"/>
                  </a:spcBef>
                  <a:spcAft>
                    <a:spcPts val="0"/>
                  </a:spcAft>
                </a:pPr>
                <a:endParaRPr lang="sv-SE" sz="2000" i="1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  <a:p>
                <a:pPr algn="l">
                  <a:defRPr sz="2000"/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BalanceOil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+ регулирует врожденную иммунную систему и поддерживает нормальную функцию сердца и мозга</a:t>
                </a:r>
                <a: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.</a:t>
                </a:r>
                <a:endPara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endParaRPr>
              </a:p>
            </p:txBody>
          </p:sp>
          <p:sp>
            <p:nvSpPr>
              <p:cNvPr id="1987" name="Linje"/>
              <p:cNvSpPr/>
              <p:nvPr/>
            </p:nvSpPr>
            <p:spPr>
              <a:xfrm>
                <a:off x="24619" y="3060303"/>
                <a:ext cx="3374475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grpSp>
            <p:nvGrpSpPr>
              <p:cNvPr id="1992" name="Gruppera"/>
              <p:cNvGrpSpPr/>
              <p:nvPr/>
            </p:nvGrpSpPr>
            <p:grpSpPr>
              <a:xfrm>
                <a:off x="11130353" y="178216"/>
                <a:ext cx="3695739" cy="6156684"/>
                <a:chOff x="0" y="0"/>
                <a:chExt cx="3695737" cy="6156682"/>
              </a:xfrm>
            </p:grpSpPr>
            <p:sp>
              <p:nvSpPr>
                <p:cNvPr id="1988" name="Step 3: Support Xtend+ All the nutrients you need  in one capsule.…"/>
                <p:cNvSpPr txBox="1"/>
                <p:nvPr/>
              </p:nvSpPr>
              <p:spPr>
                <a:xfrm>
                  <a:off x="272023" y="2945963"/>
                  <a:ext cx="3423715" cy="321072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t">
                  <a:noAutofit/>
                </a:bodyPr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Шаг 3: Поддерживающий</a:t>
                  </a:r>
                  <a:br>
                    <a:rPr sz="2000" dirty="0"/>
                  </a:br>
                  <a:r>
                    <a:rPr lang="ru-RU" sz="2000" b="0" i="0" strike="noStrike" cap="none" spc="0" baseline="0" dirty="0" err="1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Xtend</a:t>
                  </a: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+</a:t>
                  </a:r>
                  <a:br>
                    <a:rPr sz="2000" dirty="0"/>
                  </a:br>
                  <a: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Все необходимые питательные вещества </a:t>
                  </a:r>
                  <a:b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</a:br>
                  <a: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в одной капсуле.</a:t>
                  </a:r>
                  <a:endParaRPr lang="sv-SE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</a:pPr>
                  <a:endParaRPr lang="sv-SE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  <a:p>
                  <a:pPr algn="l">
                    <a:defRPr sz="2000"/>
                  </a:pPr>
                  <a:r>
                    <a:rPr lang="ru-RU" sz="2000" b="0" i="0" strike="noStrike" cap="none" spc="0" baseline="0" dirty="0" err="1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Xtend</a:t>
                  </a: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+ повышает уровень энергии и поддерживает врожденный иммунитет.</a:t>
                  </a:r>
                </a:p>
              </p:txBody>
            </p:sp>
            <p:pic>
              <p:nvPicPr>
                <p:cNvPr id="1989" name="xtend-plus-packshot-left-598x516px-72dpi.png" descr="xtend-plus-packshot-left-598x516px-72dpi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3265940" cy="281810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990" name="Linje"/>
                <p:cNvSpPr/>
                <p:nvPr/>
              </p:nvSpPr>
              <p:spPr>
                <a:xfrm>
                  <a:off x="296643" y="2882086"/>
                  <a:ext cx="3374476" cy="1"/>
                </a:xfrm>
                <a:prstGeom prst="lin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  <p:pic>
              <p:nvPicPr>
                <p:cNvPr id="1991" name="VeganTM 327C.png" descr="VeganTM 327C.png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053027" y="1949323"/>
                  <a:ext cx="554499" cy="447168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1993" name="VeganTM 327C.png" descr="VeganTM 327C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90658" y="2127539"/>
                <a:ext cx="554499" cy="44716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grpSp>
            <p:nvGrpSpPr>
              <p:cNvPr id="1998" name="Gruppera"/>
              <p:cNvGrpSpPr/>
              <p:nvPr/>
            </p:nvGrpSpPr>
            <p:grpSpPr>
              <a:xfrm>
                <a:off x="16840271" y="178216"/>
                <a:ext cx="3687007" cy="6057068"/>
                <a:chOff x="0" y="0"/>
                <a:chExt cx="3687005" cy="6057066"/>
              </a:xfrm>
            </p:grpSpPr>
            <p:pic>
              <p:nvPicPr>
                <p:cNvPr id="1994" name="viva-plus-packshot-left-598x516px-72dpi.png" descr="viva-plus-packshot-left-598x516px-72dpi.png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3265940" cy="2818102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sp>
              <p:nvSpPr>
                <p:cNvPr id="1995" name="Linje"/>
                <p:cNvSpPr/>
                <p:nvPr/>
              </p:nvSpPr>
              <p:spPr>
                <a:xfrm>
                  <a:off x="287911" y="2882086"/>
                  <a:ext cx="3374475" cy="1"/>
                </a:xfrm>
                <a:prstGeom prst="line">
                  <a:avLst/>
                </a:prstGeom>
                <a:noFill/>
                <a:ln w="254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>
                    <a:defRPr sz="3200"/>
                  </a:pPr>
                  <a:endParaRPr/>
                </a:p>
              </p:txBody>
            </p:sp>
            <p:sp>
              <p:nvSpPr>
                <p:cNvPr id="1996" name="Add Viva+ Less stress. Sound sleep.…"/>
                <p:cNvSpPr txBox="1"/>
                <p:nvPr/>
              </p:nvSpPr>
              <p:spPr>
                <a:xfrm>
                  <a:off x="263291" y="2945963"/>
                  <a:ext cx="3423715" cy="311110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  </a:ext>
                </a:extLst>
              </p:spPr>
              <p:txBody>
                <a:bodyPr wrap="square" lIns="50800" tIns="50800" rIns="50800" bIns="50800" numCol="1" anchor="t">
                  <a:noAutofit/>
                </a:bodyPr>
                <a:lstStyle/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Добавьте </a:t>
                  </a:r>
                  <a:r>
                    <a:rPr lang="ru-RU" sz="2000" b="0" i="0" strike="noStrike" cap="none" spc="0" baseline="0" dirty="0" err="1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Viva</a:t>
                  </a: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Semibold"/>
                      <a:ea typeface="Open Sans Semibold"/>
                      <a:cs typeface="Open Sans Semibold"/>
                    </a:rPr>
                    <a:t>+</a:t>
                  </a:r>
                  <a:br>
                    <a:rPr sz="2000" dirty="0"/>
                  </a:br>
                  <a: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Меньше стресса. </a:t>
                  </a:r>
                  <a:b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</a:br>
                  <a:r>
                    <a:rPr lang="az-Cyrl-AZ" sz="2000" i="1">
                      <a:latin typeface="Open Sans Light" panose="020B0306030504020204" pitchFamily="34" charset="0"/>
                      <a:ea typeface="Open Sans Light" panose="020B0306030504020204" pitchFamily="34" charset="0"/>
                      <a:cs typeface="Open Sans Light" panose="020B0306030504020204" pitchFamily="34" charset="0"/>
                    </a:rPr>
                    <a:t>Хороший сон.</a:t>
                  </a:r>
                  <a:endParaRPr lang="sv-SE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  <a:p>
                  <a:pPr algn="l">
                    <a:spcBef>
                      <a:spcPts val="0"/>
                    </a:spcBef>
                    <a:spcAft>
                      <a:spcPts val="0"/>
                    </a:spcAft>
                  </a:pPr>
                  <a:endParaRPr lang="sv-SE" sz="2000" i="1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endParaRPr>
                </a:p>
                <a:p>
                  <a:pPr algn="l">
                    <a:defRPr sz="2000"/>
                  </a:pPr>
                  <a:r>
                    <a:rPr lang="ru-RU" sz="2000" b="0" i="0" strike="noStrike" cap="none" spc="0" baseline="0" dirty="0" err="1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Viva</a:t>
                  </a: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+ — полностью натуральная </a:t>
                  </a:r>
                  <a:r>
                    <a:rPr lang="ru-RU" sz="2000" b="0" i="0" strike="noStrike" cap="none" spc="0" baseline="0" dirty="0" err="1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ноотропная</a:t>
                  </a:r>
                  <a:r>
                    <a:rPr lang="ru-RU" sz="2000" b="0" i="0" strike="noStrike" cap="none" spc="0" baseline="0" dirty="0">
                      <a:solidFill>
                        <a:srgbClr val="000000"/>
                      </a:solidFill>
                      <a:effectLst/>
                      <a:latin typeface="Open Sans Light"/>
                      <a:ea typeface="Open Sans Light"/>
                      <a:cs typeface="Open Sans Light"/>
                    </a:rPr>
                    <a:t> пищевая добавка.</a:t>
                  </a:r>
                </a:p>
              </p:txBody>
            </p:sp>
            <p:pic>
              <p:nvPicPr>
                <p:cNvPr id="1997" name="VeganTM 327C.png" descr="VeganTM 327C.png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050488" y="1949323"/>
                  <a:ext cx="554498" cy="447168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</p:grpSp>
          <p:pic>
            <p:nvPicPr>
              <p:cNvPr id="1999" name="balanceoil-plus-orange-lemon-mint-packshot-1250x1250px-110dpi.png" descr="balanceoil-plus-orange-lemon-mint-packshot-1250x1250px-110dpi.png"/>
              <p:cNvPicPr>
                <a:picLocks noChangeAspect="1"/>
              </p:cNvPicPr>
              <p:nvPr/>
            </p:nvPicPr>
            <p:blipFill>
              <a:blip r:embed="rId6"/>
              <a:srcRect l="9429" r="9429"/>
              <a:stretch>
                <a:fillRect/>
              </a:stretch>
            </p:blipFill>
            <p:spPr>
              <a:xfrm>
                <a:off x="323204" y="0"/>
                <a:ext cx="2524257" cy="311097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</p:grpSp>
    </p:spTree>
  </p:cSld>
  <p:clrMapOvr>
    <a:masterClrMapping/>
  </p:clrMapOvr>
  <p:transition>
    <p:fade/>
  </p:transition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Rektangel"/>
          <p:cNvSpPr/>
          <p:nvPr/>
        </p:nvSpPr>
        <p:spPr>
          <a:xfrm>
            <a:off x="4067" y="-5161"/>
            <a:ext cx="24384002" cy="13721161"/>
          </a:xfrm>
          <a:prstGeom prst="rect">
            <a:avLst/>
          </a:prstGeom>
          <a:solidFill>
            <a:srgbClr val="C9CDC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4" name="Immune and restore supplements"/>
          <p:cNvSpPr txBox="1"/>
          <p:nvPr/>
        </p:nvSpPr>
        <p:spPr>
          <a:xfrm>
            <a:off x="2275" y="1140650"/>
            <a:ext cx="24379450" cy="1129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 anchor="ctr"/>
          <a:lstStyle/>
          <a:p>
            <a:pPr defTabSz="2438338">
              <a:defRPr spc="50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Пищевые добавки</a:t>
            </a: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 для иммунной системы и восстановления</a:t>
            </a:r>
          </a:p>
        </p:txBody>
      </p:sp>
      <p:grpSp>
        <p:nvGrpSpPr>
          <p:cNvPr id="2008" name="Gruppera"/>
          <p:cNvGrpSpPr/>
          <p:nvPr/>
        </p:nvGrpSpPr>
        <p:grpSpPr>
          <a:xfrm>
            <a:off x="10470115" y="3509068"/>
            <a:ext cx="3423715" cy="4360344"/>
            <a:chOff x="0" y="0"/>
            <a:chExt cx="3423714" cy="4360342"/>
          </a:xfrm>
        </p:grpSpPr>
        <p:sp>
          <p:nvSpPr>
            <p:cNvPr id="2005" name="Xtend The ultimate all-in-one supplement"/>
            <p:cNvSpPr txBox="1"/>
            <p:nvPr/>
          </p:nvSpPr>
          <p:spPr>
            <a:xfrm>
              <a:off x="0" y="3034863"/>
              <a:ext cx="3423715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Xtend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Все необходимые</a:t>
              </a:r>
              <a:r>
                <a:rPr lang="es-ES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элементы в одной пищевой добавке.</a:t>
              </a:r>
              <a:endParaRPr b="0" dirty="0">
                <a:latin typeface="+mn-lt"/>
                <a:ea typeface="+mn-ea"/>
                <a:cs typeface="+mn-cs"/>
                <a:sym typeface="Open Sans Light"/>
              </a:endParaRPr>
            </a:p>
          </p:txBody>
        </p:sp>
        <p:pic>
          <p:nvPicPr>
            <p:cNvPr id="2006" name="zinzino-products-isolated-xtend-left-25prc-110dpi.png" descr="zinzino-products-isolated-xtend-left-25prc-110dpi.png"/>
            <p:cNvPicPr>
              <a:picLocks noChangeAspect="1"/>
            </p:cNvPicPr>
            <p:nvPr/>
          </p:nvPicPr>
          <p:blipFill>
            <a:blip r:embed="rId3"/>
            <a:srcRect t="6856" b="6856"/>
            <a:stretch>
              <a:fillRect/>
            </a:stretch>
          </p:blipFill>
          <p:spPr>
            <a:xfrm>
              <a:off x="78914" y="0"/>
              <a:ext cx="3265941" cy="28181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07" name="Linje"/>
            <p:cNvSpPr/>
            <p:nvPr/>
          </p:nvSpPr>
          <p:spPr>
            <a:xfrm>
              <a:off x="24620" y="2970986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013" name="Gruppera"/>
          <p:cNvGrpSpPr/>
          <p:nvPr/>
        </p:nvGrpSpPr>
        <p:grpSpPr>
          <a:xfrm>
            <a:off x="16172414" y="7979468"/>
            <a:ext cx="3423715" cy="4271443"/>
            <a:chOff x="0" y="0"/>
            <a:chExt cx="3423714" cy="4271442"/>
          </a:xfrm>
        </p:grpSpPr>
        <p:pic>
          <p:nvPicPr>
            <p:cNvPr id="2009" name="zinzino-product-isolated-zinogene-plus-left-25prc-72dpi.png" descr="zinzino-product-isolated-zinogene-plus-left-25prc-72dpi.png"/>
            <p:cNvPicPr>
              <a:picLocks noChangeAspect="1"/>
            </p:cNvPicPr>
            <p:nvPr/>
          </p:nvPicPr>
          <p:blipFill>
            <a:blip r:embed="rId4"/>
            <a:srcRect l="9245" t="103" b="103"/>
            <a:stretch>
              <a:fillRect/>
            </a:stretch>
          </p:blipFill>
          <p:spPr>
            <a:xfrm>
              <a:off x="29734" y="0"/>
              <a:ext cx="2963973" cy="28181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10" name="VeganTM 327C.png" descr="VeganTM 327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89470" y="1949323"/>
              <a:ext cx="554499" cy="447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1" name="ZinoGene+ The all-natural spring-clean for your body."/>
            <p:cNvSpPr txBox="1"/>
            <p:nvPr/>
          </p:nvSpPr>
          <p:spPr>
            <a:xfrm>
              <a:off x="0" y="2945963"/>
              <a:ext cx="3423715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ZinoGene+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Натуральная весенняя чистка вашего организма.</a:t>
              </a:r>
            </a:p>
          </p:txBody>
        </p:sp>
        <p:sp>
          <p:nvSpPr>
            <p:cNvPr id="2012" name="Linje"/>
            <p:cNvSpPr/>
            <p:nvPr/>
          </p:nvSpPr>
          <p:spPr>
            <a:xfrm>
              <a:off x="24619" y="2882086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  <p:grpSp>
        <p:nvGrpSpPr>
          <p:cNvPr id="2018" name="Gruppera"/>
          <p:cNvGrpSpPr/>
          <p:nvPr/>
        </p:nvGrpSpPr>
        <p:grpSpPr>
          <a:xfrm>
            <a:off x="4517804" y="3597967"/>
            <a:ext cx="3695739" cy="4459487"/>
            <a:chOff x="0" y="0"/>
            <a:chExt cx="3695737" cy="4459485"/>
          </a:xfrm>
        </p:grpSpPr>
        <p:sp>
          <p:nvSpPr>
            <p:cNvPr id="2014" name="Xtend+ All the nutrients you need  in one capsule."/>
            <p:cNvSpPr txBox="1"/>
            <p:nvPr/>
          </p:nvSpPr>
          <p:spPr>
            <a:xfrm>
              <a:off x="272023" y="2945963"/>
              <a:ext cx="3423715" cy="1513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Xtend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Все необходимые питательные вещества 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в одной капсуле.</a:t>
              </a:r>
            </a:p>
          </p:txBody>
        </p:sp>
        <p:pic>
          <p:nvPicPr>
            <p:cNvPr id="2015" name="xtend-plus-packshot-left-598x516px-72dpi.png" descr="xtend-plus-packshot-left-598x516px-72dpi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3265940" cy="28181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6" name="Linje"/>
            <p:cNvSpPr/>
            <p:nvPr/>
          </p:nvSpPr>
          <p:spPr>
            <a:xfrm>
              <a:off x="296643" y="2882086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2017" name="VeganTM 327C.png" descr="VeganTM 327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3027" y="1949323"/>
              <a:ext cx="554499" cy="447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23" name="Gruppera"/>
          <p:cNvGrpSpPr/>
          <p:nvPr/>
        </p:nvGrpSpPr>
        <p:grpSpPr>
          <a:xfrm>
            <a:off x="15916478" y="3597967"/>
            <a:ext cx="3695739" cy="3796096"/>
            <a:chOff x="0" y="0"/>
            <a:chExt cx="3695737" cy="3796095"/>
          </a:xfrm>
        </p:grpSpPr>
        <p:pic>
          <p:nvPicPr>
            <p:cNvPr id="2019" name="viva-plus-packshot-left-598x516px-72dpi.png" descr="viva-plus-packshot-left-598x516px-72dpi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3265940" cy="28181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20" name="Linje"/>
            <p:cNvSpPr/>
            <p:nvPr/>
          </p:nvSpPr>
          <p:spPr>
            <a:xfrm>
              <a:off x="287911" y="2882086"/>
              <a:ext cx="3374475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2021" name="Viva+ Less stress. Sound sleep."/>
            <p:cNvSpPr txBox="1"/>
            <p:nvPr/>
          </p:nvSpPr>
          <p:spPr>
            <a:xfrm>
              <a:off x="272023" y="2945963"/>
              <a:ext cx="3423715" cy="8501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Viva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Меньше стресса. </a:t>
              </a:r>
              <a:br>
                <a:rPr lang="sv-SE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Хороший сон.</a:t>
              </a:r>
            </a:p>
          </p:txBody>
        </p:sp>
        <p:pic>
          <p:nvPicPr>
            <p:cNvPr id="2022" name="VeganTM 327C.png" descr="VeganTM 327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0488" y="1949323"/>
              <a:ext cx="554498" cy="447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28" name="Gruppera"/>
          <p:cNvGrpSpPr/>
          <p:nvPr/>
        </p:nvGrpSpPr>
        <p:grpSpPr>
          <a:xfrm>
            <a:off x="10455066" y="7861993"/>
            <a:ext cx="3438764" cy="4379393"/>
            <a:chOff x="256975" y="0"/>
            <a:chExt cx="3438762" cy="4379392"/>
          </a:xfrm>
        </p:grpSpPr>
        <p:sp>
          <p:nvSpPr>
            <p:cNvPr id="2024" name="ZinoShine+ Let the sun shine in."/>
            <p:cNvSpPr txBox="1"/>
            <p:nvPr/>
          </p:nvSpPr>
          <p:spPr>
            <a:xfrm>
              <a:off x="272023" y="3053913"/>
              <a:ext cx="3423715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ZinoShine+</a:t>
              </a:r>
              <a:br>
                <a:rPr sz="2000"/>
              </a:br>
              <a:r>
                <a:rPr lang="ru-RU" sz="2000" b="0" i="0" strike="noStrike" cap="none" spc="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Пусть солнце освещает.</a:t>
              </a:r>
            </a:p>
          </p:txBody>
        </p:sp>
        <p:sp>
          <p:nvSpPr>
            <p:cNvPr id="2025" name="Linje"/>
            <p:cNvSpPr/>
            <p:nvPr/>
          </p:nvSpPr>
          <p:spPr>
            <a:xfrm>
              <a:off x="296643" y="2990036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2026" name="VeganTM 327C.png" descr="VeganTM 327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3027" y="2057273"/>
              <a:ext cx="554499" cy="447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27" name="zinoshine-plus-packshot-left-1181x1181px-72dpi.png" descr="zinoshine-plus-packshot-left-1181x1181px-72dpi.png"/>
            <p:cNvPicPr>
              <a:picLocks noChangeAspect="1"/>
            </p:cNvPicPr>
            <p:nvPr/>
          </p:nvPicPr>
          <p:blipFill>
            <a:blip r:embed="rId8"/>
            <a:srcRect t="56" b="4882"/>
            <a:stretch>
              <a:fillRect/>
            </a:stretch>
          </p:blipFill>
          <p:spPr>
            <a:xfrm>
              <a:off x="256975" y="0"/>
              <a:ext cx="2964515" cy="281810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2033" name="Gruppera"/>
          <p:cNvGrpSpPr/>
          <p:nvPr/>
        </p:nvGrpSpPr>
        <p:grpSpPr>
          <a:xfrm>
            <a:off x="4517804" y="7979467"/>
            <a:ext cx="3695739" cy="4271444"/>
            <a:chOff x="0" y="0"/>
            <a:chExt cx="3695737" cy="4271442"/>
          </a:xfrm>
        </p:grpSpPr>
        <p:sp>
          <p:nvSpPr>
            <p:cNvPr id="2029" name="Protect+ Help your body to  protect itself."/>
            <p:cNvSpPr txBox="1"/>
            <p:nvPr/>
          </p:nvSpPr>
          <p:spPr>
            <a:xfrm>
              <a:off x="272023" y="2945963"/>
              <a:ext cx="3423715" cy="132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l" defTabSz="2438338">
                <a:defRPr sz="2000" b="1"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rPr lang="ru-RU" sz="2000" b="0" i="0" strike="noStrike" cap="none" spc="0" baseline="0" dirty="0" err="1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Protect</a:t>
              </a: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+</a:t>
              </a:r>
              <a:br>
                <a:rPr sz="2000" dirty="0"/>
              </a:br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Помогите вашему организму обеспечивать собственную защиту.</a:t>
              </a:r>
            </a:p>
          </p:txBody>
        </p:sp>
        <p:pic>
          <p:nvPicPr>
            <p:cNvPr id="2030" name="protect-plus-packshot-left-897x774px-72dpi.png" descr="protect-plus-packshot-left-897x774px-72dpi.png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3265940" cy="28181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31" name="Linje"/>
            <p:cNvSpPr/>
            <p:nvPr/>
          </p:nvSpPr>
          <p:spPr>
            <a:xfrm>
              <a:off x="296643" y="2882086"/>
              <a:ext cx="3374476" cy="1"/>
            </a:xfrm>
            <a:prstGeom prst="line">
              <a:avLst/>
            </a:prstGeom>
            <a:noFill/>
            <a:ln w="25400" cap="flat">
              <a:solidFill>
                <a:srgbClr val="00000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pic>
          <p:nvPicPr>
            <p:cNvPr id="2032" name="VeganTM 327C.png" descr="VeganTM 327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53027" y="1949323"/>
              <a:ext cx="554499" cy="44716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>
    <p:fade/>
  </p:transition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uppera"/>
          <p:cNvGrpSpPr/>
          <p:nvPr/>
        </p:nvGrpSpPr>
        <p:grpSpPr>
          <a:xfrm>
            <a:off x="2275" y="-5160"/>
            <a:ext cx="24385794" cy="13721160"/>
            <a:chOff x="0" y="0"/>
            <a:chExt cx="24385794" cy="13721159"/>
          </a:xfrm>
        </p:grpSpPr>
        <p:sp>
          <p:nvSpPr>
            <p:cNvPr id="2035" name="Rektangel"/>
            <p:cNvSpPr/>
            <p:nvPr/>
          </p:nvSpPr>
          <p:spPr>
            <a:xfrm>
              <a:off x="1792" y="0"/>
              <a:ext cx="24384002" cy="13721159"/>
            </a:xfrm>
            <a:prstGeom prst="rect">
              <a:avLst/>
            </a:prstGeom>
            <a:solidFill>
              <a:srgbClr val="C9CD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2039" name="Gruppera"/>
            <p:cNvGrpSpPr/>
            <p:nvPr/>
          </p:nvGrpSpPr>
          <p:grpSpPr>
            <a:xfrm>
              <a:off x="19023416" y="5364780"/>
              <a:ext cx="3529032" cy="3581672"/>
              <a:chOff x="0" y="0"/>
              <a:chExt cx="3529030" cy="3581670"/>
            </a:xfrm>
          </p:grpSpPr>
          <p:pic>
            <p:nvPicPr>
              <p:cNvPr id="2036" name="Gruppera" descr="Gruppera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37240" y="0"/>
                <a:ext cx="2322000" cy="220501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37" name="Energy Bar Top up on the go."/>
              <p:cNvSpPr txBox="1"/>
              <p:nvPr/>
            </p:nvSpPr>
            <p:spPr>
              <a:xfrm>
                <a:off x="0" y="2256191"/>
                <a:ext cx="3529030" cy="132547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 defTabSz="2438338">
                  <a:defRPr sz="2000"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Энергетический батончик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Восполните энергию </a:t>
                </a:r>
                <a:b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на</a:t>
                </a:r>
                <a:r>
                  <a:rPr lang="es-ES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 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ходу.</a:t>
                </a:r>
              </a:p>
            </p:txBody>
          </p:sp>
          <p:sp>
            <p:nvSpPr>
              <p:cNvPr id="2038" name="Linje"/>
              <p:cNvSpPr/>
              <p:nvPr/>
            </p:nvSpPr>
            <p:spPr>
              <a:xfrm>
                <a:off x="24619" y="2192313"/>
                <a:ext cx="3374475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2045" name="Gruppera"/>
            <p:cNvGrpSpPr/>
            <p:nvPr/>
          </p:nvGrpSpPr>
          <p:grpSpPr>
            <a:xfrm>
              <a:off x="13072911" y="5080636"/>
              <a:ext cx="4532484" cy="3865814"/>
              <a:chOff x="0" y="0"/>
              <a:chExt cx="4532483" cy="3865813"/>
            </a:xfrm>
          </p:grpSpPr>
          <p:pic>
            <p:nvPicPr>
              <p:cNvPr id="2040" name="vegatarian logo.png" descr="vegatarian logo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764119" y="1647196"/>
                <a:ext cx="768365" cy="372102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41" name="leanshake-vanilla-packshot-left-600x600-72dpi.png" descr="leanshake-vanilla-packshot-left-600x600-72dpi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161551"/>
                <a:ext cx="2205146" cy="2205146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42" name="leanshake-berry-packshot-left-600x600px-72dpi.png" descr="leanshake-berry-packshot-left-600x600px-72dpi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01520" y="0"/>
                <a:ext cx="2528251" cy="252825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43" name="LeanShake Available also as  a vegetarian option."/>
              <p:cNvSpPr txBox="1"/>
              <p:nvPr/>
            </p:nvSpPr>
            <p:spPr>
              <a:xfrm>
                <a:off x="252949" y="2540334"/>
                <a:ext cx="3423715" cy="13254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 defTabSz="2438338">
                  <a:defRPr sz="2000"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LeanShake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Доступен в версии </a:t>
                </a:r>
                <a:br>
                  <a:rPr lang="sv-SE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для вегетарианцев.</a:t>
                </a:r>
              </a:p>
            </p:txBody>
          </p:sp>
          <p:sp>
            <p:nvSpPr>
              <p:cNvPr id="2044" name="Linje"/>
              <p:cNvSpPr/>
              <p:nvPr/>
            </p:nvSpPr>
            <p:spPr>
              <a:xfrm>
                <a:off x="277569" y="2476457"/>
                <a:ext cx="3374476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2050" name="Gruppera"/>
            <p:cNvGrpSpPr/>
            <p:nvPr/>
          </p:nvGrpSpPr>
          <p:grpSpPr>
            <a:xfrm>
              <a:off x="7332368" y="5080573"/>
              <a:ext cx="3978996" cy="3865878"/>
              <a:chOff x="0" y="0"/>
              <a:chExt cx="3978994" cy="3865877"/>
            </a:xfrm>
          </p:grpSpPr>
          <p:pic>
            <p:nvPicPr>
              <p:cNvPr id="2046" name="leanshake-strawberry-packshot-left-600x600px-72dpi.png" descr="leanshake-strawberry-packshot-left-600x600px-72dpi.png"/>
              <p:cNvPicPr>
                <a:picLocks noChangeAspect="1"/>
              </p:cNvPicPr>
              <p:nvPr/>
            </p:nvPicPr>
            <p:blipFill>
              <a:blip r:embed="rId6"/>
              <a:srcRect t="1975" b="1975"/>
              <a:stretch>
                <a:fillRect/>
              </a:stretch>
            </p:blipFill>
            <p:spPr>
              <a:xfrm>
                <a:off x="0" y="161551"/>
                <a:ext cx="2295842" cy="220514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pic>
            <p:nvPicPr>
              <p:cNvPr id="2047" name="leanshake-chocolate-packshot-left-600x600px-72dpi.png" descr="leanshake-chocolate-packshot-left-600x600px-72dpi.png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50745" y="0"/>
                <a:ext cx="2528250" cy="252825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48" name="LeanShake Stay in the game,  get back on track."/>
              <p:cNvSpPr txBox="1"/>
              <p:nvPr/>
            </p:nvSpPr>
            <p:spPr>
              <a:xfrm>
                <a:off x="302253" y="2540398"/>
                <a:ext cx="3423715" cy="13254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 defTabSz="2438338">
                  <a:defRPr sz="2000"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LeanShake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Сохраняйте свои позиции, 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возвращайтесь в строй.</a:t>
                </a:r>
              </a:p>
            </p:txBody>
          </p:sp>
          <p:sp>
            <p:nvSpPr>
              <p:cNvPr id="2049" name="Linje"/>
              <p:cNvSpPr/>
              <p:nvPr/>
            </p:nvSpPr>
            <p:spPr>
              <a:xfrm>
                <a:off x="326873" y="2476520"/>
                <a:ext cx="3374475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</p:grpSp>
        <p:grpSp>
          <p:nvGrpSpPr>
            <p:cNvPr id="2055" name="Gruppera"/>
            <p:cNvGrpSpPr/>
            <p:nvPr/>
          </p:nvGrpSpPr>
          <p:grpSpPr>
            <a:xfrm>
              <a:off x="1926085" y="4254017"/>
              <a:ext cx="3423715" cy="4691587"/>
              <a:chOff x="0" y="0"/>
              <a:chExt cx="3423714" cy="4691586"/>
            </a:xfrm>
          </p:grpSpPr>
          <p:pic>
            <p:nvPicPr>
              <p:cNvPr id="2051" name="Skin-Serum-50ml-New-Package-shadow-150dpi.png" descr="Skin-Serum-50ml-New-Package-shadow-150dpi.pn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600" y="0"/>
                <a:ext cx="2544505" cy="313593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2052" name="Skin Serum Skincare that makes  a real difference."/>
              <p:cNvSpPr txBox="1"/>
              <p:nvPr/>
            </p:nvSpPr>
            <p:spPr>
              <a:xfrm>
                <a:off x="0" y="3366107"/>
                <a:ext cx="3423715" cy="13254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  </a:ext>
              </a:extLst>
            </p:spPr>
            <p:txBody>
              <a:bodyPr wrap="square" lIns="50800" tIns="50800" rIns="50800" bIns="50800" numCol="1" anchor="t">
                <a:noAutofit/>
              </a:bodyPr>
              <a:lstStyle/>
              <a:p>
                <a:pPr algn="l" defTabSz="2438338">
                  <a:defRPr sz="2000" b="1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Skin</a:t>
                </a: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 </a:t>
                </a:r>
                <a:r>
                  <a:rPr lang="ru-RU" sz="2000" b="0" i="0" strike="noStrike" cap="none" spc="0" baseline="0" dirty="0" err="1">
                    <a:solidFill>
                      <a:srgbClr val="000000"/>
                    </a:solidFill>
                    <a:effectLst/>
                    <a:latin typeface="Open Sans Semibold"/>
                    <a:ea typeface="Open Sans Semibold"/>
                    <a:cs typeface="Open Sans Semibold"/>
                  </a:rPr>
                  <a:t>Serum</a:t>
                </a:r>
                <a:br>
                  <a:rPr sz="2000" dirty="0"/>
                </a:br>
                <a:r>
                  <a:rPr lang="ru-RU" sz="2000" b="0" i="0" strike="noStrike" cap="none" spc="0" baseline="0" dirty="0">
                    <a:solidFill>
                      <a:srgbClr val="000000"/>
                    </a:solidFill>
                    <a:effectLst/>
                    <a:latin typeface="Open Sans Light"/>
                    <a:ea typeface="Open Sans Light"/>
                    <a:cs typeface="Open Sans Light"/>
                  </a:rPr>
                  <a:t>Средство для ухода за кожей, которое реально меняет жизнь.</a:t>
                </a:r>
              </a:p>
            </p:txBody>
          </p:sp>
          <p:sp>
            <p:nvSpPr>
              <p:cNvPr id="2053" name="Linje"/>
              <p:cNvSpPr/>
              <p:nvPr/>
            </p:nvSpPr>
            <p:spPr>
              <a:xfrm>
                <a:off x="24618" y="3302230"/>
                <a:ext cx="3374475" cy="1"/>
              </a:xfrm>
              <a:prstGeom prst="line">
                <a:avLst/>
              </a:prstGeom>
              <a:noFill/>
              <a:ln w="254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/>
                </a:pPr>
                <a:endParaRPr/>
              </a:p>
            </p:txBody>
          </p:sp>
          <p:pic>
            <p:nvPicPr>
              <p:cNvPr id="2054" name="VeganTM 327C.png" descr="VeganTM 327C.png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136638" y="2369466"/>
                <a:ext cx="554499" cy="44716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2056" name="Additional wellness products"/>
            <p:cNvSpPr txBox="1"/>
            <p:nvPr/>
          </p:nvSpPr>
          <p:spPr>
            <a:xfrm>
              <a:off x="0" y="1145809"/>
              <a:ext cx="24379450" cy="11290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438338">
                <a:defRPr spc="500"/>
              </a:pPr>
              <a:r>
                <a:rPr lang="ru-RU" sz="5000" b="0" i="0" strike="noStrike" cap="none" spc="0" baseline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Дополнительные</a:t>
              </a:r>
              <a:r>
                <a:rPr lang="ru-RU" sz="5000" b="0" i="0" strike="noStrike" cap="none" spc="350" baseline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 продукты для здоровья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Balance-illustration-with-layers-red.jpg" descr="Balance-illustration-with-layers-red.jpg"/>
          <p:cNvPicPr>
            <a:picLocks noChangeAspect="1"/>
          </p:cNvPicPr>
          <p:nvPr/>
        </p:nvPicPr>
        <p:blipFill>
          <a:blip r:embed="rId2"/>
          <a:srcRect l="4276" r="4276"/>
          <a:stretch>
            <a:fillRect/>
          </a:stretch>
        </p:blipFill>
        <p:spPr>
          <a:xfrm>
            <a:off x="2048334" y="503832"/>
            <a:ext cx="19533788" cy="13216286"/>
          </a:xfrm>
          <a:prstGeom prst="rect">
            <a:avLst/>
          </a:prstGeom>
          <a:ln w="12700">
            <a:miter lim="400000"/>
          </a:ln>
        </p:spPr>
      </p:pic>
      <p:sp>
        <p:nvSpPr>
          <p:cNvPr id="95" name="What are the consequences of  Omega-6 to Omega-3 imbalance?"/>
          <p:cNvSpPr txBox="1"/>
          <p:nvPr/>
        </p:nvSpPr>
        <p:spPr>
          <a:xfrm>
            <a:off x="749300" y="1355588"/>
            <a:ext cx="14003369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Каковы последствия </a:t>
            </a:r>
            <a:br>
              <a:rPr sz="5000"/>
            </a:b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дисбаланса Омега-6 и Омега-3?</a:t>
            </a:r>
          </a:p>
        </p:txBody>
      </p:sp>
      <p:sp>
        <p:nvSpPr>
          <p:cNvPr id="96" name="Hair quality decreases"/>
          <p:cNvSpPr txBox="1"/>
          <p:nvPr/>
        </p:nvSpPr>
        <p:spPr>
          <a:xfrm>
            <a:off x="13357940" y="3158247"/>
            <a:ext cx="2345539" cy="479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 dirty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Ухудшение состояния волос</a:t>
            </a:r>
          </a:p>
        </p:txBody>
      </p:sp>
      <p:sp>
        <p:nvSpPr>
          <p:cNvPr id="97" name="Joint and muscle pain"/>
          <p:cNvSpPr txBox="1"/>
          <p:nvPr/>
        </p:nvSpPr>
        <p:spPr>
          <a:xfrm>
            <a:off x="13388942" y="8417485"/>
            <a:ext cx="2934817" cy="297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 dirty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Боль в суставах и мышцах</a:t>
            </a:r>
          </a:p>
        </p:txBody>
      </p:sp>
      <p:sp>
        <p:nvSpPr>
          <p:cNvPr id="98" name="Reduced organ function"/>
          <p:cNvSpPr txBox="1"/>
          <p:nvPr/>
        </p:nvSpPr>
        <p:spPr>
          <a:xfrm>
            <a:off x="13388942" y="6192877"/>
            <a:ext cx="2547568" cy="4753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 dirty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Ухудшение работы внутренних органов</a:t>
            </a:r>
          </a:p>
        </p:txBody>
      </p:sp>
      <p:sp>
        <p:nvSpPr>
          <p:cNvPr id="99" name="Reduced brain function"/>
          <p:cNvSpPr txBox="1"/>
          <p:nvPr/>
        </p:nvSpPr>
        <p:spPr>
          <a:xfrm>
            <a:off x="13375088" y="2730828"/>
            <a:ext cx="3831421" cy="297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 dirty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Снижение умственной активности</a:t>
            </a:r>
          </a:p>
        </p:txBody>
      </p:sp>
      <p:sp>
        <p:nvSpPr>
          <p:cNvPr id="100" name="Skin loses elasticity"/>
          <p:cNvSpPr txBox="1"/>
          <p:nvPr/>
        </p:nvSpPr>
        <p:spPr>
          <a:xfrm>
            <a:off x="13388942" y="5633663"/>
            <a:ext cx="2449469" cy="4753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 dirty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Ухудшение эластичности кожи</a:t>
            </a:r>
          </a:p>
        </p:txBody>
      </p:sp>
      <p:sp>
        <p:nvSpPr>
          <p:cNvPr id="101" name="Linje"/>
          <p:cNvSpPr/>
          <p:nvPr/>
        </p:nvSpPr>
        <p:spPr>
          <a:xfrm>
            <a:off x="13229661" y="3032056"/>
            <a:ext cx="3924000" cy="0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2" name="Linje"/>
          <p:cNvSpPr/>
          <p:nvPr/>
        </p:nvSpPr>
        <p:spPr>
          <a:xfrm flipV="1">
            <a:off x="12426041" y="3027394"/>
            <a:ext cx="805635" cy="805635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3" name="Linje"/>
          <p:cNvSpPr/>
          <p:nvPr/>
        </p:nvSpPr>
        <p:spPr>
          <a:xfrm>
            <a:off x="13315992" y="3628205"/>
            <a:ext cx="1836000" cy="0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4" name="Linje"/>
          <p:cNvSpPr/>
          <p:nvPr/>
        </p:nvSpPr>
        <p:spPr>
          <a:xfrm flipV="1">
            <a:off x="12514972" y="3626312"/>
            <a:ext cx="805635" cy="805635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5" name="Linje"/>
          <p:cNvSpPr/>
          <p:nvPr/>
        </p:nvSpPr>
        <p:spPr>
          <a:xfrm>
            <a:off x="13315993" y="6110576"/>
            <a:ext cx="2196000" cy="0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6" name="Linje"/>
          <p:cNvSpPr/>
          <p:nvPr/>
        </p:nvSpPr>
        <p:spPr>
          <a:xfrm flipV="1">
            <a:off x="12743621" y="6108682"/>
            <a:ext cx="572372" cy="131642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7" name="Linje"/>
          <p:cNvSpPr/>
          <p:nvPr/>
        </p:nvSpPr>
        <p:spPr>
          <a:xfrm>
            <a:off x="13315993" y="6661564"/>
            <a:ext cx="2304000" cy="1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8" name="Linje"/>
          <p:cNvSpPr/>
          <p:nvPr/>
        </p:nvSpPr>
        <p:spPr>
          <a:xfrm flipV="1">
            <a:off x="12743622" y="6659672"/>
            <a:ext cx="576985" cy="98464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09" name="Linje"/>
          <p:cNvSpPr/>
          <p:nvPr/>
        </p:nvSpPr>
        <p:spPr>
          <a:xfrm>
            <a:off x="13315993" y="8707883"/>
            <a:ext cx="2982270" cy="0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0" name="Linje"/>
          <p:cNvSpPr/>
          <p:nvPr/>
        </p:nvSpPr>
        <p:spPr>
          <a:xfrm flipV="1">
            <a:off x="12630785" y="8705990"/>
            <a:ext cx="689822" cy="394274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1" name="Reduced heart function"/>
          <p:cNvSpPr txBox="1"/>
          <p:nvPr/>
        </p:nvSpPr>
        <p:spPr>
          <a:xfrm>
            <a:off x="13388942" y="5254718"/>
            <a:ext cx="2960562" cy="2972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80000"/>
              </a:lnSpc>
              <a:defRPr sz="1500" b="1" spc="45">
                <a:solidFill>
                  <a:srgbClr val="C15954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lang="ru-RU" sz="1500" b="1" i="0" strike="noStrike" cap="none" spc="45" baseline="0">
                <a:solidFill>
                  <a:srgbClr val="C15954"/>
                </a:solidFill>
                <a:effectLst/>
                <a:latin typeface="Open Sans"/>
                <a:ea typeface="Open Sans"/>
                <a:cs typeface="Open Sans"/>
              </a:rPr>
              <a:t>Нарушение работы сердца</a:t>
            </a:r>
          </a:p>
        </p:txBody>
      </p:sp>
      <p:sp>
        <p:nvSpPr>
          <p:cNvPr id="112" name="Linje"/>
          <p:cNvSpPr/>
          <p:nvPr/>
        </p:nvSpPr>
        <p:spPr>
          <a:xfrm>
            <a:off x="13376955" y="5559689"/>
            <a:ext cx="2946803" cy="0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  <p:sp>
        <p:nvSpPr>
          <p:cNvPr id="113" name="Linje"/>
          <p:cNvSpPr/>
          <p:nvPr/>
        </p:nvSpPr>
        <p:spPr>
          <a:xfrm flipV="1">
            <a:off x="12804582" y="5557795"/>
            <a:ext cx="576985" cy="131642"/>
          </a:xfrm>
          <a:prstGeom prst="line">
            <a:avLst/>
          </a:prstGeom>
          <a:ln w="19050">
            <a:solidFill>
              <a:srgbClr val="DE8D82">
                <a:alpha val="6456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his is how it affects  the cells in our body"/>
          <p:cNvSpPr txBox="1"/>
          <p:nvPr/>
        </p:nvSpPr>
        <p:spPr>
          <a:xfrm>
            <a:off x="751185" y="1358801"/>
            <a:ext cx="11136015" cy="15122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2438338">
              <a:lnSpc>
                <a:spcPts val="5500"/>
              </a:lnSpc>
              <a:defRPr spc="350"/>
            </a:pPr>
            <a:r>
              <a:rPr lang="ru-RU" sz="5000" b="0" i="0" strike="noStrike" cap="none" spc="350" baseline="0">
                <a:solidFill>
                  <a:srgbClr val="000000"/>
                </a:solidFill>
                <a:effectLst/>
                <a:latin typeface="Open Sans Light"/>
                <a:ea typeface="Open Sans Light"/>
                <a:cs typeface="Open Sans Light"/>
              </a:rPr>
              <a:t>Вот как он влияет </a:t>
            </a:r>
            <a:br>
              <a:rPr sz="5000"/>
            </a:br>
            <a:r>
              <a:rPr lang="ru-RU" sz="5000" b="0" i="0" strike="noStrike" cap="none" spc="0" baseline="0">
                <a:solidFill>
                  <a:srgbClr val="000000"/>
                </a:solidFill>
                <a:effectLst/>
                <a:latin typeface="Open Sans Semibold"/>
                <a:ea typeface="Open Sans Semibold"/>
                <a:cs typeface="Open Sans Semibold"/>
              </a:rPr>
              <a:t>на клетки нашего тела</a:t>
            </a:r>
          </a:p>
        </p:txBody>
      </p:sp>
      <p:pic>
        <p:nvPicPr>
          <p:cNvPr id="74" name="Balance illustration with layers-green.png" descr="Balance illustration with layers-green.png">
            <a:extLst>
              <a:ext uri="{FF2B5EF4-FFF2-40B4-BE49-F238E27FC236}">
                <a16:creationId xmlns:a16="http://schemas.microsoft.com/office/drawing/2014/main" id="{DBD79056-F822-CE4E-890D-F18CF2A8B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792" y="502084"/>
            <a:ext cx="21360876" cy="13216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75" name="Balance illustration with layers-red.png" descr="Balance illustration with layers-red.png">
            <a:extLst>
              <a:ext uri="{FF2B5EF4-FFF2-40B4-BE49-F238E27FC236}">
                <a16:creationId xmlns:a16="http://schemas.microsoft.com/office/drawing/2014/main" id="{5FBB80CC-7024-7047-A23D-B570EEBF2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845" y="527484"/>
            <a:ext cx="21278769" cy="13165536"/>
          </a:xfrm>
          <a:prstGeom prst="rect">
            <a:avLst/>
          </a:prstGeom>
          <a:ln w="12700">
            <a:miter lim="400000"/>
          </a:ln>
        </p:spPr>
      </p:pic>
      <p:pic>
        <p:nvPicPr>
          <p:cNvPr id="76" name="Balance illustration with layer-greys.png" descr="Balance illustration with layer-greys.png">
            <a:extLst>
              <a:ext uri="{FF2B5EF4-FFF2-40B4-BE49-F238E27FC236}">
                <a16:creationId xmlns:a16="http://schemas.microsoft.com/office/drawing/2014/main" id="{E3A9A06B-1901-464D-B8C4-F963B3C4F9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319" y="502084"/>
            <a:ext cx="21319823" cy="131909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7" name="Gruppera">
            <a:extLst>
              <a:ext uri="{FF2B5EF4-FFF2-40B4-BE49-F238E27FC236}">
                <a16:creationId xmlns:a16="http://schemas.microsoft.com/office/drawing/2014/main" id="{7D02F540-23EB-5A40-B61D-989C728686F3}"/>
              </a:ext>
            </a:extLst>
          </p:cNvPr>
          <p:cNvGrpSpPr/>
          <p:nvPr/>
        </p:nvGrpSpPr>
        <p:grpSpPr>
          <a:xfrm>
            <a:off x="449725" y="4317244"/>
            <a:ext cx="8662191" cy="6584712"/>
            <a:chOff x="-695972" y="-10568"/>
            <a:chExt cx="8662189" cy="6584711"/>
          </a:xfrm>
        </p:grpSpPr>
        <p:pic>
          <p:nvPicPr>
            <p:cNvPr id="78" name="Red-cell-with-layers.jpeg" descr="Red-cell-with-layers.jpeg">
              <a:extLst>
                <a:ext uri="{FF2B5EF4-FFF2-40B4-BE49-F238E27FC236}">
                  <a16:creationId xmlns:a16="http://schemas.microsoft.com/office/drawing/2014/main" id="{A36A0654-6ACC-6149-BA90-4BF1243724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5474"/>
            <a:stretch>
              <a:fillRect/>
            </a:stretch>
          </p:blipFill>
          <p:spPr>
            <a:xfrm>
              <a:off x="0" y="1579562"/>
              <a:ext cx="7256026" cy="499458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9" name="Reduced function">
              <a:extLst>
                <a:ext uri="{FF2B5EF4-FFF2-40B4-BE49-F238E27FC236}">
                  <a16:creationId xmlns:a16="http://schemas.microsoft.com/office/drawing/2014/main" id="{A4759215-3596-3647-8501-FF6DA1068D1D}"/>
                </a:ext>
              </a:extLst>
            </p:cNvPr>
            <p:cNvSpPr txBox="1"/>
            <p:nvPr/>
          </p:nvSpPr>
          <p:spPr>
            <a:xfrm>
              <a:off x="1268768" y="-10568"/>
              <a:ext cx="4718489" cy="812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2438338">
                <a:defRPr sz="3000" cap="all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all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Нарушение функции</a:t>
              </a:r>
            </a:p>
          </p:txBody>
        </p:sp>
        <p:sp>
          <p:nvSpPr>
            <p:cNvPr id="80" name="Hard, rigid membrane">
              <a:extLst>
                <a:ext uri="{FF2B5EF4-FFF2-40B4-BE49-F238E27FC236}">
                  <a16:creationId xmlns:a16="http://schemas.microsoft.com/office/drawing/2014/main" id="{3BB271E8-200E-294C-9F55-C91782A036D1}"/>
                </a:ext>
              </a:extLst>
            </p:cNvPr>
            <p:cNvSpPr txBox="1"/>
            <p:nvPr/>
          </p:nvSpPr>
          <p:spPr>
            <a:xfrm>
              <a:off x="1462582" y="459650"/>
              <a:ext cx="4330862" cy="812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2438338"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Плотная, жесткая мембрана</a:t>
              </a:r>
            </a:p>
          </p:txBody>
        </p:sp>
        <p:sp>
          <p:nvSpPr>
            <p:cNvPr id="81" name="Nutrients get…">
              <a:extLst>
                <a:ext uri="{FF2B5EF4-FFF2-40B4-BE49-F238E27FC236}">
                  <a16:creationId xmlns:a16="http://schemas.microsoft.com/office/drawing/2014/main" id="{A3150588-0CB1-324D-9466-6004254A9A1A}"/>
                </a:ext>
              </a:extLst>
            </p:cNvPr>
            <p:cNvSpPr/>
            <p:nvPr/>
          </p:nvSpPr>
          <p:spPr>
            <a:xfrm>
              <a:off x="-695972" y="1357188"/>
              <a:ext cx="3292934" cy="7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000" i="1">
                  <a:solidFill>
                    <a:srgbClr val="009A4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Питательные вещества </a:t>
              </a:r>
            </a:p>
            <a:p>
              <a:pPr>
                <a:defRPr sz="2000" i="1">
                  <a:solidFill>
                    <a:srgbClr val="009A4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проникают медленно</a:t>
              </a:r>
            </a:p>
          </p:txBody>
        </p:sp>
        <p:sp>
          <p:nvSpPr>
            <p:cNvPr id="82" name="Waste products…">
              <a:extLst>
                <a:ext uri="{FF2B5EF4-FFF2-40B4-BE49-F238E27FC236}">
                  <a16:creationId xmlns:a16="http://schemas.microsoft.com/office/drawing/2014/main" id="{0E6F7433-05BC-914E-BAF2-224CDEFAAFC9}"/>
                </a:ext>
              </a:extLst>
            </p:cNvPr>
            <p:cNvSpPr/>
            <p:nvPr/>
          </p:nvSpPr>
          <p:spPr>
            <a:xfrm>
              <a:off x="5675434" y="4235172"/>
              <a:ext cx="2290783" cy="1025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000" i="1">
                  <a:solidFill>
                    <a:srgbClr val="FAB800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FAB8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Отходы </a:t>
              </a:r>
            </a:p>
            <a:p>
              <a:pPr>
                <a:defRPr sz="2000" i="1">
                  <a:solidFill>
                    <a:srgbClr val="FAB800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FAB8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медленно выводятся</a:t>
              </a:r>
            </a:p>
          </p:txBody>
        </p:sp>
      </p:grpSp>
      <p:grpSp>
        <p:nvGrpSpPr>
          <p:cNvPr id="83" name="Gruppera">
            <a:extLst>
              <a:ext uri="{FF2B5EF4-FFF2-40B4-BE49-F238E27FC236}">
                <a16:creationId xmlns:a16="http://schemas.microsoft.com/office/drawing/2014/main" id="{451BF853-D576-0A44-B9FF-F1C49E468FD9}"/>
              </a:ext>
            </a:extLst>
          </p:cNvPr>
          <p:cNvGrpSpPr/>
          <p:nvPr/>
        </p:nvGrpSpPr>
        <p:grpSpPr>
          <a:xfrm>
            <a:off x="15693414" y="4353302"/>
            <a:ext cx="8443845" cy="6535140"/>
            <a:chOff x="-2" y="0"/>
            <a:chExt cx="8443844" cy="6535138"/>
          </a:xfrm>
        </p:grpSpPr>
        <p:pic>
          <p:nvPicPr>
            <p:cNvPr id="84" name="Green-cell-with-layers.jpeg" descr="Green-cell-with-layers.jpeg">
              <a:extLst>
                <a:ext uri="{FF2B5EF4-FFF2-40B4-BE49-F238E27FC236}">
                  <a16:creationId xmlns:a16="http://schemas.microsoft.com/office/drawing/2014/main" id="{D7B460B4-99B1-D540-91AD-FEBF5DDADC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b="5732"/>
            <a:stretch>
              <a:fillRect/>
            </a:stretch>
          </p:blipFill>
          <p:spPr>
            <a:xfrm>
              <a:off x="491844" y="1554184"/>
              <a:ext cx="7256026" cy="498095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5" name="normal function">
              <a:extLst>
                <a:ext uri="{FF2B5EF4-FFF2-40B4-BE49-F238E27FC236}">
                  <a16:creationId xmlns:a16="http://schemas.microsoft.com/office/drawing/2014/main" id="{0CC1A34C-A269-CB46-92E1-390CBD0813A0}"/>
                </a:ext>
              </a:extLst>
            </p:cNvPr>
            <p:cNvSpPr txBox="1"/>
            <p:nvPr/>
          </p:nvSpPr>
          <p:spPr>
            <a:xfrm>
              <a:off x="1812811" y="0"/>
              <a:ext cx="4912300" cy="812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2438338">
                <a:defRPr sz="3000" cap="all">
                  <a:latin typeface="Open Sans Semibold"/>
                  <a:ea typeface="Open Sans Semibold"/>
                  <a:cs typeface="Open Sans Semibold"/>
                  <a:sym typeface="Open Sans Semibold"/>
                </a:defRPr>
              </a:lvl1pPr>
            </a:lstStyle>
            <a:p>
              <a:r>
                <a:rPr lang="ru-RU" sz="3000" b="0" i="0" strike="noStrike" cap="all" spc="0" baseline="0" dirty="0">
                  <a:solidFill>
                    <a:srgbClr val="0000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нормальная функция</a:t>
              </a:r>
            </a:p>
          </p:txBody>
        </p:sp>
        <p:sp>
          <p:nvSpPr>
            <p:cNvPr id="86" name="soft, flexible membrane">
              <a:extLst>
                <a:ext uri="{FF2B5EF4-FFF2-40B4-BE49-F238E27FC236}">
                  <a16:creationId xmlns:a16="http://schemas.microsoft.com/office/drawing/2014/main" id="{B90C2FBB-7525-9D4B-8F49-928D9A425456}"/>
                </a:ext>
              </a:extLst>
            </p:cNvPr>
            <p:cNvSpPr txBox="1"/>
            <p:nvPr/>
          </p:nvSpPr>
          <p:spPr>
            <a:xfrm>
              <a:off x="2139069" y="427566"/>
              <a:ext cx="4330862" cy="812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2438338">
                <a:defRPr sz="2000"/>
              </a:lvl1pPr>
            </a:lstStyle>
            <a:p>
              <a:r>
                <a:rPr lang="ru-RU" sz="2000" b="0" i="0" strike="noStrike" cap="none" spc="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Мягкая, гибкая мембрана</a:t>
              </a:r>
            </a:p>
          </p:txBody>
        </p:sp>
        <p:sp>
          <p:nvSpPr>
            <p:cNvPr id="87" name="Nutrients get  in easily">
              <a:extLst>
                <a:ext uri="{FF2B5EF4-FFF2-40B4-BE49-F238E27FC236}">
                  <a16:creationId xmlns:a16="http://schemas.microsoft.com/office/drawing/2014/main" id="{12F29DEE-CFE9-9448-8ED1-5E0C52741F28}"/>
                </a:ext>
              </a:extLst>
            </p:cNvPr>
            <p:cNvSpPr/>
            <p:nvPr/>
          </p:nvSpPr>
          <p:spPr>
            <a:xfrm>
              <a:off x="-2" y="1334700"/>
              <a:ext cx="3601653" cy="7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000" i="1">
                  <a:solidFill>
                    <a:srgbClr val="009A44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Питательные вещества </a:t>
              </a:r>
              <a:br>
                <a:rPr sz="2000" dirty="0"/>
              </a:br>
              <a:r>
                <a:rPr lang="ru-RU" sz="2000" b="0" i="1" strike="noStrike" cap="none" spc="0" baseline="0" dirty="0">
                  <a:solidFill>
                    <a:srgbClr val="009A44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легко попадают внутрь</a:t>
              </a:r>
            </a:p>
          </p:txBody>
        </p:sp>
        <p:sp>
          <p:nvSpPr>
            <p:cNvPr id="88" name="Waste products…">
              <a:extLst>
                <a:ext uri="{FF2B5EF4-FFF2-40B4-BE49-F238E27FC236}">
                  <a16:creationId xmlns:a16="http://schemas.microsoft.com/office/drawing/2014/main" id="{CF8D4417-4754-914D-8E58-1A5DBF4D2F42}"/>
                </a:ext>
              </a:extLst>
            </p:cNvPr>
            <p:cNvSpPr/>
            <p:nvPr/>
          </p:nvSpPr>
          <p:spPr>
            <a:xfrm>
              <a:off x="6060828" y="4414549"/>
              <a:ext cx="2383014" cy="71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/>
            <a:p>
              <a:pPr>
                <a:defRPr sz="2000" i="1">
                  <a:solidFill>
                    <a:srgbClr val="FAB800"/>
                  </a:solidFill>
                  <a:latin typeface="Open Sans Semibold"/>
                  <a:ea typeface="Open Sans Semibold"/>
                  <a:cs typeface="Open Sans Semibold"/>
                  <a:sym typeface="Open Sans Semibold"/>
                </a:defRPr>
              </a:pPr>
              <a:r>
                <a:rPr lang="ru-RU" sz="2000" b="0" i="1" strike="noStrike" cap="none" spc="0" baseline="0" dirty="0">
                  <a:solidFill>
                    <a:srgbClr val="FAB800"/>
                  </a:solidFill>
                  <a:effectLst/>
                  <a:latin typeface="Open Sans Semibold"/>
                  <a:ea typeface="Open Sans Semibold"/>
                  <a:cs typeface="Open Sans Semibold"/>
                </a:rPr>
                <a:t>Отходы легко выводятся</a:t>
              </a:r>
            </a:p>
          </p:txBody>
        </p:sp>
      </p:grpSp>
      <p:grpSp>
        <p:nvGrpSpPr>
          <p:cNvPr id="89" name="Gruppera">
            <a:extLst>
              <a:ext uri="{FF2B5EF4-FFF2-40B4-BE49-F238E27FC236}">
                <a16:creationId xmlns:a16="http://schemas.microsoft.com/office/drawing/2014/main" id="{3058E6C0-D781-B54A-9F0C-860772F8BD46}"/>
              </a:ext>
            </a:extLst>
          </p:cNvPr>
          <p:cNvGrpSpPr/>
          <p:nvPr/>
        </p:nvGrpSpPr>
        <p:grpSpPr>
          <a:xfrm>
            <a:off x="6939143" y="12277742"/>
            <a:ext cx="10567084" cy="1123235"/>
            <a:chOff x="-209947" y="0"/>
            <a:chExt cx="8313546" cy="1123234"/>
          </a:xfrm>
        </p:grpSpPr>
        <p:sp>
          <p:nvSpPr>
            <p:cNvPr id="90" name="Rektangel">
              <a:extLst>
                <a:ext uri="{FF2B5EF4-FFF2-40B4-BE49-F238E27FC236}">
                  <a16:creationId xmlns:a16="http://schemas.microsoft.com/office/drawing/2014/main" id="{C3B9D1FF-45A5-3D4E-B716-000494711030}"/>
                </a:ext>
              </a:extLst>
            </p:cNvPr>
            <p:cNvSpPr/>
            <p:nvPr/>
          </p:nvSpPr>
          <p:spPr>
            <a:xfrm>
              <a:off x="-209947" y="0"/>
              <a:ext cx="8313546" cy="1123234"/>
            </a:xfrm>
            <a:prstGeom prst="rect">
              <a:avLst/>
            </a:prstGeom>
            <a:solidFill>
              <a:srgbClr val="FFFEFD"/>
            </a:solidFill>
            <a:ln w="25400" cap="flat">
              <a:solidFill>
                <a:srgbClr val="DCDEE0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1" name="To achieve healthy cell membranes, we need a 3:1 balance between Omega-6 and Omega-3">
              <a:extLst>
                <a:ext uri="{FF2B5EF4-FFF2-40B4-BE49-F238E27FC236}">
                  <a16:creationId xmlns:a16="http://schemas.microsoft.com/office/drawing/2014/main" id="{62B03B38-424B-244E-9FA7-D52772B94084}"/>
                </a:ext>
              </a:extLst>
            </p:cNvPr>
            <p:cNvSpPr txBox="1"/>
            <p:nvPr/>
          </p:nvSpPr>
          <p:spPr>
            <a:xfrm>
              <a:off x="0" y="40271"/>
              <a:ext cx="7845370" cy="10426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defTabSz="2438338">
                <a:defRPr sz="2000" spc="200"/>
              </a:lvl1pPr>
            </a:lstStyle>
            <a:p>
              <a:pPr>
                <a:lnSpc>
                  <a:spcPts val="2600"/>
                </a:lnSpc>
              </a:pPr>
              <a:r>
                <a:rPr lang="ru-RU" sz="2000" b="0" i="0" strike="noStrike" cap="none" spc="200" baseline="0" dirty="0">
                  <a:solidFill>
                    <a:srgbClr val="000000"/>
                  </a:solidFill>
                  <a:effectLst/>
                  <a:latin typeface="Open Sans Light"/>
                  <a:ea typeface="Open Sans Light"/>
                  <a:cs typeface="Open Sans Light"/>
                </a:rPr>
                <a:t>Чтобы поддерживать клеточные мембраны в здоровом состоянии, соотношение Омега-6 и Омега-3 в организме должно быть 3:1</a:t>
              </a:r>
            </a:p>
          </p:txBody>
        </p:sp>
      </p:grpSp>
      <p:grpSp>
        <p:nvGrpSpPr>
          <p:cNvPr id="92" name="Gruppera">
            <a:extLst>
              <a:ext uri="{FF2B5EF4-FFF2-40B4-BE49-F238E27FC236}">
                <a16:creationId xmlns:a16="http://schemas.microsoft.com/office/drawing/2014/main" id="{6AF9EAB5-53AB-AD4F-BC80-83947F250AC3}"/>
              </a:ext>
            </a:extLst>
          </p:cNvPr>
          <p:cNvGrpSpPr/>
          <p:nvPr/>
        </p:nvGrpSpPr>
        <p:grpSpPr>
          <a:xfrm>
            <a:off x="12426042" y="2742960"/>
            <a:ext cx="3163055" cy="6357305"/>
            <a:chOff x="0" y="79403"/>
            <a:chExt cx="3163054" cy="6357304"/>
          </a:xfrm>
        </p:grpSpPr>
        <p:sp>
          <p:nvSpPr>
            <p:cNvPr id="93" name="Hair quality">
              <a:extLst>
                <a:ext uri="{FF2B5EF4-FFF2-40B4-BE49-F238E27FC236}">
                  <a16:creationId xmlns:a16="http://schemas.microsoft.com/office/drawing/2014/main" id="{B8B9E80E-4D84-AE4B-8828-9C2A9386C2E4}"/>
                </a:ext>
              </a:extLst>
            </p:cNvPr>
            <p:cNvSpPr txBox="1"/>
            <p:nvPr/>
          </p:nvSpPr>
          <p:spPr>
            <a:xfrm>
              <a:off x="962902" y="680163"/>
              <a:ext cx="1877276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Состояние волос</a:t>
              </a:r>
            </a:p>
          </p:txBody>
        </p:sp>
        <p:sp>
          <p:nvSpPr>
            <p:cNvPr id="94" name="Joints and muscles">
              <a:extLst>
                <a:ext uri="{FF2B5EF4-FFF2-40B4-BE49-F238E27FC236}">
                  <a16:creationId xmlns:a16="http://schemas.microsoft.com/office/drawing/2014/main" id="{8CDA9FA0-6042-A542-AA37-33A6B0C6EFA5}"/>
                </a:ext>
              </a:extLst>
            </p:cNvPr>
            <p:cNvSpPr txBox="1"/>
            <p:nvPr/>
          </p:nvSpPr>
          <p:spPr>
            <a:xfrm>
              <a:off x="962901" y="5750700"/>
              <a:ext cx="2073164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Суставы и мышцы</a:t>
              </a:r>
            </a:p>
          </p:txBody>
        </p:sp>
        <p:sp>
          <p:nvSpPr>
            <p:cNvPr id="95" name="Inner organs">
              <a:extLst>
                <a:ext uri="{FF2B5EF4-FFF2-40B4-BE49-F238E27FC236}">
                  <a16:creationId xmlns:a16="http://schemas.microsoft.com/office/drawing/2014/main" id="{4DB0C672-630C-5C45-9D86-68A6C246D066}"/>
                </a:ext>
              </a:extLst>
            </p:cNvPr>
            <p:cNvSpPr txBox="1"/>
            <p:nvPr/>
          </p:nvSpPr>
          <p:spPr>
            <a:xfrm>
              <a:off x="962903" y="3713939"/>
              <a:ext cx="2200151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Внутренние органы</a:t>
              </a:r>
            </a:p>
          </p:txBody>
        </p:sp>
        <p:sp>
          <p:nvSpPr>
            <p:cNvPr id="96" name="Brain function">
              <a:extLst>
                <a:ext uri="{FF2B5EF4-FFF2-40B4-BE49-F238E27FC236}">
                  <a16:creationId xmlns:a16="http://schemas.microsoft.com/office/drawing/2014/main" id="{86B66449-9FFA-AE4C-BB7B-E19DC81401CE}"/>
                </a:ext>
              </a:extLst>
            </p:cNvPr>
            <p:cNvSpPr txBox="1"/>
            <p:nvPr/>
          </p:nvSpPr>
          <p:spPr>
            <a:xfrm>
              <a:off x="962902" y="79403"/>
              <a:ext cx="1510424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Работа мозга</a:t>
              </a:r>
            </a:p>
          </p:txBody>
        </p:sp>
        <p:sp>
          <p:nvSpPr>
            <p:cNvPr id="97" name="Skin elasticity">
              <a:extLst>
                <a:ext uri="{FF2B5EF4-FFF2-40B4-BE49-F238E27FC236}">
                  <a16:creationId xmlns:a16="http://schemas.microsoft.com/office/drawing/2014/main" id="{A6F33BB9-D316-D947-BE32-B4FC28292501}"/>
                </a:ext>
              </a:extLst>
            </p:cNvPr>
            <p:cNvSpPr txBox="1"/>
            <p:nvPr/>
          </p:nvSpPr>
          <p:spPr>
            <a:xfrm>
              <a:off x="962901" y="3140328"/>
              <a:ext cx="2190568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Эластичность кожи</a:t>
              </a:r>
            </a:p>
          </p:txBody>
        </p:sp>
        <p:sp>
          <p:nvSpPr>
            <p:cNvPr id="98" name="Linje">
              <a:extLst>
                <a:ext uri="{FF2B5EF4-FFF2-40B4-BE49-F238E27FC236}">
                  <a16:creationId xmlns:a16="http://schemas.microsoft.com/office/drawing/2014/main" id="{69839E08-3E51-BC46-963C-28B7F4B2D046}"/>
                </a:ext>
              </a:extLst>
            </p:cNvPr>
            <p:cNvSpPr/>
            <p:nvPr/>
          </p:nvSpPr>
          <p:spPr>
            <a:xfrm>
              <a:off x="803618" y="368498"/>
              <a:ext cx="1583999" cy="1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99" name="Linje">
              <a:extLst>
                <a:ext uri="{FF2B5EF4-FFF2-40B4-BE49-F238E27FC236}">
                  <a16:creationId xmlns:a16="http://schemas.microsoft.com/office/drawing/2014/main" id="{4DE00B34-A98F-4B45-A6CE-1588EA9FA3E6}"/>
                </a:ext>
              </a:extLst>
            </p:cNvPr>
            <p:cNvSpPr/>
            <p:nvPr/>
          </p:nvSpPr>
          <p:spPr>
            <a:xfrm flipV="1">
              <a:off x="0" y="363837"/>
              <a:ext cx="805634" cy="805635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0" name="Linje">
              <a:extLst>
                <a:ext uri="{FF2B5EF4-FFF2-40B4-BE49-F238E27FC236}">
                  <a16:creationId xmlns:a16="http://schemas.microsoft.com/office/drawing/2014/main" id="{8F7572FA-C424-C04F-A9D9-BDC85F63B701}"/>
                </a:ext>
              </a:extLst>
            </p:cNvPr>
            <p:cNvSpPr/>
            <p:nvPr/>
          </p:nvSpPr>
          <p:spPr>
            <a:xfrm>
              <a:off x="889951" y="964648"/>
              <a:ext cx="1871999" cy="0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1" name="Linje">
              <a:extLst>
                <a:ext uri="{FF2B5EF4-FFF2-40B4-BE49-F238E27FC236}">
                  <a16:creationId xmlns:a16="http://schemas.microsoft.com/office/drawing/2014/main" id="{81722808-2D02-9A45-80C8-E4821A8B2A25}"/>
                </a:ext>
              </a:extLst>
            </p:cNvPr>
            <p:cNvSpPr/>
            <p:nvPr/>
          </p:nvSpPr>
          <p:spPr>
            <a:xfrm flipV="1">
              <a:off x="88931" y="962755"/>
              <a:ext cx="805634" cy="805635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2" name="Linje">
              <a:extLst>
                <a:ext uri="{FF2B5EF4-FFF2-40B4-BE49-F238E27FC236}">
                  <a16:creationId xmlns:a16="http://schemas.microsoft.com/office/drawing/2014/main" id="{99ED788C-9013-7A47-912F-98625B06F9CB}"/>
                </a:ext>
              </a:extLst>
            </p:cNvPr>
            <p:cNvSpPr/>
            <p:nvPr/>
          </p:nvSpPr>
          <p:spPr>
            <a:xfrm>
              <a:off x="889951" y="3447018"/>
              <a:ext cx="2195999" cy="0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3" name="Linje">
              <a:extLst>
                <a:ext uri="{FF2B5EF4-FFF2-40B4-BE49-F238E27FC236}">
                  <a16:creationId xmlns:a16="http://schemas.microsoft.com/office/drawing/2014/main" id="{C8075EBB-288D-9248-B86D-E62C9274522D}"/>
                </a:ext>
              </a:extLst>
            </p:cNvPr>
            <p:cNvSpPr/>
            <p:nvPr/>
          </p:nvSpPr>
          <p:spPr>
            <a:xfrm flipV="1">
              <a:off x="700729" y="3445125"/>
              <a:ext cx="193835" cy="91409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4" name="Linje">
              <a:extLst>
                <a:ext uri="{FF2B5EF4-FFF2-40B4-BE49-F238E27FC236}">
                  <a16:creationId xmlns:a16="http://schemas.microsoft.com/office/drawing/2014/main" id="{30416515-6D3B-524C-85AA-C3E5C48B8D83}"/>
                </a:ext>
              </a:extLst>
            </p:cNvPr>
            <p:cNvSpPr/>
            <p:nvPr/>
          </p:nvSpPr>
          <p:spPr>
            <a:xfrm>
              <a:off x="889951" y="3998008"/>
              <a:ext cx="2195999" cy="0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5" name="Linje">
              <a:extLst>
                <a:ext uri="{FF2B5EF4-FFF2-40B4-BE49-F238E27FC236}">
                  <a16:creationId xmlns:a16="http://schemas.microsoft.com/office/drawing/2014/main" id="{2540D1B7-1810-E24A-ADF7-6F8E7A6720B9}"/>
                </a:ext>
              </a:extLst>
            </p:cNvPr>
            <p:cNvSpPr/>
            <p:nvPr/>
          </p:nvSpPr>
          <p:spPr>
            <a:xfrm flipV="1">
              <a:off x="745967" y="3996115"/>
              <a:ext cx="148598" cy="35786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6" name="Linje">
              <a:extLst>
                <a:ext uri="{FF2B5EF4-FFF2-40B4-BE49-F238E27FC236}">
                  <a16:creationId xmlns:a16="http://schemas.microsoft.com/office/drawing/2014/main" id="{B54F9D7B-943E-854E-9C31-3D1D0F35A7E3}"/>
                </a:ext>
              </a:extLst>
            </p:cNvPr>
            <p:cNvSpPr/>
            <p:nvPr/>
          </p:nvSpPr>
          <p:spPr>
            <a:xfrm flipV="1">
              <a:off x="889950" y="6026083"/>
              <a:ext cx="2087999" cy="18241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7" name="Linje">
              <a:extLst>
                <a:ext uri="{FF2B5EF4-FFF2-40B4-BE49-F238E27FC236}">
                  <a16:creationId xmlns:a16="http://schemas.microsoft.com/office/drawing/2014/main" id="{5DDEC05C-30F3-2442-9005-D52DAC1BEB85}"/>
                </a:ext>
              </a:extLst>
            </p:cNvPr>
            <p:cNvSpPr/>
            <p:nvPr/>
          </p:nvSpPr>
          <p:spPr>
            <a:xfrm flipV="1">
              <a:off x="204743" y="6042433"/>
              <a:ext cx="689822" cy="394274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08" name="Heart function">
              <a:extLst>
                <a:ext uri="{FF2B5EF4-FFF2-40B4-BE49-F238E27FC236}">
                  <a16:creationId xmlns:a16="http://schemas.microsoft.com/office/drawing/2014/main" id="{25D03FB5-AB75-BF4B-8FE3-7DCA43433EA4}"/>
                </a:ext>
              </a:extLst>
            </p:cNvPr>
            <p:cNvSpPr txBox="1"/>
            <p:nvPr/>
          </p:nvSpPr>
          <p:spPr>
            <a:xfrm>
              <a:off x="962901" y="2594577"/>
              <a:ext cx="1849333" cy="2972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>
                <a:lnSpc>
                  <a:spcPct val="80000"/>
                </a:lnSpc>
                <a:defRPr sz="1500" b="1" spc="45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ru-RU" sz="1500" b="1" i="0" strike="noStrike" cap="none" spc="45" baseline="0">
                  <a:solidFill>
                    <a:srgbClr val="000000"/>
                  </a:solidFill>
                  <a:effectLst/>
                  <a:latin typeface="Open Sans"/>
                  <a:ea typeface="Open Sans"/>
                  <a:cs typeface="Open Sans"/>
                </a:rPr>
                <a:t>Функция сердца</a:t>
              </a:r>
            </a:p>
          </p:txBody>
        </p:sp>
        <p:sp>
          <p:nvSpPr>
            <p:cNvPr id="109" name="Linje">
              <a:extLst>
                <a:ext uri="{FF2B5EF4-FFF2-40B4-BE49-F238E27FC236}">
                  <a16:creationId xmlns:a16="http://schemas.microsoft.com/office/drawing/2014/main" id="{2EB096DB-F9B6-6743-958A-76210AC1AE5C}"/>
                </a:ext>
              </a:extLst>
            </p:cNvPr>
            <p:cNvSpPr/>
            <p:nvPr/>
          </p:nvSpPr>
          <p:spPr>
            <a:xfrm>
              <a:off x="950912" y="2896130"/>
              <a:ext cx="1799999" cy="1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  <p:sp>
          <p:nvSpPr>
            <p:cNvPr id="110" name="Linje">
              <a:extLst>
                <a:ext uri="{FF2B5EF4-FFF2-40B4-BE49-F238E27FC236}">
                  <a16:creationId xmlns:a16="http://schemas.microsoft.com/office/drawing/2014/main" id="{62DD7555-586F-8348-9B3B-CF5E136E00D7}"/>
                </a:ext>
              </a:extLst>
            </p:cNvPr>
            <p:cNvSpPr/>
            <p:nvPr/>
          </p:nvSpPr>
          <p:spPr>
            <a:xfrm flipV="1">
              <a:off x="676078" y="2894238"/>
              <a:ext cx="279448" cy="97534"/>
            </a:xfrm>
            <a:prstGeom prst="line">
              <a:avLst/>
            </a:prstGeom>
            <a:noFill/>
            <a:ln w="19050" cap="flat">
              <a:solidFill>
                <a:srgbClr val="000000">
                  <a:alpha val="64566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/>
              </a:pPr>
              <a:endParaRPr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 advAuto="0"/>
      <p:bldP spid="75" grpId="0" animBg="1" advAuto="0"/>
      <p:bldP spid="75" grpId="1" animBg="1" advAuto="0"/>
      <p:bldP spid="76" grpId="0" animBg="1" advAuto="0"/>
      <p:bldP spid="77" grpId="0" advAuto="0"/>
      <p:bldP spid="83" grpId="0" advAuto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1.10.31"/>
  <p:tag name="AS_TITLE" val="Aspose.Slides for Java"/>
  <p:tag name="AS_VERSION" val="21.10"/>
</p:tagLst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EC5D57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1A931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EC5D57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Open Sans Light"/>
        <a:ea typeface="Open Sans Light"/>
        <a:cs typeface="Open Sans Light"/>
      </a:majorFont>
      <a:minorFont>
        <a:latin typeface="Open Sans Light"/>
        <a:ea typeface="Open Sans Light"/>
        <a:cs typeface="Open Sans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1A931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Open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</TotalTime>
  <Words>4223</Words>
  <Application>Microsoft Macintosh PowerPoint</Application>
  <PresentationFormat>Anpassad</PresentationFormat>
  <Paragraphs>835</Paragraphs>
  <Slides>78</Slides>
  <Notes>22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6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78</vt:i4>
      </vt:variant>
    </vt:vector>
  </HeadingPairs>
  <TitlesOfParts>
    <vt:vector size="85" baseType="lpstr">
      <vt:lpstr>Calibri</vt:lpstr>
      <vt:lpstr>Helvetica Neue</vt:lpstr>
      <vt:lpstr>Helvetica Neue Medium</vt:lpstr>
      <vt:lpstr>Open Sans</vt:lpstr>
      <vt:lpstr>Open Sans Light</vt:lpstr>
      <vt:lpstr>Open Sans Semibold</vt:lpstr>
      <vt:lpstr>White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cp:lastModifiedBy>Marie Carlberg</cp:lastModifiedBy>
  <cp:revision>112</cp:revision>
  <dcterms:modified xsi:type="dcterms:W3CDTF">2022-12-07T16:40:36Z</dcterms:modified>
</cp:coreProperties>
</file>