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320" r:id="rId7"/>
    <p:sldId id="262" r:id="rId8"/>
    <p:sldId id="321" r:id="rId9"/>
    <p:sldId id="264" r:id="rId10"/>
    <p:sldId id="281" r:id="rId11"/>
    <p:sldId id="282" r:id="rId12"/>
    <p:sldId id="267" r:id="rId13"/>
    <p:sldId id="268" r:id="rId14"/>
    <p:sldId id="269" r:id="rId15"/>
    <p:sldId id="322" r:id="rId16"/>
    <p:sldId id="271" r:id="rId17"/>
    <p:sldId id="319" r:id="rId18"/>
    <p:sldId id="273" r:id="rId19"/>
    <p:sldId id="274" r:id="rId20"/>
    <p:sldId id="275" r:id="rId21"/>
    <p:sldId id="276" r:id="rId22"/>
  </p:sldIdLst>
  <p:sldSz cx="24384000" cy="13716000"/>
  <p:notesSz cx="6858000" cy="9144000"/>
  <p:custDataLst>
    <p:tags r:id="rId24"/>
  </p:custDataLst>
  <p:defaultTextStyle>
    <a:defPPr marL="0" marR="0" indent="0" algn="l" defTabSz="914400" rtl="0" fontAlgn="auto" latinLnBrk="1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Open Sans Light"/>
      </a:defRPr>
    </a:lvl1pPr>
    <a:lvl2pPr marL="0" marR="0" indent="228600" algn="ctr" defTabSz="825500" rtl="0" fontAlgn="auto" latinLnBrk="0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Open Sans Light"/>
      </a:defRPr>
    </a:lvl2pPr>
    <a:lvl3pPr marL="0" marR="0" indent="457200" algn="ctr" defTabSz="825500" rtl="0" fontAlgn="auto" latinLnBrk="0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Open Sans Light"/>
      </a:defRPr>
    </a:lvl3pPr>
    <a:lvl4pPr marL="0" marR="0" indent="685800" algn="ctr" defTabSz="825500" rtl="0" fontAlgn="auto" latinLnBrk="0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Open Sans Light"/>
      </a:defRPr>
    </a:lvl4pPr>
    <a:lvl5pPr marL="0" marR="0" indent="914400" algn="ctr" defTabSz="825500" rtl="0" fontAlgn="auto" latinLnBrk="0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Open Sans Light"/>
      </a:defRPr>
    </a:lvl5pPr>
    <a:lvl6pPr marL="0" marR="0" indent="1143000" algn="ctr" defTabSz="825500" rtl="0" fontAlgn="auto" latinLnBrk="0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Open Sans Light"/>
      </a:defRPr>
    </a:lvl6pPr>
    <a:lvl7pPr marL="0" marR="0" indent="1371600" algn="ctr" defTabSz="825500" rtl="0" fontAlgn="auto" latinLnBrk="0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Open Sans Light"/>
      </a:defRPr>
    </a:lvl7pPr>
    <a:lvl8pPr marL="0" marR="0" indent="1600200" algn="ctr" defTabSz="825500" rtl="0" fontAlgn="auto" latinLnBrk="0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Open Sans Light"/>
      </a:defRPr>
    </a:lvl8pPr>
    <a:lvl9pPr marL="0" marR="0" indent="1828800" algn="ctr" defTabSz="825500" rtl="0" fontAlgn="auto" latinLnBrk="0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Open Sans Light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Open Sans"/>
          <a:ea typeface="Open Sans"/>
          <a:cs typeface="Open San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Open Sans"/>
          <a:ea typeface="Open Sans"/>
          <a:cs typeface="Open San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Open Sans"/>
          <a:ea typeface="Open Sans"/>
          <a:cs typeface="Open Sans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Open Sans"/>
          <a:ea typeface="Open Sans"/>
          <a:cs typeface="Open Sans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4D7"/>
          </a:solidFill>
        </a:fill>
      </a:tcStyle>
    </a:wholeTbl>
    <a:band2H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Open Sans"/>
          <a:ea typeface="Open Sans"/>
          <a:cs typeface="Open Sans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Open Sans"/>
          <a:ea typeface="Open Sans"/>
          <a:cs typeface="Open Sans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Open Sans"/>
          <a:ea typeface="Open Sans"/>
          <a:cs typeface="Open Sans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Open Sans"/>
          <a:ea typeface="Open Sans"/>
          <a:cs typeface="Open Sans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Open Sans"/>
          <a:ea typeface="Open Sans"/>
          <a:cs typeface="Open Sans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Open Sans"/>
          <a:ea typeface="Open Sans"/>
          <a:cs typeface="Open Sans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Open Sans"/>
          <a:ea typeface="Open Sans"/>
          <a:cs typeface="Open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Open Sans"/>
          <a:ea typeface="Open Sans"/>
          <a:cs typeface="Open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Open Sans"/>
          <a:ea typeface="Open Sans"/>
          <a:cs typeface="Open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Open Sans"/>
          <a:ea typeface="Open Sans"/>
          <a:cs typeface="Open San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Open Sans"/>
          <a:ea typeface="Open Sans"/>
          <a:cs typeface="Open San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Open Sans"/>
          <a:ea typeface="Open Sans"/>
          <a:cs typeface="Open San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549"/>
    <p:restoredTop sz="94811"/>
  </p:normalViewPr>
  <p:slideViewPr>
    <p:cSldViewPr snapToGrid="0" snapToObjects="1">
      <p:cViewPr varScale="1">
        <p:scale>
          <a:sx n="100" d="100"/>
          <a:sy n="100" d="100"/>
        </p:scale>
        <p:origin x="138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Open Sans"/>
        <a:ea typeface="Open Sans"/>
        <a:cs typeface="Open Sans"/>
        <a:sym typeface="Open Sans"/>
      </a:defRPr>
    </a:lvl1pPr>
    <a:lvl2pPr indent="228600" defTabSz="457200" latinLnBrk="0">
      <a:lnSpc>
        <a:spcPct val="117999"/>
      </a:lnSpc>
      <a:defRPr sz="2200">
        <a:latin typeface="Open Sans"/>
        <a:ea typeface="Open Sans"/>
        <a:cs typeface="Open Sans"/>
        <a:sym typeface="Open Sans"/>
      </a:defRPr>
    </a:lvl2pPr>
    <a:lvl3pPr indent="457200" defTabSz="457200" latinLnBrk="0">
      <a:lnSpc>
        <a:spcPct val="117999"/>
      </a:lnSpc>
      <a:defRPr sz="2200">
        <a:latin typeface="Open Sans"/>
        <a:ea typeface="Open Sans"/>
        <a:cs typeface="Open Sans"/>
        <a:sym typeface="Open Sans"/>
      </a:defRPr>
    </a:lvl3pPr>
    <a:lvl4pPr indent="685800" defTabSz="457200" latinLnBrk="0">
      <a:lnSpc>
        <a:spcPct val="117999"/>
      </a:lnSpc>
      <a:defRPr sz="2200">
        <a:latin typeface="Open Sans"/>
        <a:ea typeface="Open Sans"/>
        <a:cs typeface="Open Sans"/>
        <a:sym typeface="Open Sans"/>
      </a:defRPr>
    </a:lvl4pPr>
    <a:lvl5pPr indent="914400" defTabSz="457200" latinLnBrk="0">
      <a:lnSpc>
        <a:spcPct val="117999"/>
      </a:lnSpc>
      <a:defRPr sz="2200">
        <a:latin typeface="Open Sans"/>
        <a:ea typeface="Open Sans"/>
        <a:cs typeface="Open Sans"/>
        <a:sym typeface="Open Sans"/>
      </a:defRPr>
    </a:lvl5pPr>
    <a:lvl6pPr indent="1143000" defTabSz="457200" latinLnBrk="0">
      <a:lnSpc>
        <a:spcPct val="117999"/>
      </a:lnSpc>
      <a:defRPr sz="2200">
        <a:latin typeface="Open Sans"/>
        <a:ea typeface="Open Sans"/>
        <a:cs typeface="Open Sans"/>
        <a:sym typeface="Open Sans"/>
      </a:defRPr>
    </a:lvl6pPr>
    <a:lvl7pPr indent="1371600" defTabSz="457200" latinLnBrk="0">
      <a:lnSpc>
        <a:spcPct val="117999"/>
      </a:lnSpc>
      <a:defRPr sz="2200">
        <a:latin typeface="Open Sans"/>
        <a:ea typeface="Open Sans"/>
        <a:cs typeface="Open Sans"/>
        <a:sym typeface="Open Sans"/>
      </a:defRPr>
    </a:lvl7pPr>
    <a:lvl8pPr indent="1600200" defTabSz="457200" latinLnBrk="0">
      <a:lnSpc>
        <a:spcPct val="117999"/>
      </a:lnSpc>
      <a:defRPr sz="2200">
        <a:latin typeface="Open Sans"/>
        <a:ea typeface="Open Sans"/>
        <a:cs typeface="Open Sans"/>
        <a:sym typeface="Open Sans"/>
      </a:defRPr>
    </a:lvl8pPr>
    <a:lvl9pPr indent="1828800" defTabSz="457200" latinLnBrk="0">
      <a:lnSpc>
        <a:spcPct val="117999"/>
      </a:lnSpc>
      <a:defRPr sz="2200">
        <a:latin typeface="Open Sans"/>
        <a:ea typeface="Open Sans"/>
        <a:cs typeface="Open Sans"/>
        <a:sym typeface="Open San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573821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85530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140207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124349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B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4519" y="13081000"/>
            <a:ext cx="462262" cy="5207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Open Sans Light"/>
        </a:defRPr>
      </a:lvl1pPr>
      <a:lvl2pPr marL="0" marR="0" indent="22860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Open Sans Light"/>
        </a:defRPr>
      </a:lvl2pPr>
      <a:lvl3pPr marL="0" marR="0" indent="45720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Open Sans Light"/>
        </a:defRPr>
      </a:lvl3pPr>
      <a:lvl4pPr marL="0" marR="0" indent="68580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Open Sans Light"/>
        </a:defRPr>
      </a:lvl4pPr>
      <a:lvl5pPr marL="0" marR="0" indent="91440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Open Sans Light"/>
        </a:defRPr>
      </a:lvl5pPr>
      <a:lvl6pPr marL="0" marR="0" indent="114300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Open Sans Light"/>
        </a:defRPr>
      </a:lvl6pPr>
      <a:lvl7pPr marL="0" marR="0" indent="137160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Open Sans Light"/>
        </a:defRPr>
      </a:lvl7pPr>
      <a:lvl8pPr marL="0" marR="0" indent="160020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Open Sans Light"/>
        </a:defRPr>
      </a:lvl8pPr>
      <a:lvl9pPr marL="0" marR="0" indent="182880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Open Sans Light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Open Sans Light"/>
        </a:defRPr>
      </a:lvl1pPr>
      <a:lvl2pPr marL="0" marR="0" indent="22860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Open Sans Light"/>
        </a:defRPr>
      </a:lvl2pPr>
      <a:lvl3pPr marL="0" marR="0" indent="45720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Open Sans Light"/>
        </a:defRPr>
      </a:lvl3pPr>
      <a:lvl4pPr marL="0" marR="0" indent="68580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Open Sans Light"/>
        </a:defRPr>
      </a:lvl4pPr>
      <a:lvl5pPr marL="0" marR="0" indent="91440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Open Sans Light"/>
        </a:defRPr>
      </a:lvl5pPr>
      <a:lvl6pPr marL="0" marR="0" indent="114300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Open Sans Light"/>
        </a:defRPr>
      </a:lvl6pPr>
      <a:lvl7pPr marL="0" marR="0" indent="137160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Open Sans Light"/>
        </a:defRPr>
      </a:lvl7pPr>
      <a:lvl8pPr marL="0" marR="0" indent="160020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Open Sans Light"/>
        </a:defRPr>
      </a:lvl8pPr>
      <a:lvl9pPr marL="0" marR="0" indent="182880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Open Sans Light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Open Sans Light"/>
        </a:defRPr>
      </a:lvl1pPr>
      <a:lvl2pPr marL="0" marR="0" indent="22860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Open Sans Light"/>
        </a:defRPr>
      </a:lvl2pPr>
      <a:lvl3pPr marL="0" marR="0" indent="45720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Open Sans Light"/>
        </a:defRPr>
      </a:lvl3pPr>
      <a:lvl4pPr marL="0" marR="0" indent="68580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Open Sans Light"/>
        </a:defRPr>
      </a:lvl4pPr>
      <a:lvl5pPr marL="0" marR="0" indent="91440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Open Sans Light"/>
        </a:defRPr>
      </a:lvl5pPr>
      <a:lvl6pPr marL="0" marR="0" indent="114300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Open Sans Light"/>
        </a:defRPr>
      </a:lvl6pPr>
      <a:lvl7pPr marL="0" marR="0" indent="137160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Open Sans Light"/>
        </a:defRPr>
      </a:lvl7pPr>
      <a:lvl8pPr marL="0" marR="0" indent="160020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Open Sans Light"/>
        </a:defRPr>
      </a:lvl8pPr>
      <a:lvl9pPr marL="0" marR="0" indent="182880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Open Sans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18" Type="http://schemas.openxmlformats.org/officeDocument/2006/relationships/image" Target="../media/image4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17" Type="http://schemas.openxmlformats.org/officeDocument/2006/relationships/image" Target="../media/image40.png"/><Relationship Id="rId2" Type="http://schemas.openxmlformats.org/officeDocument/2006/relationships/image" Target="../media/image25.png"/><Relationship Id="rId16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5" Type="http://schemas.openxmlformats.org/officeDocument/2006/relationships/image" Target="../media/image3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Relationship Id="rId1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TEST-eu-business-presentation-part-1-without-coffee.001.jpg" descr="TEST-eu-business-presentation-part-1-without-coffee.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" name="ultraviolet.png" descr="ultraviolet.png"/>
          <p:cNvPicPr>
            <a:picLocks noChangeAspect="1"/>
          </p:cNvPicPr>
          <p:nvPr/>
        </p:nvPicPr>
        <p:blipFill>
          <a:blip r:embed="rId3"/>
          <a:srcRect l="579" t="84955" r="579" b="7203"/>
          <a:stretch>
            <a:fillRect/>
          </a:stretch>
        </p:blipFill>
        <p:spPr>
          <a:xfrm>
            <a:off x="5399" y="11848679"/>
            <a:ext cx="24378296" cy="1087883"/>
          </a:xfrm>
          <a:prstGeom prst="rect">
            <a:avLst/>
          </a:prstGeom>
          <a:ln w="12700">
            <a:miter lim="400000"/>
          </a:ln>
        </p:spPr>
      </p:pic>
      <p:pic>
        <p:nvPicPr>
          <p:cNvPr id="26" name="Zinzino-textlogo-VIOLET-RGB-2019.png" descr="Zinzino-textlogo-VIOLET-RGB-201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485" y="647174"/>
            <a:ext cx="4463700" cy="97292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9" name="Gruppera">
            <a:extLst>
              <a:ext uri="{FF2B5EF4-FFF2-40B4-BE49-F238E27FC236}">
                <a16:creationId xmlns:a16="http://schemas.microsoft.com/office/drawing/2014/main" id="{0863D4B7-A97E-B8D0-F2DC-9573E509430C}"/>
              </a:ext>
            </a:extLst>
          </p:cNvPr>
          <p:cNvGrpSpPr/>
          <p:nvPr/>
        </p:nvGrpSpPr>
        <p:grpSpPr>
          <a:xfrm>
            <a:off x="15938148" y="11541699"/>
            <a:ext cx="7861301" cy="1420346"/>
            <a:chOff x="0" y="0"/>
            <a:chExt cx="7861300" cy="1420344"/>
          </a:xfrm>
        </p:grpSpPr>
        <p:sp>
          <p:nvSpPr>
            <p:cNvPr id="10" name="Business Presentation">
              <a:extLst>
                <a:ext uri="{FF2B5EF4-FFF2-40B4-BE49-F238E27FC236}">
                  <a16:creationId xmlns:a16="http://schemas.microsoft.com/office/drawing/2014/main" id="{8E06ECD5-4E3C-5D7C-BA31-A5E58956ADE4}"/>
                </a:ext>
              </a:extLst>
            </p:cNvPr>
            <p:cNvSpPr txBox="1"/>
            <p:nvPr/>
          </p:nvSpPr>
          <p:spPr>
            <a:xfrm>
              <a:off x="0" y="0"/>
              <a:ext cx="6272356" cy="14203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r" defTabSz="457200">
                <a:lnSpc>
                  <a:spcPts val="8000"/>
                </a:lnSpc>
                <a:defRPr sz="4000" spc="280">
                  <a:solidFill>
                    <a:srgbClr val="FFFFFF"/>
                  </a:solidFill>
                </a:defRPr>
              </a:lvl1pPr>
            </a:lstStyle>
            <a:p>
              <a:r>
                <a:rPr lang="sv-SE" sz="4000" b="0" i="0" strike="noStrike" cap="none" spc="280" baseline="0">
                  <a:solidFill>
                    <a:srgbClr val="FFFFFF"/>
                  </a:solidFill>
                  <a:effectLst/>
                  <a:latin typeface="Open Sans Light"/>
                  <a:ea typeface="Open Sans Light"/>
                  <a:cs typeface="Open Sans Light"/>
                </a:rPr>
                <a:t>Short</a:t>
              </a:r>
              <a:r>
                <a:rPr lang="ru-RU" sz="4000" b="0" i="0" strike="noStrike" cap="none" spc="280" baseline="0">
                  <a:solidFill>
                    <a:srgbClr val="FFFFFF"/>
                  </a:solidFill>
                  <a:effectLst/>
                  <a:latin typeface="Open Sans Light"/>
                  <a:ea typeface="Open Sans Light"/>
                  <a:cs typeface="Open Sans Light"/>
                </a:rPr>
                <a:t> Presentation</a:t>
              </a:r>
            </a:p>
          </p:txBody>
        </p:sp>
        <p:sp>
          <p:nvSpPr>
            <p:cNvPr id="11" name="Linje">
              <a:extLst>
                <a:ext uri="{FF2B5EF4-FFF2-40B4-BE49-F238E27FC236}">
                  <a16:creationId xmlns:a16="http://schemas.microsoft.com/office/drawing/2014/main" id="{0E8DB018-00A8-C99D-AFDB-A17664785EB1}"/>
                </a:ext>
              </a:extLst>
            </p:cNvPr>
            <p:cNvSpPr/>
            <p:nvPr/>
          </p:nvSpPr>
          <p:spPr>
            <a:xfrm flipV="1">
              <a:off x="6661021" y="472287"/>
              <a:ext cx="1" cy="765526"/>
            </a:xfrm>
            <a:prstGeom prst="line">
              <a:avLst/>
            </a:pr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sp>
          <p:nvSpPr>
            <p:cNvPr id="12" name="EU">
              <a:extLst>
                <a:ext uri="{FF2B5EF4-FFF2-40B4-BE49-F238E27FC236}">
                  <a16:creationId xmlns:a16="http://schemas.microsoft.com/office/drawing/2014/main" id="{8EA07ED1-2C28-DC22-CA57-285BF5C3ED84}"/>
                </a:ext>
              </a:extLst>
            </p:cNvPr>
            <p:cNvSpPr txBox="1"/>
            <p:nvPr/>
          </p:nvSpPr>
          <p:spPr>
            <a:xfrm>
              <a:off x="7009248" y="0"/>
              <a:ext cx="852052" cy="14203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 defTabSz="457200">
                <a:lnSpc>
                  <a:spcPts val="8000"/>
                </a:lnSpc>
                <a:defRPr sz="4000">
                  <a:solidFill>
                    <a:srgbClr val="FFFFFF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rPr lang="sv-SE" sz="4000" b="0" i="0" strike="noStrike" cap="none" spc="0" baseline="0" dirty="0">
                  <a:solidFill>
                    <a:srgbClr val="FFFFFF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RU</a:t>
              </a:r>
              <a:endParaRPr lang="ru-RU" sz="4000" b="0" i="0" strike="noStrike" cap="none" spc="0" baseline="0" dirty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">
            <a:extLst>
              <a:ext uri="{FF2B5EF4-FFF2-40B4-BE49-F238E27FC236}">
                <a16:creationId xmlns:a16="http://schemas.microsoft.com/office/drawing/2014/main" id="{D145CE58-8E0B-6E85-87D3-34EF0DD1CC3D}"/>
              </a:ext>
            </a:extLst>
          </p:cNvPr>
          <p:cNvSpPr/>
          <p:nvPr/>
        </p:nvSpPr>
        <p:spPr>
          <a:xfrm>
            <a:off x="-34033" y="9354969"/>
            <a:ext cx="24434552" cy="4384580"/>
          </a:xfrm>
          <a:prstGeom prst="rect">
            <a:avLst/>
          </a:prstGeom>
          <a:solidFill>
            <a:srgbClr val="EBF4F6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583" name="GettyImages-682424594-anpassad.ai" descr="GettyImages-682424594-anpassad.ai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765" y="3823056"/>
            <a:ext cx="23318983" cy="6342626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585" name="Brain* / immune / growth"/>
          <p:cNvSpPr txBox="1"/>
          <p:nvPr/>
        </p:nvSpPr>
        <p:spPr>
          <a:xfrm>
            <a:off x="1709192" y="11110227"/>
            <a:ext cx="3117662" cy="4104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/>
            </a:lvl1pPr>
          </a:lstStyle>
          <a:p>
            <a:r>
              <a:rPr lang="ru-RU" sz="2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Мозг* / иммунитет / рост</a:t>
            </a:r>
          </a:p>
        </p:txBody>
      </p:sp>
      <p:sp>
        <p:nvSpPr>
          <p:cNvPr id="586" name="Brain* / immune / reproduction /  skin / hair / nails"/>
          <p:cNvSpPr txBox="1"/>
          <p:nvPr/>
        </p:nvSpPr>
        <p:spPr>
          <a:xfrm>
            <a:off x="6026290" y="11121400"/>
            <a:ext cx="5796000" cy="7183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000"/>
            </a:pPr>
            <a:r>
              <a:rPr lang="ru-RU" sz="2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Мозг* / иммунитет / репродуктивная система / </a:t>
            </a:r>
            <a:br>
              <a:rPr sz="2000"/>
            </a:br>
            <a:r>
              <a:rPr lang="ru-RU" sz="2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кожа / волосы / ногти</a:t>
            </a:r>
          </a:p>
        </p:txBody>
      </p:sp>
      <p:sp>
        <p:nvSpPr>
          <p:cNvPr id="587" name="Brain* / immune / heart**"/>
          <p:cNvSpPr txBox="1"/>
          <p:nvPr/>
        </p:nvSpPr>
        <p:spPr>
          <a:xfrm>
            <a:off x="12918864" y="11130003"/>
            <a:ext cx="3710911" cy="4104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/>
            </a:lvl1pPr>
          </a:lstStyle>
          <a:p>
            <a:r>
              <a:rPr lang="ru-RU" sz="2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Мозг* / иммунитет / сердце**</a:t>
            </a:r>
          </a:p>
        </p:txBody>
      </p:sp>
      <p:sp>
        <p:nvSpPr>
          <p:cNvPr id="588" name="Brain* / immune / heart** / joint /  healthy metabolic ageing…"/>
          <p:cNvSpPr txBox="1"/>
          <p:nvPr/>
        </p:nvSpPr>
        <p:spPr>
          <a:xfrm>
            <a:off x="17747373" y="11123758"/>
            <a:ext cx="5198518" cy="7183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000"/>
            </a:pP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Мозг* / иммунитет / сердце** /суставы / </a:t>
            </a:r>
            <a:br>
              <a:rPr sz="2000" dirty="0"/>
            </a:b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здоровый метаболизм с возрастом / кости</a:t>
            </a:r>
          </a:p>
        </p:txBody>
      </p:sp>
      <p:sp>
        <p:nvSpPr>
          <p:cNvPr id="589" name="Linje"/>
          <p:cNvSpPr/>
          <p:nvPr/>
        </p:nvSpPr>
        <p:spPr>
          <a:xfrm>
            <a:off x="3286" y="10915266"/>
            <a:ext cx="24377427" cy="1"/>
          </a:xfrm>
          <a:prstGeom prst="line">
            <a:avLst/>
          </a:prstGeom>
          <a:ln w="50800">
            <a:solidFill>
              <a:srgbClr val="A291CC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grpSp>
        <p:nvGrpSpPr>
          <p:cNvPr id="592" name="Gruppera"/>
          <p:cNvGrpSpPr/>
          <p:nvPr/>
        </p:nvGrpSpPr>
        <p:grpSpPr>
          <a:xfrm>
            <a:off x="674898" y="12878869"/>
            <a:ext cx="9510503" cy="669664"/>
            <a:chOff x="0" y="20691"/>
            <a:chExt cx="9510502" cy="669658"/>
          </a:xfrm>
        </p:grpSpPr>
        <p:sp>
          <p:nvSpPr>
            <p:cNvPr id="590" name="** The beneficial effect is obtained with a daily intake of 250 mg of DHA."/>
            <p:cNvSpPr/>
            <p:nvPr/>
          </p:nvSpPr>
          <p:spPr>
            <a:xfrm>
              <a:off x="1" y="294026"/>
              <a:ext cx="9510501" cy="3999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l" defTabSz="457200">
                <a:lnSpc>
                  <a:spcPts val="2500"/>
                </a:lnSpc>
                <a:spcBef>
                  <a:spcPts val="1200"/>
                </a:spcBef>
                <a:defRPr sz="1500"/>
              </a:pPr>
              <a:r>
                <a:rPr lang="ru-RU" sz="1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*</a:t>
              </a:r>
              <a:r>
                <a:rPr lang="sv-SE" sz="1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*</a:t>
              </a:r>
              <a:r>
                <a:rPr lang="ru-RU" sz="1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Положительный эффект достигается при </a:t>
              </a:r>
              <a:r>
                <a:rPr lang="ru-RU" sz="1500" b="0" i="0" strike="noStrike" cap="none" spc="-6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суточной дозе 250 мг ДГК.</a:t>
              </a:r>
            </a:p>
          </p:txBody>
        </p:sp>
        <p:sp>
          <p:nvSpPr>
            <p:cNvPr id="591" name="* The beneficial effect is obtained with a daily intake of 250 mg of EPA and DHA."/>
            <p:cNvSpPr/>
            <p:nvPr/>
          </p:nvSpPr>
          <p:spPr>
            <a:xfrm>
              <a:off x="0" y="17038"/>
              <a:ext cx="9510502" cy="3999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l" defTabSz="457200">
                <a:lnSpc>
                  <a:spcPts val="2500"/>
                </a:lnSpc>
                <a:spcBef>
                  <a:spcPts val="1200"/>
                </a:spcBef>
                <a:defRPr sz="1500"/>
              </a:pPr>
              <a:r>
                <a:rPr lang="ru-RU" sz="1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  *Положительный эффект достигается </a:t>
              </a:r>
              <a:r>
                <a:rPr lang="ru-RU" sz="1500" b="0" i="0" strike="noStrike" cap="none" spc="-6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при суточной дозе 250 мг ЭПК и ДГК.</a:t>
              </a:r>
            </a:p>
          </p:txBody>
        </p:sp>
      </p:grpSp>
      <p:sp>
        <p:nvSpPr>
          <p:cNvPr id="593" name="There are health benefits at every stage of life"/>
          <p:cNvSpPr txBox="1"/>
          <p:nvPr/>
        </p:nvSpPr>
        <p:spPr>
          <a:xfrm>
            <a:off x="2806920" y="1435100"/>
            <a:ext cx="18770161" cy="743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defTabSz="2438338">
              <a:lnSpc>
                <a:spcPct val="80000"/>
              </a:lnSpc>
              <a:defRPr spc="500"/>
            </a:pPr>
            <a:r>
              <a:rPr lang="ru-RU" sz="5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Позитивное влияние на здоровье на</a:t>
            </a:r>
            <a:r>
              <a:rPr lang="ru-RU" sz="5000" b="1" i="0" strike="noStrike" cap="none" spc="0" baseline="0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 </a:t>
            </a:r>
            <a:r>
              <a:rPr lang="ru-RU" sz="5000" b="0" i="0" strike="noStrike" cap="none" spc="35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всех этапах жизни</a:t>
            </a:r>
          </a:p>
        </p:txBody>
      </p:sp>
      <p:sp>
        <p:nvSpPr>
          <p:cNvPr id="594" name="100 years"/>
          <p:cNvSpPr txBox="1"/>
          <p:nvPr/>
        </p:nvSpPr>
        <p:spPr>
          <a:xfrm>
            <a:off x="21702488" y="10465316"/>
            <a:ext cx="2287847" cy="36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60000"/>
              </a:lnSpc>
              <a:defRPr sz="2500">
                <a:solidFill>
                  <a:srgbClr val="470897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500" b="0" i="0" strike="noStrike" cap="none" spc="0" baseline="0">
                <a:solidFill>
                  <a:srgbClr val="470897"/>
                </a:solidFill>
                <a:effectLst/>
                <a:latin typeface="Open Sans Semibold"/>
                <a:ea typeface="Open Sans Semibold"/>
                <a:cs typeface="Open Sans Semibold"/>
              </a:rPr>
              <a:t>100 лет</a:t>
            </a:r>
          </a:p>
        </p:txBody>
      </p:sp>
      <p:sp>
        <p:nvSpPr>
          <p:cNvPr id="595" name="6 months"/>
          <p:cNvSpPr txBox="1"/>
          <p:nvPr/>
        </p:nvSpPr>
        <p:spPr>
          <a:xfrm>
            <a:off x="243067" y="10465316"/>
            <a:ext cx="2633509" cy="36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60000"/>
              </a:lnSpc>
              <a:defRPr sz="2500">
                <a:solidFill>
                  <a:srgbClr val="470897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500" b="0" i="0" strike="noStrike" cap="none" spc="0" baseline="0" dirty="0">
                <a:solidFill>
                  <a:srgbClr val="470897"/>
                </a:solidFill>
                <a:effectLst/>
                <a:latin typeface="Open Sans Semibold"/>
                <a:ea typeface="Open Sans Semibold"/>
                <a:cs typeface="Open Sans Semibold"/>
              </a:rPr>
              <a:t>6 месяцев</a:t>
            </a:r>
          </a:p>
        </p:txBody>
      </p:sp>
      <p:sp>
        <p:nvSpPr>
          <p:cNvPr id="596" name="50 years"/>
          <p:cNvSpPr txBox="1"/>
          <p:nvPr/>
        </p:nvSpPr>
        <p:spPr>
          <a:xfrm>
            <a:off x="14586296" y="10465316"/>
            <a:ext cx="2287846" cy="36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60000"/>
              </a:lnSpc>
              <a:defRPr sz="2500">
                <a:solidFill>
                  <a:srgbClr val="470897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500" b="0" i="0" strike="noStrike" cap="none" spc="0" baseline="0">
                <a:solidFill>
                  <a:srgbClr val="470897"/>
                </a:solidFill>
                <a:effectLst/>
                <a:latin typeface="Open Sans Semibold"/>
                <a:ea typeface="Open Sans Semibold"/>
                <a:cs typeface="Open Sans Semibold"/>
              </a:rPr>
              <a:t>50 лет</a:t>
            </a:r>
          </a:p>
        </p:txBody>
      </p:sp>
      <p:sp>
        <p:nvSpPr>
          <p:cNvPr id="597" name="20 years"/>
          <p:cNvSpPr txBox="1"/>
          <p:nvPr/>
        </p:nvSpPr>
        <p:spPr>
          <a:xfrm>
            <a:off x="7297268" y="10465316"/>
            <a:ext cx="2633510" cy="36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60000"/>
              </a:lnSpc>
              <a:defRPr sz="2500">
                <a:solidFill>
                  <a:srgbClr val="470897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500" b="0" i="0" strike="noStrike" cap="none" spc="0" baseline="0">
                <a:solidFill>
                  <a:srgbClr val="470897"/>
                </a:solidFill>
                <a:effectLst/>
                <a:latin typeface="Open Sans Semibold"/>
                <a:ea typeface="Open Sans Semibold"/>
                <a:cs typeface="Open Sans Semibold"/>
              </a:rPr>
              <a:t>20 лет</a:t>
            </a:r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• Commission regulation (EU 1924/2006 and 432/2012)"/>
          <p:cNvSpPr txBox="1"/>
          <p:nvPr/>
        </p:nvSpPr>
        <p:spPr>
          <a:xfrm>
            <a:off x="208973" y="13182119"/>
            <a:ext cx="7469813" cy="330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2" algn="l" defTabSz="457200">
              <a:defRPr sz="1500" b="1" i="1">
                <a:latin typeface="Open Sans"/>
                <a:ea typeface="Open Sans"/>
                <a:cs typeface="Open Sans"/>
                <a:sym typeface="Open Sans"/>
              </a:defRPr>
            </a:pPr>
            <a:r>
              <a:rPr lang="ru-RU" sz="1500" b="0" i="1" strike="noStrike" cap="none" spc="0" baseline="0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• </a:t>
            </a:r>
            <a:r>
              <a:rPr lang="ru-RU" sz="1500" b="0" i="1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Постановление Комиссии (EU 1924/2006 и 432/2012)</a:t>
            </a:r>
          </a:p>
        </p:txBody>
      </p:sp>
      <p:pic>
        <p:nvPicPr>
          <p:cNvPr id="600" name="Lila_ikoner_3.png" descr="Lila_ikoner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28176" y="3537974"/>
            <a:ext cx="1036964" cy="1036965"/>
          </a:xfrm>
          <a:prstGeom prst="rect">
            <a:avLst/>
          </a:prstGeom>
          <a:ln w="12700">
            <a:miter lim="400000"/>
          </a:ln>
        </p:spPr>
      </p:pic>
      <p:pic>
        <p:nvPicPr>
          <p:cNvPr id="601" name="Lila_ikoner_19.png" descr="Lila_ikoner_1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3208" y="4833518"/>
            <a:ext cx="1036964" cy="1036965"/>
          </a:xfrm>
          <a:prstGeom prst="rect">
            <a:avLst/>
          </a:prstGeom>
          <a:ln w="12700">
            <a:miter lim="400000"/>
          </a:ln>
        </p:spPr>
      </p:pic>
      <p:pic>
        <p:nvPicPr>
          <p:cNvPr id="602" name="Lila_ikoner_20.png" descr="Lila_ikoner_2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33208" y="6188679"/>
            <a:ext cx="1036964" cy="1036965"/>
          </a:xfrm>
          <a:prstGeom prst="rect">
            <a:avLst/>
          </a:prstGeom>
          <a:ln w="12700">
            <a:miter lim="400000"/>
          </a:ln>
        </p:spPr>
      </p:pic>
      <p:sp>
        <p:nvSpPr>
          <p:cNvPr id="603" name="Protects cells against  oxidative stress*"/>
          <p:cNvSpPr txBox="1"/>
          <p:nvPr/>
        </p:nvSpPr>
        <p:spPr>
          <a:xfrm>
            <a:off x="18284058" y="3484273"/>
            <a:ext cx="5850237" cy="1144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/>
          <a:p>
            <a:pPr algn="l" defTabSz="457200">
              <a:lnSpc>
                <a:spcPts val="3000"/>
              </a:lnSpc>
              <a:spcBef>
                <a:spcPts val="1100"/>
              </a:spcBef>
              <a:tabLst>
                <a:tab pos="25400" algn="l"/>
              </a:tabLst>
              <a:defRPr sz="2500"/>
            </a:pPr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Защита клеток от </a:t>
            </a:r>
            <a:br>
              <a:rPr sz="2500"/>
            </a:br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окислительного стресса*</a:t>
            </a:r>
          </a:p>
        </p:txBody>
      </p:sp>
      <p:sp>
        <p:nvSpPr>
          <p:cNvPr id="604" name="Normal absorption/utilization  of calcium and phosphorus*"/>
          <p:cNvSpPr txBox="1"/>
          <p:nvPr/>
        </p:nvSpPr>
        <p:spPr>
          <a:xfrm>
            <a:off x="18292080" y="4820976"/>
            <a:ext cx="5274205" cy="10620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/>
          <a:p>
            <a:pPr algn="l" defTabSz="457200">
              <a:spcBef>
                <a:spcPts val="1100"/>
              </a:spcBef>
              <a:tabLst>
                <a:tab pos="25400" algn="l"/>
              </a:tabLst>
              <a:defRPr sz="2500" spc="-72"/>
            </a:pPr>
            <a:r>
              <a:rPr lang="ru-RU" sz="2500" b="0" i="0" strike="noStrike" cap="none" spc="-72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Нормальное усвоение </a:t>
            </a:r>
            <a:br>
              <a:rPr sz="2500" dirty="0"/>
            </a:br>
            <a:r>
              <a:rPr lang="ru-RU" sz="2500" b="0" i="0" strike="noStrike" cap="none" spc="-72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кальция и фосфора*</a:t>
            </a:r>
          </a:p>
        </p:txBody>
      </p:sp>
      <p:sp>
        <p:nvSpPr>
          <p:cNvPr id="605" name="Normal blood calcium levels*"/>
          <p:cNvSpPr txBox="1"/>
          <p:nvPr/>
        </p:nvSpPr>
        <p:spPr>
          <a:xfrm>
            <a:off x="18292080" y="6306422"/>
            <a:ext cx="5415857" cy="801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 algn="l" defTabSz="457200">
              <a:lnSpc>
                <a:spcPts val="3000"/>
              </a:lnSpc>
              <a:spcBef>
                <a:spcPts val="1100"/>
              </a:spcBef>
              <a:tabLst>
                <a:tab pos="25400" algn="l"/>
              </a:tabLst>
              <a:defRPr sz="2500" spc="-41"/>
            </a:lvl1pPr>
          </a:lstStyle>
          <a:p>
            <a:r>
              <a:rPr lang="ru-RU" sz="2500" b="0" i="0" strike="noStrike" cap="none" spc="-41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Нормальный уровень </a:t>
            </a:r>
            <a:br>
              <a:rPr lang="sv-SE" sz="2500" b="0" i="0" strike="noStrike" cap="none" spc="-41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</a:br>
            <a:r>
              <a:rPr lang="ru-RU" sz="2500" b="0" i="0" strike="noStrike" cap="none" spc="-41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кальция в крови*</a:t>
            </a:r>
          </a:p>
        </p:txBody>
      </p:sp>
      <p:pic>
        <p:nvPicPr>
          <p:cNvPr id="606" name="Lila_ikoner_6.png" descr="Lila_ikoner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040503" y="8885828"/>
            <a:ext cx="1016001" cy="10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07" name="Lila_ikoner_9.png" descr="Lila_ikoner_9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34547" y="6199161"/>
            <a:ext cx="1016001" cy="10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08" name="Lila_ikoner_12.png" descr="Lila_ikoner_12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34547" y="7544415"/>
            <a:ext cx="1016001" cy="10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09" name="Lila_ikoner_18.png" descr="Lila_ikoner_18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34547" y="8885828"/>
            <a:ext cx="1016001" cy="10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610" name="Normal blood pressure*"/>
          <p:cNvSpPr txBox="1"/>
          <p:nvPr/>
        </p:nvSpPr>
        <p:spPr>
          <a:xfrm>
            <a:off x="9549017" y="6399480"/>
            <a:ext cx="5779698" cy="4873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ts val="3000"/>
              </a:lnSpc>
              <a:spcBef>
                <a:spcPts val="1100"/>
              </a:spcBef>
              <a:tabLst>
                <a:tab pos="25400" algn="l"/>
              </a:tabLst>
              <a:defRPr sz="2500" spc="-20"/>
            </a:lvl1pPr>
          </a:lstStyle>
          <a:p>
            <a:r>
              <a:rPr lang="ru-RU" sz="2500" b="0" i="0" strike="noStrike" cap="none" spc="-2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Нормальное кровяное</a:t>
            </a:r>
            <a:r>
              <a:rPr lang="es-ES" sz="2500" b="0" i="0" strike="noStrike" cap="none" spc="-2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</a:t>
            </a:r>
            <a:r>
              <a:rPr lang="ru-RU" sz="2500" b="0" i="0" strike="noStrike" cap="none" spc="-2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давление*</a:t>
            </a:r>
          </a:p>
        </p:txBody>
      </p:sp>
      <p:sp>
        <p:nvSpPr>
          <p:cNvPr id="611" name="Normal cell division*"/>
          <p:cNvSpPr txBox="1"/>
          <p:nvPr/>
        </p:nvSpPr>
        <p:spPr>
          <a:xfrm>
            <a:off x="9549017" y="7811116"/>
            <a:ext cx="5273906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lnSpc>
                <a:spcPts val="3000"/>
              </a:lnSpc>
              <a:spcBef>
                <a:spcPts val="1100"/>
              </a:spcBef>
              <a:tabLst>
                <a:tab pos="25400" algn="l"/>
              </a:tabLst>
              <a:defRPr sz="2500"/>
            </a:lvl1pPr>
          </a:lstStyle>
          <a:p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Нормальное клеточное деление*</a:t>
            </a:r>
          </a:p>
        </p:txBody>
      </p:sp>
      <p:sp>
        <p:nvSpPr>
          <p:cNvPr id="612" name="Normal blood  triglyceride levels*"/>
          <p:cNvSpPr txBox="1"/>
          <p:nvPr/>
        </p:nvSpPr>
        <p:spPr>
          <a:xfrm>
            <a:off x="9549017" y="8962029"/>
            <a:ext cx="5320473" cy="86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lnSpc>
                <a:spcPts val="3000"/>
              </a:lnSpc>
              <a:spcBef>
                <a:spcPts val="1100"/>
              </a:spcBef>
              <a:tabLst>
                <a:tab pos="25400" algn="l"/>
              </a:tabLst>
              <a:defRPr sz="2500"/>
            </a:pPr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Нормальный уровень </a:t>
            </a:r>
            <a:br>
              <a:rPr sz="2500"/>
            </a:br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триглицерида в крови*</a:t>
            </a:r>
          </a:p>
        </p:txBody>
      </p:sp>
      <p:sp>
        <p:nvSpPr>
          <p:cNvPr id="613" name="Lowers/reduces blood cholesterol*"/>
          <p:cNvSpPr txBox="1"/>
          <p:nvPr/>
        </p:nvSpPr>
        <p:spPr>
          <a:xfrm>
            <a:off x="18280371" y="8957812"/>
            <a:ext cx="615012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ts val="3000"/>
              </a:lnSpc>
              <a:spcBef>
                <a:spcPts val="1100"/>
              </a:spcBef>
              <a:tabLst>
                <a:tab pos="25400" algn="l"/>
              </a:tabLst>
              <a:defRPr sz="2500" spc="-52"/>
            </a:lvl1pPr>
          </a:lstStyle>
          <a:p>
            <a:r>
              <a:rPr lang="ru-RU" sz="2500" b="0" i="0" strike="noStrike" cap="none" spc="-52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Снижает уровень холестерина </a:t>
            </a:r>
            <a:br>
              <a:rPr lang="sv-SE" sz="2500" b="0" i="0" strike="noStrike" cap="none" spc="-52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</a:br>
            <a:r>
              <a:rPr lang="ru-RU" sz="2500" b="0" i="0" strike="noStrike" cap="none" spc="-52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в крови*</a:t>
            </a:r>
          </a:p>
        </p:txBody>
      </p:sp>
      <p:pic>
        <p:nvPicPr>
          <p:cNvPr id="614" name="Lila_ikoner_5.png" descr="Lila_ikoner_5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31266" y="4844000"/>
            <a:ext cx="1016001" cy="10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15" name="Lila_ikoner_17.png" descr="Lila_ikoner_17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336313" y="3548456"/>
            <a:ext cx="1016001" cy="10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616" name="Normal bone structure*"/>
          <p:cNvSpPr txBox="1"/>
          <p:nvPr/>
        </p:nvSpPr>
        <p:spPr>
          <a:xfrm>
            <a:off x="9550781" y="3815157"/>
            <a:ext cx="5464509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lnSpc>
                <a:spcPts val="3000"/>
              </a:lnSpc>
              <a:spcBef>
                <a:spcPts val="1100"/>
              </a:spcBef>
              <a:tabLst>
                <a:tab pos="25400" algn="l"/>
              </a:tabLst>
              <a:defRPr sz="2500"/>
            </a:lvl1pPr>
          </a:lstStyle>
          <a:p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Нормальная структура костей*</a:t>
            </a:r>
          </a:p>
        </p:txBody>
      </p:sp>
      <p:sp>
        <p:nvSpPr>
          <p:cNvPr id="617" name="Fights oxidative stress*"/>
          <p:cNvSpPr txBox="1"/>
          <p:nvPr/>
        </p:nvSpPr>
        <p:spPr>
          <a:xfrm>
            <a:off x="9571135" y="5110700"/>
            <a:ext cx="5531172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lnSpc>
                <a:spcPts val="3000"/>
              </a:lnSpc>
              <a:spcBef>
                <a:spcPts val="1100"/>
              </a:spcBef>
              <a:tabLst>
                <a:tab pos="25400" algn="l"/>
              </a:tabLst>
              <a:defRPr sz="2500"/>
            </a:pPr>
            <a:r>
              <a:rPr lang="ru-RU" sz="2500" b="0" i="0" strike="noStrike" cap="none" spc="-52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Борется </a:t>
            </a:r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с окислительным стрессом*</a:t>
            </a:r>
          </a:p>
        </p:txBody>
      </p:sp>
      <p:pic>
        <p:nvPicPr>
          <p:cNvPr id="618" name="Lila_ikoner_4.png" descr="Lila_ikoner_4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06456" y="7544415"/>
            <a:ext cx="1016001" cy="10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19" name="Lila_ikoner_10.png" descr="Lila_ikoner_10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06456" y="8885828"/>
            <a:ext cx="1016001" cy="10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20" name="Lila_ikoner_15.png" descr="Lila_ikoner_15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7020054" y="7544415"/>
            <a:ext cx="1016001" cy="10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621" name="Normal vision*"/>
          <p:cNvSpPr txBox="1"/>
          <p:nvPr/>
        </p:nvSpPr>
        <p:spPr>
          <a:xfrm>
            <a:off x="2097956" y="7811116"/>
            <a:ext cx="5000826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lnSpc>
                <a:spcPts val="3000"/>
              </a:lnSpc>
              <a:spcBef>
                <a:spcPts val="1100"/>
              </a:spcBef>
              <a:tabLst>
                <a:tab pos="25400" algn="l"/>
              </a:tabLst>
              <a:defRPr sz="2500"/>
            </a:lvl1pPr>
          </a:lstStyle>
          <a:p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Нормальное зрение*</a:t>
            </a:r>
          </a:p>
        </p:txBody>
      </p:sp>
      <p:sp>
        <p:nvSpPr>
          <p:cNvPr id="622" name="Normal teeth*"/>
          <p:cNvSpPr txBox="1"/>
          <p:nvPr/>
        </p:nvSpPr>
        <p:spPr>
          <a:xfrm>
            <a:off x="2097956" y="9152529"/>
            <a:ext cx="4679039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lnSpc>
                <a:spcPts val="3000"/>
              </a:lnSpc>
              <a:spcBef>
                <a:spcPts val="1100"/>
              </a:spcBef>
              <a:tabLst>
                <a:tab pos="25400" algn="l"/>
              </a:tabLst>
              <a:defRPr sz="2500"/>
            </a:lvl1pPr>
          </a:lstStyle>
          <a:p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Нормальные зубы*</a:t>
            </a:r>
          </a:p>
        </p:txBody>
      </p:sp>
      <p:sp>
        <p:nvSpPr>
          <p:cNvPr id="623" name="Normal muscle function*"/>
          <p:cNvSpPr txBox="1"/>
          <p:nvPr/>
        </p:nvSpPr>
        <p:spPr>
          <a:xfrm>
            <a:off x="18298854" y="7811116"/>
            <a:ext cx="4679039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lnSpc>
                <a:spcPts val="3000"/>
              </a:lnSpc>
              <a:spcBef>
                <a:spcPts val="1100"/>
              </a:spcBef>
              <a:tabLst>
                <a:tab pos="25400" algn="l"/>
              </a:tabLst>
              <a:defRPr sz="2500"/>
            </a:lvl1pPr>
          </a:lstStyle>
          <a:p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Нормальная функция мышц* </a:t>
            </a:r>
          </a:p>
        </p:txBody>
      </p:sp>
      <p:sp>
        <p:nvSpPr>
          <p:cNvPr id="624" name="Normal brain function*"/>
          <p:cNvSpPr txBox="1"/>
          <p:nvPr/>
        </p:nvSpPr>
        <p:spPr>
          <a:xfrm>
            <a:off x="2100179" y="3812744"/>
            <a:ext cx="4229778" cy="4874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ts val="3000"/>
              </a:lnSpc>
              <a:spcBef>
                <a:spcPts val="500"/>
              </a:spcBef>
              <a:tabLst>
                <a:tab pos="25400" algn="l"/>
              </a:tabLst>
              <a:defRPr sz="2500"/>
            </a:lvl1pPr>
          </a:lstStyle>
          <a:p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Нормальная работа мозга*</a:t>
            </a:r>
          </a:p>
        </p:txBody>
      </p:sp>
      <p:sp>
        <p:nvSpPr>
          <p:cNvPr id="625" name="Normal heart function*"/>
          <p:cNvSpPr txBox="1"/>
          <p:nvPr/>
        </p:nvSpPr>
        <p:spPr>
          <a:xfrm>
            <a:off x="2098297" y="5108287"/>
            <a:ext cx="5182183" cy="4874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ts val="3000"/>
              </a:lnSpc>
              <a:spcBef>
                <a:spcPts val="500"/>
              </a:spcBef>
              <a:tabLst>
                <a:tab pos="25400" algn="l"/>
              </a:tabLst>
              <a:defRPr sz="2500"/>
            </a:lvl1pPr>
          </a:lstStyle>
          <a:p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Нормальная сердечная функция*</a:t>
            </a:r>
          </a:p>
        </p:txBody>
      </p:sp>
      <p:sp>
        <p:nvSpPr>
          <p:cNvPr id="626" name="Normal immune function*"/>
          <p:cNvSpPr txBox="1"/>
          <p:nvPr/>
        </p:nvSpPr>
        <p:spPr>
          <a:xfrm>
            <a:off x="2108325" y="6271144"/>
            <a:ext cx="3202800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ts val="3000"/>
              </a:lnSpc>
              <a:spcBef>
                <a:spcPts val="500"/>
              </a:spcBef>
              <a:tabLst>
                <a:tab pos="25400" algn="l"/>
              </a:tabLst>
              <a:defRPr sz="2500"/>
            </a:lvl1pPr>
          </a:lstStyle>
          <a:p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Нормальная работа </a:t>
            </a:r>
            <a:b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</a:b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иммунной системы*</a:t>
            </a:r>
          </a:p>
        </p:txBody>
      </p:sp>
      <p:sp>
        <p:nvSpPr>
          <p:cNvPr id="627" name="REFERENCES"/>
          <p:cNvSpPr txBox="1"/>
          <p:nvPr/>
        </p:nvSpPr>
        <p:spPr>
          <a:xfrm>
            <a:off x="691573" y="12839438"/>
            <a:ext cx="2394527" cy="4542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 defTabSz="457200">
              <a:lnSpc>
                <a:spcPct val="120000"/>
              </a:lnSpc>
              <a:defRPr sz="2000"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2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ССЫЛКИ</a:t>
            </a:r>
          </a:p>
        </p:txBody>
      </p:sp>
      <p:sp>
        <p:nvSpPr>
          <p:cNvPr id="628" name="Normal development of the eye  of the fetus and breastfed infants*"/>
          <p:cNvSpPr txBox="1"/>
          <p:nvPr/>
        </p:nvSpPr>
        <p:spPr>
          <a:xfrm>
            <a:off x="9549017" y="10295979"/>
            <a:ext cx="6839164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 defTabSz="457200">
              <a:defRPr sz="2500"/>
            </a:pP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Нормальное развитие зрения у плода </a:t>
            </a:r>
            <a:b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</a:b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и детей на грудном вскармливании*</a:t>
            </a:r>
          </a:p>
        </p:txBody>
      </p:sp>
      <p:sp>
        <p:nvSpPr>
          <p:cNvPr id="629" name="Visual development of infants up to  12 months of age*"/>
          <p:cNvSpPr txBox="1"/>
          <p:nvPr/>
        </p:nvSpPr>
        <p:spPr>
          <a:xfrm>
            <a:off x="18280371" y="10295979"/>
            <a:ext cx="5320473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defRPr sz="2500"/>
            </a:pP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Развитие зрения у младенцев </a:t>
            </a:r>
            <a:b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</a:b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в возрасте до 12 месяцев*</a:t>
            </a:r>
          </a:p>
        </p:txBody>
      </p:sp>
      <p:sp>
        <p:nvSpPr>
          <p:cNvPr id="630" name="Normal brain development of the fetus and breastfed infants*"/>
          <p:cNvSpPr txBox="1"/>
          <p:nvPr/>
        </p:nvSpPr>
        <p:spPr>
          <a:xfrm>
            <a:off x="2097956" y="10295979"/>
            <a:ext cx="5918993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 defTabSz="457200">
              <a:defRPr sz="2500"/>
            </a:lvl1pPr>
          </a:lstStyle>
          <a:p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Нормальное развитие мозга плода и детей на грудном вскармливании*</a:t>
            </a:r>
          </a:p>
        </p:txBody>
      </p:sp>
      <p:pic>
        <p:nvPicPr>
          <p:cNvPr id="631" name="SYMBOLER_Customer-Offer-54_Rityta 1 copy.png" descr="SYMBOLER_Customer-Offer-54_Rityta 1 copy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67165" y="10184705"/>
            <a:ext cx="1094717" cy="1094717"/>
          </a:xfrm>
          <a:prstGeom prst="rect">
            <a:avLst/>
          </a:prstGeom>
          <a:ln w="12700">
            <a:miter lim="400000"/>
          </a:ln>
        </p:spPr>
      </p:pic>
      <p:pic>
        <p:nvPicPr>
          <p:cNvPr id="632" name="SYMBOLER_Customer-Offer-23.png" descr="SYMBOLER_Customer-Offer-23.png"/>
          <p:cNvPicPr>
            <a:picLocks noChangeAspect="1"/>
          </p:cNvPicPr>
          <p:nvPr/>
        </p:nvPicPr>
        <p:blipFill>
          <a:blip r:embed="rId15"/>
          <a:srcRect l="93" r="93"/>
          <a:stretch>
            <a:fillRect/>
          </a:stretch>
        </p:blipFill>
        <p:spPr>
          <a:xfrm>
            <a:off x="8295257" y="10191750"/>
            <a:ext cx="1094481" cy="1094481"/>
          </a:xfrm>
          <a:prstGeom prst="rect">
            <a:avLst/>
          </a:prstGeom>
          <a:ln w="12700">
            <a:miter lim="400000"/>
          </a:ln>
        </p:spPr>
      </p:pic>
      <p:pic>
        <p:nvPicPr>
          <p:cNvPr id="633" name="SYMBOLER_Customer-Offer-23.png" descr="SYMBOLER_Customer-Offer-23.png"/>
          <p:cNvPicPr>
            <a:picLocks noChangeAspect="1"/>
          </p:cNvPicPr>
          <p:nvPr/>
        </p:nvPicPr>
        <p:blipFill>
          <a:blip r:embed="rId15"/>
          <a:srcRect l="93" r="93"/>
          <a:stretch>
            <a:fillRect/>
          </a:stretch>
        </p:blipFill>
        <p:spPr>
          <a:xfrm>
            <a:off x="16980762" y="10191750"/>
            <a:ext cx="1094482" cy="1094481"/>
          </a:xfrm>
          <a:prstGeom prst="rect">
            <a:avLst/>
          </a:prstGeom>
          <a:ln w="12700">
            <a:miter lim="400000"/>
          </a:ln>
        </p:spPr>
      </p:pic>
      <p:pic>
        <p:nvPicPr>
          <p:cNvPr id="634" name="SYMBOLER_Customer-Offer-55.png" descr="SYMBOLER_Customer-Offer-55.png"/>
          <p:cNvPicPr>
            <a:picLocks noChangeAspect="1"/>
          </p:cNvPicPr>
          <p:nvPr/>
        </p:nvPicPr>
        <p:blipFill>
          <a:blip r:embed="rId16"/>
          <a:srcRect t="93" b="93"/>
          <a:stretch>
            <a:fillRect/>
          </a:stretch>
        </p:blipFill>
        <p:spPr>
          <a:xfrm>
            <a:off x="768356" y="6157291"/>
            <a:ext cx="1099896" cy="1099896"/>
          </a:xfrm>
          <a:prstGeom prst="rect">
            <a:avLst/>
          </a:prstGeom>
          <a:ln w="12700">
            <a:miter lim="400000"/>
          </a:ln>
        </p:spPr>
      </p:pic>
      <p:pic>
        <p:nvPicPr>
          <p:cNvPr id="635" name="SYMBOLER_Customer-Offer-53.png" descr="SYMBOLER_Customer-Offer-53.png"/>
          <p:cNvPicPr>
            <a:picLocks noChangeAspect="1"/>
          </p:cNvPicPr>
          <p:nvPr/>
        </p:nvPicPr>
        <p:blipFill>
          <a:blip r:embed="rId17"/>
          <a:srcRect t="93" b="93"/>
          <a:stretch>
            <a:fillRect/>
          </a:stretch>
        </p:blipFill>
        <p:spPr>
          <a:xfrm>
            <a:off x="768356" y="4804709"/>
            <a:ext cx="1094483" cy="1094483"/>
          </a:xfrm>
          <a:prstGeom prst="rect">
            <a:avLst/>
          </a:prstGeom>
          <a:ln w="12700">
            <a:miter lim="400000"/>
          </a:ln>
        </p:spPr>
      </p:pic>
      <p:pic>
        <p:nvPicPr>
          <p:cNvPr id="636" name="SYMBOLER_Customer-Offer_Rityta 1 copy.png" descr="SYMBOLER_Customer-Offer_Rityta 1 copy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68356" y="3504800"/>
            <a:ext cx="1103186" cy="1103186"/>
          </a:xfrm>
          <a:prstGeom prst="rect">
            <a:avLst/>
          </a:prstGeom>
          <a:ln w="12700">
            <a:miter lim="400000"/>
          </a:ln>
        </p:spPr>
      </p:pic>
      <p:sp>
        <p:nvSpPr>
          <p:cNvPr id="637" name="These 18 health claims are approved by EFSA"/>
          <p:cNvSpPr txBox="1"/>
          <p:nvPr/>
        </p:nvSpPr>
        <p:spPr>
          <a:xfrm>
            <a:off x="2806920" y="1435100"/>
            <a:ext cx="18770161" cy="743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defTabSz="2438338">
              <a:lnSpc>
                <a:spcPct val="80000"/>
              </a:lnSpc>
              <a:defRPr b="1" spc="350">
                <a:latin typeface="Open Sans"/>
                <a:ea typeface="Open Sans"/>
                <a:cs typeface="Open Sans"/>
                <a:sym typeface="Open Sans"/>
              </a:defRPr>
            </a:pPr>
            <a:r>
              <a:rPr lang="ru-RU" sz="5000" b="0" i="0" strike="noStrike" cap="none" spc="35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Эти 18 утверждений о здоровье </a:t>
            </a:r>
            <a:r>
              <a:rPr lang="ru-RU" sz="5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подтверждены EFSA*</a:t>
            </a:r>
          </a:p>
        </p:txBody>
      </p: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5" name="Group"/>
          <p:cNvGrpSpPr/>
          <p:nvPr/>
        </p:nvGrpSpPr>
        <p:grpSpPr>
          <a:xfrm>
            <a:off x="-78599" y="-70271"/>
            <a:ext cx="24532058" cy="13831250"/>
            <a:chOff x="0" y="0"/>
            <a:chExt cx="24532056" cy="13831247"/>
          </a:xfrm>
        </p:grpSpPr>
        <p:pic>
          <p:nvPicPr>
            <p:cNvPr id="333" name="zinzino-product-in-use-balancetest-unbalanced-mockup-1186320021-1920x1080px-300dpi.jpg" descr="zinzino-product-in-use-balancetest-unbalanced-mockup-1186320021-1920x1080px-300dpi.jpg"/>
            <p:cNvPicPr>
              <a:picLocks noChangeAspect="1"/>
            </p:cNvPicPr>
            <p:nvPr/>
          </p:nvPicPr>
          <p:blipFill>
            <a:blip r:embed="rId2"/>
            <a:srcRect l="5488" t="1211" r="26572" b="21953"/>
            <a:stretch>
              <a:fillRect/>
            </a:stretch>
          </p:blipFill>
          <p:spPr>
            <a:xfrm>
              <a:off x="78363" y="79974"/>
              <a:ext cx="24453693" cy="1375127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34" name="gradient.png" descr="gradient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6351095" cy="919749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338" name="Group"/>
          <p:cNvGrpSpPr/>
          <p:nvPr/>
        </p:nvGrpSpPr>
        <p:grpSpPr>
          <a:xfrm>
            <a:off x="-78599" y="-70271"/>
            <a:ext cx="24489491" cy="13805354"/>
            <a:chOff x="0" y="0"/>
            <a:chExt cx="24489490" cy="13805353"/>
          </a:xfrm>
        </p:grpSpPr>
        <p:pic>
          <p:nvPicPr>
            <p:cNvPr id="336" name="zinzino-product-in-use-balancetest-tracking-mockup-1186320021-1920x1080px-300dpi.jpg" descr="zinzino-product-in-use-balancetest-tracking-mockup-1186320021-1920x1080px-300dpi.jpg"/>
            <p:cNvPicPr>
              <a:picLocks noChangeAspect="1"/>
            </p:cNvPicPr>
            <p:nvPr/>
          </p:nvPicPr>
          <p:blipFill>
            <a:blip r:embed="rId4"/>
            <a:srcRect l="5408" t="1170" r="26690" b="22097"/>
            <a:stretch>
              <a:fillRect/>
            </a:stretch>
          </p:blipFill>
          <p:spPr>
            <a:xfrm>
              <a:off x="49353" y="72629"/>
              <a:ext cx="24440138" cy="137327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37" name="gradient.png" descr="gradient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6351095" cy="919749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342" name="We can bring you back…"/>
          <p:cNvSpPr txBox="1"/>
          <p:nvPr/>
        </p:nvSpPr>
        <p:spPr>
          <a:xfrm>
            <a:off x="751185" y="1350505"/>
            <a:ext cx="10840369" cy="15122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2438338">
              <a:lnSpc>
                <a:spcPts val="5500"/>
              </a:lnSpc>
              <a:defRPr spc="350"/>
            </a:pPr>
            <a:r>
              <a:rPr lang="ru-RU" sz="5000" b="0" i="0" strike="noStrike" cap="none" spc="35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Мы можем восстановить ваш</a:t>
            </a:r>
          </a:p>
          <a:p>
            <a:pPr algn="l" defTabSz="2438338">
              <a:lnSpc>
                <a:spcPts val="5500"/>
              </a:lnSpc>
              <a:defRPr spc="350"/>
            </a:pPr>
            <a:r>
              <a:rPr lang="ru-RU" sz="5000" b="0" i="0" strike="noStrike" cap="none" spc="35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баланс </a:t>
            </a:r>
            <a:r>
              <a:rPr lang="ru-RU" sz="5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за 120 дней</a:t>
            </a:r>
          </a:p>
        </p:txBody>
      </p:sp>
      <p:grpSp>
        <p:nvGrpSpPr>
          <p:cNvPr id="15" name="Gruppera">
            <a:extLst>
              <a:ext uri="{FF2B5EF4-FFF2-40B4-BE49-F238E27FC236}">
                <a16:creationId xmlns:a16="http://schemas.microsoft.com/office/drawing/2014/main" id="{C77333E3-542D-9A93-E775-C3F60711C9A1}"/>
              </a:ext>
            </a:extLst>
          </p:cNvPr>
          <p:cNvGrpSpPr/>
          <p:nvPr/>
        </p:nvGrpSpPr>
        <p:grpSpPr>
          <a:xfrm>
            <a:off x="789284" y="3195159"/>
            <a:ext cx="4379615" cy="1473206"/>
            <a:chOff x="-1" y="88899"/>
            <a:chExt cx="4379613" cy="1473200"/>
          </a:xfrm>
        </p:grpSpPr>
        <p:sp>
          <p:nvSpPr>
            <p:cNvPr id="16" name="My personal result…">
              <a:extLst>
                <a:ext uri="{FF2B5EF4-FFF2-40B4-BE49-F238E27FC236}">
                  <a16:creationId xmlns:a16="http://schemas.microsoft.com/office/drawing/2014/main" id="{B3411B4A-07E3-6D40-CEAB-C17D361E5A41}"/>
                </a:ext>
              </a:extLst>
            </p:cNvPr>
            <p:cNvSpPr/>
            <p:nvPr/>
          </p:nvSpPr>
          <p:spPr>
            <a:xfrm>
              <a:off x="-1" y="88899"/>
              <a:ext cx="4379613" cy="14732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l" defTabSz="457200">
                <a:defRPr sz="3000">
                  <a:latin typeface="Open Sans Semibold"/>
                  <a:ea typeface="Open Sans Semibold"/>
                  <a:cs typeface="Open Sans Semibold"/>
                  <a:sym typeface="Open Sans Semibold"/>
                </a:defRPr>
              </a:pPr>
              <a:r>
                <a:rPr lang="ru-RU" sz="3000" b="0" i="0" strike="noStrike" cap="none" spc="0" baseline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Мой результат </a:t>
              </a:r>
            </a:p>
            <a:p>
              <a:pPr algn="l" defTabSz="457200">
                <a:defRPr sz="3000" b="1"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rPr lang="ru-RU" sz="3000" b="0" i="0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До</a:t>
              </a:r>
              <a:endParaRPr>
                <a:solidFill>
                  <a:schemeClr val="accent5">
                    <a:hueOff val="444211"/>
                    <a:satOff val="14915"/>
                    <a:lumOff val="-22857"/>
                  </a:schemeClr>
                </a:solidFill>
              </a:endParaRPr>
            </a:p>
            <a:p>
              <a:pPr algn="l" defTabSz="457200">
                <a:defRPr sz="3000"/>
              </a:pPr>
              <a:r>
                <a:rPr lang="ru-RU" sz="3000" b="0" i="0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После</a:t>
              </a:r>
            </a:p>
          </p:txBody>
        </p:sp>
        <p:sp>
          <p:nvSpPr>
            <p:cNvPr id="17" name="10.4:1…">
              <a:extLst>
                <a:ext uri="{FF2B5EF4-FFF2-40B4-BE49-F238E27FC236}">
                  <a16:creationId xmlns:a16="http://schemas.microsoft.com/office/drawing/2014/main" id="{749421B6-7866-841E-FB55-0F07356FAE3F}"/>
                </a:ext>
              </a:extLst>
            </p:cNvPr>
            <p:cNvSpPr/>
            <p:nvPr/>
          </p:nvSpPr>
          <p:spPr>
            <a:xfrm>
              <a:off x="754450" y="537416"/>
              <a:ext cx="1536699" cy="1016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r" defTabSz="457200">
                <a:defRPr sz="3000" b="1"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rPr lang="ru-RU" sz="3000" b="0" i="0" strike="noStrike" cap="none" spc="0" baseline="0">
                  <a:solidFill>
                    <a:srgbClr val="C92606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10</a:t>
              </a:r>
              <a:r>
                <a:rPr lang="sv-SE" sz="3000" b="0" i="0" strike="noStrike" cap="none" spc="0" baseline="0">
                  <a:solidFill>
                    <a:srgbClr val="C92606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.</a:t>
              </a:r>
              <a:r>
                <a:rPr lang="ru-RU" sz="3000" b="0" i="0" strike="noStrike" cap="none" spc="0" baseline="0">
                  <a:solidFill>
                    <a:srgbClr val="C92606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4:1</a:t>
              </a:r>
              <a:endParaRPr>
                <a:solidFill>
                  <a:schemeClr val="accent5">
                    <a:hueOff val="444211"/>
                    <a:satOff val="14915"/>
                    <a:lumOff val="-22857"/>
                  </a:schemeClr>
                </a:solidFill>
              </a:endParaRPr>
            </a:p>
            <a:p>
              <a:pPr algn="r" defTabSz="457200">
                <a:defRPr sz="3000"/>
              </a:pPr>
              <a:r>
                <a:rPr lang="ru-RU" sz="3000" b="0" i="0" strike="noStrike" cap="none" spc="0" baseline="0">
                  <a:solidFill>
                    <a:srgbClr val="00AA52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1</a:t>
              </a:r>
              <a:r>
                <a:rPr lang="sv-SE" sz="3000" b="0" i="0" strike="noStrike" cap="none" spc="0" baseline="0">
                  <a:solidFill>
                    <a:srgbClr val="00AA52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.</a:t>
              </a:r>
              <a:r>
                <a:rPr lang="ru-RU" sz="3000" b="0" i="0" strike="noStrike" cap="none" spc="0" baseline="0">
                  <a:solidFill>
                    <a:srgbClr val="00AA52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7:1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4" name="zinzino_annual_2021-140.jpg" descr="zinzino_annual_2021-140.jpg"/>
          <p:cNvPicPr>
            <a:picLocks noChangeAspect="1"/>
          </p:cNvPicPr>
          <p:nvPr/>
        </p:nvPicPr>
        <p:blipFill>
          <a:blip r:embed="rId2"/>
          <a:srcRect t="7891" b="7891"/>
          <a:stretch>
            <a:fillRect/>
          </a:stretch>
        </p:blipFill>
        <p:spPr>
          <a:xfrm>
            <a:off x="0" y="-154376"/>
            <a:ext cx="24932891" cy="14024752"/>
          </a:xfrm>
          <a:prstGeom prst="rect">
            <a:avLst/>
          </a:prstGeom>
          <a:ln w="12700">
            <a:miter lim="400000"/>
          </a:ln>
        </p:spPr>
      </p:pic>
      <p:sp>
        <p:nvSpPr>
          <p:cNvPr id="345" name="Rectangle"/>
          <p:cNvSpPr/>
          <p:nvPr/>
        </p:nvSpPr>
        <p:spPr>
          <a:xfrm>
            <a:off x="-34053" y="-154376"/>
            <a:ext cx="24966944" cy="14024752"/>
          </a:xfrm>
          <a:prstGeom prst="rect">
            <a:avLst/>
          </a:prstGeom>
          <a:solidFill>
            <a:srgbClr val="000000">
              <a:alpha val="55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81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9886" y="1736706"/>
            <a:ext cx="20510106" cy="11167991"/>
          </a:xfrm>
          <a:prstGeom prst="rect">
            <a:avLst/>
          </a:prstGeom>
          <a:ln w="12700">
            <a:miter lim="400000"/>
          </a:ln>
        </p:spPr>
      </p:pic>
      <p:sp>
        <p:nvSpPr>
          <p:cNvPr id="347" name="€1.3 m"/>
          <p:cNvSpPr txBox="1"/>
          <p:nvPr/>
        </p:nvSpPr>
        <p:spPr>
          <a:xfrm>
            <a:off x="1186606" y="11191221"/>
            <a:ext cx="943215" cy="3926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457200">
              <a:lnSpc>
                <a:spcPts val="2500"/>
              </a:lnSpc>
              <a:spcBef>
                <a:spcPts val="1200"/>
              </a:spcBef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sv-SE" sz="15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15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1,3 млн</a:t>
            </a:r>
          </a:p>
        </p:txBody>
      </p:sp>
      <p:sp>
        <p:nvSpPr>
          <p:cNvPr id="348" name="€1.7 m"/>
          <p:cNvSpPr txBox="1"/>
          <p:nvPr/>
        </p:nvSpPr>
        <p:spPr>
          <a:xfrm>
            <a:off x="2699715" y="10944009"/>
            <a:ext cx="943215" cy="3926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457200">
              <a:lnSpc>
                <a:spcPts val="2500"/>
              </a:lnSpc>
              <a:spcBef>
                <a:spcPts val="1200"/>
              </a:spcBef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sv-SE" sz="15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15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1,7 млн</a:t>
            </a:r>
          </a:p>
        </p:txBody>
      </p:sp>
      <p:sp>
        <p:nvSpPr>
          <p:cNvPr id="349" name="€2.7 m"/>
          <p:cNvSpPr txBox="1"/>
          <p:nvPr/>
        </p:nvSpPr>
        <p:spPr>
          <a:xfrm>
            <a:off x="4112740" y="10630301"/>
            <a:ext cx="943215" cy="3926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457200">
              <a:lnSpc>
                <a:spcPts val="2500"/>
              </a:lnSpc>
              <a:spcBef>
                <a:spcPts val="1200"/>
              </a:spcBef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sv-SE" sz="15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15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2,7 млн</a:t>
            </a:r>
          </a:p>
        </p:txBody>
      </p:sp>
      <p:sp>
        <p:nvSpPr>
          <p:cNvPr id="350" name="€3.4 m"/>
          <p:cNvSpPr txBox="1"/>
          <p:nvPr/>
        </p:nvSpPr>
        <p:spPr>
          <a:xfrm>
            <a:off x="5465981" y="10360167"/>
            <a:ext cx="943215" cy="3926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457200">
              <a:lnSpc>
                <a:spcPts val="2500"/>
              </a:lnSpc>
              <a:spcBef>
                <a:spcPts val="1200"/>
              </a:spcBef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sv-SE" sz="15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15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3,4 млн</a:t>
            </a:r>
          </a:p>
        </p:txBody>
      </p:sp>
      <p:sp>
        <p:nvSpPr>
          <p:cNvPr id="351" name="€5.1 m"/>
          <p:cNvSpPr txBox="1"/>
          <p:nvPr/>
        </p:nvSpPr>
        <p:spPr>
          <a:xfrm>
            <a:off x="6713188" y="10050769"/>
            <a:ext cx="943215" cy="3926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457200">
              <a:lnSpc>
                <a:spcPts val="2500"/>
              </a:lnSpc>
              <a:spcBef>
                <a:spcPts val="1200"/>
              </a:spcBef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sv-SE" sz="15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15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5,1 млн</a:t>
            </a:r>
          </a:p>
        </p:txBody>
      </p:sp>
      <p:sp>
        <p:nvSpPr>
          <p:cNvPr id="352" name="€7.1 m"/>
          <p:cNvSpPr txBox="1"/>
          <p:nvPr/>
        </p:nvSpPr>
        <p:spPr>
          <a:xfrm>
            <a:off x="7960394" y="9731869"/>
            <a:ext cx="943215" cy="3926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457200">
              <a:lnSpc>
                <a:spcPts val="2500"/>
              </a:lnSpc>
              <a:spcBef>
                <a:spcPts val="1200"/>
              </a:spcBef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sv-SE" sz="15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15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7,1 млн</a:t>
            </a:r>
          </a:p>
        </p:txBody>
      </p:sp>
      <p:sp>
        <p:nvSpPr>
          <p:cNvPr id="353" name="€10.1 m"/>
          <p:cNvSpPr txBox="1"/>
          <p:nvPr/>
        </p:nvSpPr>
        <p:spPr>
          <a:xfrm>
            <a:off x="9135911" y="9371153"/>
            <a:ext cx="1052311" cy="3926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defTabSz="457200">
              <a:lnSpc>
                <a:spcPts val="2500"/>
              </a:lnSpc>
              <a:spcBef>
                <a:spcPts val="1200"/>
              </a:spcBef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sv-SE" sz="15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15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10,1 млн</a:t>
            </a:r>
          </a:p>
        </p:txBody>
      </p:sp>
      <p:sp>
        <p:nvSpPr>
          <p:cNvPr id="354" name="€17.6 m"/>
          <p:cNvSpPr txBox="1"/>
          <p:nvPr/>
        </p:nvSpPr>
        <p:spPr>
          <a:xfrm>
            <a:off x="10260628" y="8737826"/>
            <a:ext cx="1033905" cy="3926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defTabSz="457200">
              <a:lnSpc>
                <a:spcPts val="2500"/>
              </a:lnSpc>
              <a:spcBef>
                <a:spcPts val="1200"/>
              </a:spcBef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sv-SE" sz="15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15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17,6 млн</a:t>
            </a:r>
          </a:p>
        </p:txBody>
      </p:sp>
      <p:sp>
        <p:nvSpPr>
          <p:cNvPr id="355" name="€25.4 m"/>
          <p:cNvSpPr txBox="1"/>
          <p:nvPr/>
        </p:nvSpPr>
        <p:spPr>
          <a:xfrm>
            <a:off x="11371168" y="8128421"/>
            <a:ext cx="1088137" cy="3926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defTabSz="457200">
              <a:lnSpc>
                <a:spcPts val="2500"/>
              </a:lnSpc>
              <a:spcBef>
                <a:spcPts val="1200"/>
              </a:spcBef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sv-SE" sz="15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15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25,4 млн</a:t>
            </a:r>
          </a:p>
        </p:txBody>
      </p:sp>
      <p:sp>
        <p:nvSpPr>
          <p:cNvPr id="356" name="€35.8 m"/>
          <p:cNvSpPr txBox="1"/>
          <p:nvPr/>
        </p:nvSpPr>
        <p:spPr>
          <a:xfrm>
            <a:off x="12459305" y="7393015"/>
            <a:ext cx="1088137" cy="3926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defTabSz="457200">
              <a:lnSpc>
                <a:spcPts val="2500"/>
              </a:lnSpc>
              <a:spcBef>
                <a:spcPts val="1200"/>
              </a:spcBef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sv-SE" sz="15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15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35,8 млн</a:t>
            </a:r>
          </a:p>
        </p:txBody>
      </p:sp>
      <p:sp>
        <p:nvSpPr>
          <p:cNvPr id="357" name="€44.4 m"/>
          <p:cNvSpPr txBox="1"/>
          <p:nvPr/>
        </p:nvSpPr>
        <p:spPr>
          <a:xfrm>
            <a:off x="13464533" y="6773146"/>
            <a:ext cx="1061182" cy="3926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defTabSz="457200">
              <a:lnSpc>
                <a:spcPts val="2500"/>
              </a:lnSpc>
              <a:spcBef>
                <a:spcPts val="1200"/>
              </a:spcBef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sv-SE" sz="15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15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44,4 млн</a:t>
            </a:r>
          </a:p>
        </p:txBody>
      </p:sp>
      <p:sp>
        <p:nvSpPr>
          <p:cNvPr id="358" name="€49.2 m"/>
          <p:cNvSpPr txBox="1"/>
          <p:nvPr/>
        </p:nvSpPr>
        <p:spPr>
          <a:xfrm>
            <a:off x="14453992" y="6407200"/>
            <a:ext cx="1061182" cy="3926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defTabSz="457200">
              <a:lnSpc>
                <a:spcPts val="2500"/>
              </a:lnSpc>
              <a:spcBef>
                <a:spcPts val="1200"/>
              </a:spcBef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sv-SE" sz="15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15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49,2 млн</a:t>
            </a:r>
          </a:p>
        </p:txBody>
      </p:sp>
      <p:sp>
        <p:nvSpPr>
          <p:cNvPr id="359" name="€54.0 m"/>
          <p:cNvSpPr txBox="1"/>
          <p:nvPr/>
        </p:nvSpPr>
        <p:spPr>
          <a:xfrm>
            <a:off x="15382061" y="6062180"/>
            <a:ext cx="1061182" cy="3926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defTabSz="457200">
              <a:lnSpc>
                <a:spcPts val="2500"/>
              </a:lnSpc>
              <a:spcBef>
                <a:spcPts val="1200"/>
              </a:spcBef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sv-SE" sz="15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15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54,0 млн</a:t>
            </a:r>
          </a:p>
        </p:txBody>
      </p:sp>
      <p:sp>
        <p:nvSpPr>
          <p:cNvPr id="360" name="€58.6 m"/>
          <p:cNvSpPr txBox="1"/>
          <p:nvPr/>
        </p:nvSpPr>
        <p:spPr>
          <a:xfrm>
            <a:off x="16249695" y="5693238"/>
            <a:ext cx="1053889" cy="3926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defTabSz="457200">
              <a:lnSpc>
                <a:spcPts val="2500"/>
              </a:lnSpc>
              <a:spcBef>
                <a:spcPts val="1200"/>
              </a:spcBef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sv-SE" sz="15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15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58,6 млн</a:t>
            </a:r>
          </a:p>
        </p:txBody>
      </p:sp>
      <p:sp>
        <p:nvSpPr>
          <p:cNvPr id="361" name="€76.5 m"/>
          <p:cNvSpPr txBox="1"/>
          <p:nvPr/>
        </p:nvSpPr>
        <p:spPr>
          <a:xfrm>
            <a:off x="17166813" y="4680544"/>
            <a:ext cx="1053889" cy="3926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defTabSz="457200">
              <a:lnSpc>
                <a:spcPts val="2500"/>
              </a:lnSpc>
              <a:spcBef>
                <a:spcPts val="1200"/>
              </a:spcBef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sv-SE" sz="15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15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76,5 млн</a:t>
            </a:r>
          </a:p>
        </p:txBody>
      </p:sp>
      <p:sp>
        <p:nvSpPr>
          <p:cNvPr id="362" name="€113.9 m"/>
          <p:cNvSpPr txBox="1"/>
          <p:nvPr/>
        </p:nvSpPr>
        <p:spPr>
          <a:xfrm>
            <a:off x="17970666" y="2604357"/>
            <a:ext cx="1147071" cy="3926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defTabSz="457200">
              <a:lnSpc>
                <a:spcPts val="2500"/>
              </a:lnSpc>
              <a:spcBef>
                <a:spcPts val="1200"/>
              </a:spcBef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sv-SE" sz="15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15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113,9 млн</a:t>
            </a:r>
          </a:p>
        </p:txBody>
      </p:sp>
      <p:sp>
        <p:nvSpPr>
          <p:cNvPr id="363" name="€137.1 million"/>
          <p:cNvSpPr txBox="1"/>
          <p:nvPr/>
        </p:nvSpPr>
        <p:spPr>
          <a:xfrm>
            <a:off x="18849177" y="1222567"/>
            <a:ext cx="2266690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defTabSz="457200">
              <a:spcBef>
                <a:spcPts val="1200"/>
              </a:spcBef>
              <a:defRPr sz="2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sv-SE" sz="25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25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137,1 млн</a:t>
            </a:r>
          </a:p>
        </p:txBody>
      </p:sp>
      <p:sp>
        <p:nvSpPr>
          <p:cNvPr id="364" name="2005"/>
          <p:cNvSpPr txBox="1"/>
          <p:nvPr/>
        </p:nvSpPr>
        <p:spPr>
          <a:xfrm>
            <a:off x="2314358" y="12761144"/>
            <a:ext cx="943215" cy="3999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457200">
              <a:lnSpc>
                <a:spcPts val="2500"/>
              </a:lnSpc>
              <a:spcBef>
                <a:spcPts val="1200"/>
              </a:spcBef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15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2005</a:t>
            </a:r>
          </a:p>
        </p:txBody>
      </p:sp>
      <p:sp>
        <p:nvSpPr>
          <p:cNvPr id="365" name="2006"/>
          <p:cNvSpPr txBox="1"/>
          <p:nvPr/>
        </p:nvSpPr>
        <p:spPr>
          <a:xfrm>
            <a:off x="3890169" y="12477349"/>
            <a:ext cx="943215" cy="3999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457200">
              <a:lnSpc>
                <a:spcPts val="2500"/>
              </a:lnSpc>
              <a:spcBef>
                <a:spcPts val="1200"/>
              </a:spcBef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15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2006</a:t>
            </a:r>
          </a:p>
        </p:txBody>
      </p:sp>
      <p:sp>
        <p:nvSpPr>
          <p:cNvPr id="366" name="2007"/>
          <p:cNvSpPr txBox="1"/>
          <p:nvPr/>
        </p:nvSpPr>
        <p:spPr>
          <a:xfrm>
            <a:off x="5380096" y="12203259"/>
            <a:ext cx="943215" cy="3999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457200">
              <a:lnSpc>
                <a:spcPts val="2500"/>
              </a:lnSpc>
              <a:spcBef>
                <a:spcPts val="1200"/>
              </a:spcBef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15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2007</a:t>
            </a:r>
          </a:p>
        </p:txBody>
      </p:sp>
      <p:sp>
        <p:nvSpPr>
          <p:cNvPr id="367" name="2008"/>
          <p:cNvSpPr txBox="1"/>
          <p:nvPr/>
        </p:nvSpPr>
        <p:spPr>
          <a:xfrm>
            <a:off x="6828011" y="11932162"/>
            <a:ext cx="943215" cy="3999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457200">
              <a:lnSpc>
                <a:spcPts val="2500"/>
              </a:lnSpc>
              <a:spcBef>
                <a:spcPts val="1200"/>
              </a:spcBef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15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2008</a:t>
            </a:r>
          </a:p>
        </p:txBody>
      </p:sp>
      <p:sp>
        <p:nvSpPr>
          <p:cNvPr id="368" name="2009"/>
          <p:cNvSpPr txBox="1"/>
          <p:nvPr/>
        </p:nvSpPr>
        <p:spPr>
          <a:xfrm>
            <a:off x="8163903" y="11680478"/>
            <a:ext cx="943215" cy="3999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457200">
              <a:lnSpc>
                <a:spcPts val="2500"/>
              </a:lnSpc>
              <a:spcBef>
                <a:spcPts val="1200"/>
              </a:spcBef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15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2009</a:t>
            </a:r>
          </a:p>
        </p:txBody>
      </p:sp>
      <p:sp>
        <p:nvSpPr>
          <p:cNvPr id="369" name="2010"/>
          <p:cNvSpPr txBox="1"/>
          <p:nvPr/>
        </p:nvSpPr>
        <p:spPr>
          <a:xfrm>
            <a:off x="9526131" y="11422081"/>
            <a:ext cx="943215" cy="3999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457200">
              <a:lnSpc>
                <a:spcPts val="2500"/>
              </a:lnSpc>
              <a:spcBef>
                <a:spcPts val="1200"/>
              </a:spcBef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15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2010</a:t>
            </a:r>
          </a:p>
        </p:txBody>
      </p:sp>
      <p:sp>
        <p:nvSpPr>
          <p:cNvPr id="370" name="2011"/>
          <p:cNvSpPr txBox="1"/>
          <p:nvPr/>
        </p:nvSpPr>
        <p:spPr>
          <a:xfrm>
            <a:off x="10805094" y="11212970"/>
            <a:ext cx="943215" cy="3999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457200">
              <a:lnSpc>
                <a:spcPts val="2500"/>
              </a:lnSpc>
              <a:spcBef>
                <a:spcPts val="1200"/>
              </a:spcBef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15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2011</a:t>
            </a:r>
          </a:p>
        </p:txBody>
      </p:sp>
      <p:sp>
        <p:nvSpPr>
          <p:cNvPr id="371" name="2012"/>
          <p:cNvSpPr txBox="1"/>
          <p:nvPr/>
        </p:nvSpPr>
        <p:spPr>
          <a:xfrm>
            <a:off x="11944359" y="10991158"/>
            <a:ext cx="943215" cy="3999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457200">
              <a:lnSpc>
                <a:spcPts val="2500"/>
              </a:lnSpc>
              <a:spcBef>
                <a:spcPts val="1200"/>
              </a:spcBef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15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2012</a:t>
            </a:r>
          </a:p>
        </p:txBody>
      </p:sp>
      <p:sp>
        <p:nvSpPr>
          <p:cNvPr id="372" name="2013"/>
          <p:cNvSpPr txBox="1"/>
          <p:nvPr/>
        </p:nvSpPr>
        <p:spPr>
          <a:xfrm>
            <a:off x="13090398" y="10791750"/>
            <a:ext cx="943215" cy="3999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457200">
              <a:lnSpc>
                <a:spcPts val="2500"/>
              </a:lnSpc>
              <a:spcBef>
                <a:spcPts val="1200"/>
              </a:spcBef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15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2013</a:t>
            </a:r>
          </a:p>
        </p:txBody>
      </p:sp>
      <p:sp>
        <p:nvSpPr>
          <p:cNvPr id="373" name="2014"/>
          <p:cNvSpPr txBox="1"/>
          <p:nvPr/>
        </p:nvSpPr>
        <p:spPr>
          <a:xfrm>
            <a:off x="14197901" y="10572173"/>
            <a:ext cx="943215" cy="3999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457200">
              <a:lnSpc>
                <a:spcPts val="2500"/>
              </a:lnSpc>
              <a:spcBef>
                <a:spcPts val="1200"/>
              </a:spcBef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15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2014</a:t>
            </a:r>
          </a:p>
        </p:txBody>
      </p:sp>
      <p:sp>
        <p:nvSpPr>
          <p:cNvPr id="374" name="2015"/>
          <p:cNvSpPr txBox="1"/>
          <p:nvPr/>
        </p:nvSpPr>
        <p:spPr>
          <a:xfrm>
            <a:off x="15165783" y="10366056"/>
            <a:ext cx="943215" cy="3999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457200">
              <a:lnSpc>
                <a:spcPts val="2500"/>
              </a:lnSpc>
              <a:spcBef>
                <a:spcPts val="1200"/>
              </a:spcBef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15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2015</a:t>
            </a:r>
          </a:p>
        </p:txBody>
      </p:sp>
      <p:sp>
        <p:nvSpPr>
          <p:cNvPr id="375" name="2016"/>
          <p:cNvSpPr txBox="1"/>
          <p:nvPr/>
        </p:nvSpPr>
        <p:spPr>
          <a:xfrm>
            <a:off x="16218853" y="10212218"/>
            <a:ext cx="943216" cy="3999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457200">
              <a:lnSpc>
                <a:spcPts val="2500"/>
              </a:lnSpc>
              <a:spcBef>
                <a:spcPts val="1200"/>
              </a:spcBef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15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2016</a:t>
            </a:r>
          </a:p>
        </p:txBody>
      </p:sp>
      <p:sp>
        <p:nvSpPr>
          <p:cNvPr id="376" name="2017"/>
          <p:cNvSpPr txBox="1"/>
          <p:nvPr/>
        </p:nvSpPr>
        <p:spPr>
          <a:xfrm>
            <a:off x="17196445" y="10047398"/>
            <a:ext cx="943215" cy="3999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457200">
              <a:lnSpc>
                <a:spcPts val="2500"/>
              </a:lnSpc>
              <a:spcBef>
                <a:spcPts val="1200"/>
              </a:spcBef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15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2017</a:t>
            </a:r>
          </a:p>
        </p:txBody>
      </p:sp>
      <p:sp>
        <p:nvSpPr>
          <p:cNvPr id="377" name="2018"/>
          <p:cNvSpPr txBox="1"/>
          <p:nvPr/>
        </p:nvSpPr>
        <p:spPr>
          <a:xfrm>
            <a:off x="18106078" y="9867918"/>
            <a:ext cx="943215" cy="3999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457200">
              <a:lnSpc>
                <a:spcPts val="2500"/>
              </a:lnSpc>
              <a:spcBef>
                <a:spcPts val="1200"/>
              </a:spcBef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15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2018</a:t>
            </a:r>
          </a:p>
        </p:txBody>
      </p:sp>
      <p:sp>
        <p:nvSpPr>
          <p:cNvPr id="378" name="2019"/>
          <p:cNvSpPr txBox="1"/>
          <p:nvPr/>
        </p:nvSpPr>
        <p:spPr>
          <a:xfrm>
            <a:off x="19024679" y="9708328"/>
            <a:ext cx="943215" cy="3999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457200">
              <a:lnSpc>
                <a:spcPts val="2500"/>
              </a:lnSpc>
              <a:spcBef>
                <a:spcPts val="1200"/>
              </a:spcBef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15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2019</a:t>
            </a:r>
          </a:p>
        </p:txBody>
      </p:sp>
      <p:sp>
        <p:nvSpPr>
          <p:cNvPr id="379" name="2020"/>
          <p:cNvSpPr txBox="1"/>
          <p:nvPr/>
        </p:nvSpPr>
        <p:spPr>
          <a:xfrm>
            <a:off x="19820054" y="9532602"/>
            <a:ext cx="943215" cy="3999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457200">
              <a:lnSpc>
                <a:spcPts val="2500"/>
              </a:lnSpc>
              <a:spcBef>
                <a:spcPts val="1200"/>
              </a:spcBef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15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2020</a:t>
            </a:r>
          </a:p>
        </p:txBody>
      </p:sp>
      <p:sp>
        <p:nvSpPr>
          <p:cNvPr id="380" name="2021"/>
          <p:cNvSpPr txBox="1"/>
          <p:nvPr/>
        </p:nvSpPr>
        <p:spPr>
          <a:xfrm>
            <a:off x="20719247" y="9378004"/>
            <a:ext cx="943215" cy="3999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457200">
              <a:lnSpc>
                <a:spcPts val="2500"/>
              </a:lnSpc>
              <a:spcBef>
                <a:spcPts val="1200"/>
              </a:spcBef>
              <a:defRPr sz="1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15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2021</a:t>
            </a:r>
          </a:p>
        </p:txBody>
      </p:sp>
      <p:sp>
        <p:nvSpPr>
          <p:cNvPr id="346" name="This far we have reported…"/>
          <p:cNvSpPr txBox="1"/>
          <p:nvPr/>
        </p:nvSpPr>
        <p:spPr>
          <a:xfrm>
            <a:off x="674985" y="1347753"/>
            <a:ext cx="11500461" cy="36291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lnSpc>
                <a:spcPts val="5500"/>
              </a:lnSpc>
              <a:defRPr spc="35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5000" b="0" i="0" strike="noStrike" cap="none" spc="350" baseline="0">
                <a:solidFill>
                  <a:srgbClr val="FFFFFF"/>
                </a:solidFill>
                <a:effectLst/>
                <a:latin typeface="Open Sans Light"/>
                <a:ea typeface="Open Sans Light"/>
                <a:cs typeface="Open Sans Light"/>
              </a:rPr>
              <a:t>Мы наблюдаем </a:t>
            </a:r>
            <a:r>
              <a:rPr lang="ru-RU" sz="50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двойной рост продаж</a:t>
            </a:r>
            <a:r>
              <a:rPr lang="sv-SE" sz="50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 </a:t>
            </a:r>
            <a:r>
              <a:rPr lang="ru-RU" sz="5000" b="0" i="0" strike="noStrike" cap="none" spc="350" baseline="0">
                <a:solidFill>
                  <a:srgbClr val="FFFFFF"/>
                </a:solidFill>
                <a:effectLst/>
                <a:latin typeface="Open Sans Light"/>
                <a:ea typeface="Open Sans Light"/>
                <a:cs typeface="Open Sans Light"/>
              </a:rPr>
              <a:t>уже на протяжении </a:t>
            </a:r>
            <a:br>
              <a:rPr lang="sv-SE" sz="5000" b="0" i="0" strike="noStrike" cap="none" spc="350" baseline="0">
                <a:solidFill>
                  <a:srgbClr val="FFFFFF"/>
                </a:solidFill>
                <a:effectLst/>
                <a:latin typeface="Open Sans Light"/>
                <a:ea typeface="Open Sans Light"/>
                <a:cs typeface="Open Sans Light"/>
              </a:rPr>
            </a:br>
            <a:r>
              <a:rPr lang="ru-RU" sz="5000" b="0" i="0" strike="noStrike" cap="none" spc="350" baseline="0">
                <a:solidFill>
                  <a:srgbClr val="FFFFFF"/>
                </a:solidFill>
                <a:effectLst/>
                <a:latin typeface="Open Sans Light"/>
                <a:ea typeface="Open Sans Light"/>
                <a:cs typeface="Open Sans Light"/>
              </a:rPr>
              <a:t>более 20 лет</a:t>
            </a:r>
          </a:p>
          <a:p>
            <a:pPr algn="l" defTabSz="457200">
              <a:lnSpc>
                <a:spcPts val="5500"/>
              </a:lnSpc>
              <a:defRPr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endParaRPr>
              <a:latin typeface="+mn-lt"/>
              <a:ea typeface="+mn-ea"/>
              <a:cs typeface="+mn-cs"/>
              <a:sym typeface="Open Sans Light"/>
            </a:endParaRPr>
          </a:p>
          <a:p>
            <a:pPr algn="l" defTabSz="457200">
              <a:lnSpc>
                <a:spcPts val="5500"/>
              </a:lnSpc>
              <a:defRPr spc="35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5000" b="0" i="0" strike="noStrike" cap="none" spc="350" baseline="0">
                <a:solidFill>
                  <a:srgbClr val="FFFFFF"/>
                </a:solidFill>
                <a:effectLst/>
                <a:latin typeface="Open Sans Light"/>
                <a:ea typeface="Open Sans Light"/>
                <a:cs typeface="Open Sans Light"/>
              </a:rPr>
              <a:t>Как мы можем </a:t>
            </a:r>
            <a:r>
              <a:rPr lang="ru-RU" sz="50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использовать</a:t>
            </a:r>
            <a:r>
              <a:rPr lang="ru-RU" sz="5000" b="0" i="0" strike="noStrike" cap="none" spc="35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 </a:t>
            </a:r>
            <a:r>
              <a:rPr lang="ru-RU" sz="5000" b="0" i="0" strike="noStrike" cap="none" spc="350" baseline="0">
                <a:solidFill>
                  <a:srgbClr val="FFFFFF"/>
                </a:solidFill>
                <a:effectLst/>
                <a:latin typeface="Open Sans Light"/>
                <a:ea typeface="Open Sans Light"/>
                <a:cs typeface="Open Sans Light"/>
              </a:rPr>
              <a:t>это?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DE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3" name="zinzino-people-in-daily-life-beach-stroll-GettyImages-645795425-1920x1080-150dpi.png" descr="zinzino-people-in-daily-life-beach-stroll-GettyImages-645795425-1920x1080-150dp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1" y="0"/>
            <a:ext cx="24384002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384" name="Rectangle"/>
          <p:cNvSpPr/>
          <p:nvPr/>
        </p:nvSpPr>
        <p:spPr>
          <a:xfrm>
            <a:off x="-34052" y="-5160"/>
            <a:ext cx="24452104" cy="13726320"/>
          </a:xfrm>
          <a:prstGeom prst="rect">
            <a:avLst/>
          </a:prstGeom>
          <a:solidFill>
            <a:schemeClr val="accent4">
              <a:hueOff val="384618"/>
              <a:satOff val="3869"/>
              <a:lumOff val="5802"/>
              <a:alpha val="5026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85" name="Image" descr="Image"/>
          <p:cNvPicPr>
            <a:picLocks noChangeAspect="1"/>
          </p:cNvPicPr>
          <p:nvPr/>
        </p:nvPicPr>
        <p:blipFill>
          <a:blip r:embed="rId3">
            <a:alphaModFix amt="90000"/>
          </a:blip>
          <a:srcRect b="3470"/>
          <a:stretch>
            <a:fillRect/>
          </a:stretch>
        </p:blipFill>
        <p:spPr>
          <a:xfrm>
            <a:off x="11333060" y="8045392"/>
            <a:ext cx="12002464" cy="4684975"/>
          </a:xfrm>
          <a:prstGeom prst="rect">
            <a:avLst/>
          </a:prstGeom>
          <a:ln w="12700">
            <a:miter lim="400000"/>
          </a:ln>
        </p:spPr>
      </p:pic>
      <p:pic>
        <p:nvPicPr>
          <p:cNvPr id="386" name="Image" descr="Image"/>
          <p:cNvPicPr>
            <a:picLocks noChangeAspect="1"/>
          </p:cNvPicPr>
          <p:nvPr/>
        </p:nvPicPr>
        <p:blipFill>
          <a:blip r:embed="rId3">
            <a:alphaModFix amt="90000"/>
          </a:blip>
          <a:srcRect b="3470"/>
          <a:stretch>
            <a:fillRect/>
          </a:stretch>
        </p:blipFill>
        <p:spPr>
          <a:xfrm rot="10800000" flipH="1">
            <a:off x="11333060" y="3081530"/>
            <a:ext cx="12002464" cy="4684975"/>
          </a:xfrm>
          <a:prstGeom prst="rect">
            <a:avLst/>
          </a:prstGeom>
          <a:ln w="12700">
            <a:miter lim="400000"/>
          </a:ln>
        </p:spPr>
      </p:pic>
      <p:pic>
        <p:nvPicPr>
          <p:cNvPr id="387" name="Image" descr="Image"/>
          <p:cNvPicPr>
            <a:picLocks noChangeAspect="1"/>
          </p:cNvPicPr>
          <p:nvPr/>
        </p:nvPicPr>
        <p:blipFill>
          <a:blip r:embed="rId4">
            <a:alphaModFix amt="95000"/>
          </a:blip>
          <a:srcRect t="23644" b="23644"/>
          <a:stretch>
            <a:fillRect/>
          </a:stretch>
        </p:blipFill>
        <p:spPr>
          <a:xfrm>
            <a:off x="853542" y="7240282"/>
            <a:ext cx="4303412" cy="11933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88" name="Image" descr="Image"/>
          <p:cNvPicPr>
            <a:picLocks noChangeAspect="1"/>
          </p:cNvPicPr>
          <p:nvPr/>
        </p:nvPicPr>
        <p:blipFill>
          <a:blip r:embed="rId5">
            <a:alphaModFix amt="95000"/>
          </a:blip>
          <a:srcRect l="16549"/>
          <a:stretch>
            <a:fillRect/>
          </a:stretch>
        </p:blipFill>
        <p:spPr>
          <a:xfrm>
            <a:off x="5315272" y="6334656"/>
            <a:ext cx="6188206" cy="3103083"/>
          </a:xfrm>
          <a:prstGeom prst="rect">
            <a:avLst/>
          </a:prstGeom>
          <a:ln w="12700">
            <a:miter lim="400000"/>
          </a:ln>
        </p:spPr>
      </p:pic>
      <p:sp>
        <p:nvSpPr>
          <p:cNvPr id="389" name="How does it work?"/>
          <p:cNvSpPr txBox="1"/>
          <p:nvPr/>
        </p:nvSpPr>
        <p:spPr>
          <a:xfrm>
            <a:off x="1054728" y="7541154"/>
            <a:ext cx="3901040" cy="558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defRPr sz="30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3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Как это работает?</a:t>
            </a:r>
          </a:p>
        </p:txBody>
      </p:sp>
      <p:sp>
        <p:nvSpPr>
          <p:cNvPr id="390" name="Get a Zinzino business contract  Your task is to acquire Customers…"/>
          <p:cNvSpPr txBox="1"/>
          <p:nvPr/>
        </p:nvSpPr>
        <p:spPr>
          <a:xfrm>
            <a:off x="13829102" y="3499793"/>
            <a:ext cx="9190556" cy="34881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>
              <a:defRPr sz="2500">
                <a:solidFill>
                  <a:srgbClr val="473192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2500" b="0" i="0" u="sng" strike="noStrike" cap="none" spc="0" baseline="0">
                <a:solidFill>
                  <a:srgbClr val="473192"/>
                </a:solidFill>
                <a:effectLst/>
                <a:uFill>
                  <a:solidFill>
                    <a:srgbClr val="473192"/>
                  </a:solidFill>
                </a:uFill>
                <a:latin typeface="Open Sans Semibold"/>
                <a:ea typeface="Open Sans Semibold"/>
                <a:cs typeface="Open Sans Semibold"/>
              </a:rPr>
              <a:t>Заключите бизнес-контракт с Zinzino</a:t>
            </a:r>
            <a:br>
              <a:rPr sz="2500"/>
            </a:br>
            <a:br>
              <a:rPr sz="2500"/>
            </a:br>
            <a:r>
              <a:rPr lang="ru-RU" sz="2500" b="1" i="1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Ваша задача — привлечь клиентов</a:t>
            </a:r>
            <a:endParaRPr b="1" i="1">
              <a:solidFill>
                <a:srgbClr val="000000"/>
              </a:solidFill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</a:endParaRPr>
          </a:p>
          <a:p>
            <a:pPr algn="l">
              <a:lnSpc>
                <a:spcPct val="80000"/>
              </a:lnSpc>
              <a:defRPr sz="2500">
                <a:solidFill>
                  <a:srgbClr val="473192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endParaRPr>
              <a:solidFill>
                <a:srgbClr val="000000"/>
              </a:solidFill>
            </a:endParaRPr>
          </a:p>
          <a:p>
            <a:pPr algn="l">
              <a:defRPr sz="2500"/>
            </a:pPr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Zinzino позаботится о продуктах, производстве, дистрибуции, платформе для электронной коммерции, логистике, маркетинге и поддержке клиентов.</a:t>
            </a:r>
            <a:br>
              <a:rPr sz="2500"/>
            </a:br>
            <a:br>
              <a:rPr sz="2500"/>
            </a:br>
            <a:r>
              <a:rPr lang="ru-RU" sz="2500" b="1" i="1" strike="noStrike" cap="none" spc="0" baseline="0">
                <a:solidFill>
                  <a:srgbClr val="000000"/>
                </a:solidFill>
                <a:effectLst/>
                <a:latin typeface="OpenSans-SemiboldItalic"/>
                <a:ea typeface="OpenSans-SemiboldItalic"/>
                <a:cs typeface="OpenSans-SemiboldItalic"/>
              </a:rPr>
              <a:t>Вы получаете 10–30 % комиссионных + остатки и бонусы</a:t>
            </a:r>
          </a:p>
        </p:txBody>
      </p:sp>
      <p:sp>
        <p:nvSpPr>
          <p:cNvPr id="391" name="By becoming a Zinzino Partner"/>
          <p:cNvSpPr txBox="1"/>
          <p:nvPr/>
        </p:nvSpPr>
        <p:spPr>
          <a:xfrm>
            <a:off x="751185" y="1407833"/>
            <a:ext cx="14003370" cy="743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spAutoFit/>
          </a:bodyPr>
          <a:lstStyle>
            <a:lvl1pPr algn="l" defTabSz="2438338">
              <a:lnSpc>
                <a:spcPct val="80000"/>
              </a:lnSpc>
              <a:defRPr spc="350"/>
            </a:lvl1pPr>
          </a:lstStyle>
          <a:p>
            <a:r>
              <a:rPr lang="ru-RU" sz="5000" b="0" i="0" strike="noStrike" cap="none" spc="35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Став Zinzino Partner</a:t>
            </a:r>
          </a:p>
        </p:txBody>
      </p:sp>
      <p:sp>
        <p:nvSpPr>
          <p:cNvPr id="392" name="Traditional businesses spend  about 50 percent of revenue on advertising, marketing and sales.…"/>
          <p:cNvSpPr txBox="1"/>
          <p:nvPr/>
        </p:nvSpPr>
        <p:spPr>
          <a:xfrm>
            <a:off x="5605483" y="6511068"/>
            <a:ext cx="5821795" cy="27340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defRPr sz="2500"/>
            </a:pPr>
            <a:r>
              <a:rPr lang="ru-RU" sz="23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Предприятия традиционного </a:t>
            </a:r>
            <a:br>
              <a:rPr lang="sv-SE" sz="23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</a:br>
            <a:r>
              <a:rPr lang="ru-RU" sz="23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вида деятельности тратят около </a:t>
            </a:r>
            <a:br>
              <a:rPr lang="sv-SE" sz="23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</a:br>
            <a:r>
              <a:rPr lang="ru-RU" sz="23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50 процентов доходов на рекламу, маркетинг и продажи. </a:t>
            </a:r>
          </a:p>
          <a:p>
            <a:pPr algn="l">
              <a:defRPr sz="2500"/>
            </a:pPr>
            <a:endParaRPr sz="1000"/>
          </a:p>
          <a:p>
            <a:pPr algn="l">
              <a:defRPr sz="2500"/>
            </a:pPr>
            <a:r>
              <a:rPr lang="ru-RU" sz="2300"/>
              <a:t>В Zinzino 50 процентов нашим партнерам в виде возвращаются</a:t>
            </a:r>
            <a:br>
              <a:rPr lang="sv-SE" sz="23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</a:br>
            <a:r>
              <a:rPr lang="ru-RU" sz="23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комиссионных и привилегий.</a:t>
            </a:r>
          </a:p>
        </p:txBody>
      </p:sp>
      <p:sp>
        <p:nvSpPr>
          <p:cNvPr id="393" name="STEP  1"/>
          <p:cNvSpPr txBox="1"/>
          <p:nvPr/>
        </p:nvSpPr>
        <p:spPr>
          <a:xfrm>
            <a:off x="11708328" y="5098079"/>
            <a:ext cx="1306807" cy="1473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defRPr sz="3000"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3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ШАГ </a:t>
            </a:r>
            <a:br>
              <a:rPr sz="3000"/>
            </a:br>
            <a:r>
              <a:rPr lang="ru-RU" sz="6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1</a:t>
            </a:r>
          </a:p>
        </p:txBody>
      </p:sp>
      <p:sp>
        <p:nvSpPr>
          <p:cNvPr id="394" name="STEP  2"/>
          <p:cNvSpPr txBox="1"/>
          <p:nvPr/>
        </p:nvSpPr>
        <p:spPr>
          <a:xfrm>
            <a:off x="11708328" y="9253280"/>
            <a:ext cx="1306807" cy="1473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defRPr sz="3000"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3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ШАГ </a:t>
            </a:r>
            <a:br>
              <a:rPr sz="3000"/>
            </a:br>
            <a:r>
              <a:rPr lang="ru-RU" sz="6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2</a:t>
            </a:r>
          </a:p>
        </p:txBody>
      </p:sp>
      <p:sp>
        <p:nvSpPr>
          <p:cNvPr id="395" name="Help others get their Zinzino business contract  Your task is to educate and support your team members…"/>
          <p:cNvSpPr txBox="1"/>
          <p:nvPr/>
        </p:nvSpPr>
        <p:spPr>
          <a:xfrm>
            <a:off x="13829102" y="8472087"/>
            <a:ext cx="9506422" cy="37959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>
              <a:defRPr sz="2500">
                <a:solidFill>
                  <a:srgbClr val="473192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2500" b="0" i="0" u="sng" strike="noStrike" cap="none" spc="0" baseline="0">
                <a:solidFill>
                  <a:srgbClr val="473192"/>
                </a:solidFill>
                <a:effectLst/>
                <a:uFill>
                  <a:solidFill>
                    <a:srgbClr val="473192"/>
                  </a:solidFill>
                </a:uFill>
                <a:latin typeface="Open Sans Semibold"/>
                <a:ea typeface="Open Sans Semibold"/>
                <a:cs typeface="Open Sans Semibold"/>
              </a:rPr>
              <a:t>Помогите другим заключить бизнес-контракт с Zinzino</a:t>
            </a:r>
            <a:br>
              <a:rPr sz="2500"/>
            </a:br>
            <a:br>
              <a:rPr sz="2500"/>
            </a:br>
            <a:r>
              <a:rPr lang="ru-RU" sz="2500" b="1" i="1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Ваша задача — обучать и поддерживать членов </a:t>
            </a:r>
            <a:br>
              <a:rPr lang="sv-SE" sz="2500" b="1" i="1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</a:br>
            <a:r>
              <a:rPr lang="ru-RU" sz="2500" b="1" i="1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своей команды</a:t>
            </a:r>
            <a:endParaRPr b="1" i="1">
              <a:solidFill>
                <a:srgbClr val="000000"/>
              </a:solidFill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</a:endParaRPr>
          </a:p>
          <a:p>
            <a:pPr algn="l">
              <a:lnSpc>
                <a:spcPct val="80000"/>
              </a:lnSpc>
              <a:defRPr sz="2500">
                <a:solidFill>
                  <a:srgbClr val="473192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endParaRPr>
              <a:solidFill>
                <a:srgbClr val="000000"/>
              </a:solidFill>
            </a:endParaRPr>
          </a:p>
          <a:p>
            <a:pPr algn="l">
              <a:defRPr sz="2500"/>
            </a:pPr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В дополнение к Шагу 1 Zinzino позаботится обо всех </a:t>
            </a:r>
            <a:br>
              <a:rPr sz="2500"/>
            </a:br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особых услугах, связанных с рынком, программах обучения, комиссионных выплатах и ​​поддержке партнеров.</a:t>
            </a:r>
          </a:p>
          <a:p>
            <a:pPr algn="l">
              <a:lnSpc>
                <a:spcPct val="80000"/>
              </a:lnSpc>
              <a:defRPr sz="2500"/>
            </a:pPr>
            <a:endParaRPr/>
          </a:p>
          <a:p>
            <a:pPr algn="l">
              <a:defRPr sz="2500" b="1" i="1">
                <a:latin typeface="OpenSans-SemiboldItalic"/>
                <a:ea typeface="OpenSans-SemiboldItalic"/>
                <a:cs typeface="OpenSans-SemiboldItalic"/>
                <a:sym typeface="OpenSans-SemiboldItalic"/>
              </a:defRPr>
            </a:pPr>
            <a:r>
              <a:rPr lang="ru-RU" sz="2500" b="1" i="1" strike="noStrike" cap="none" spc="0" baseline="0">
                <a:solidFill>
                  <a:srgbClr val="000000"/>
                </a:solidFill>
                <a:effectLst/>
                <a:latin typeface="OpenSans-SemiboldItalic"/>
                <a:ea typeface="OpenSans-SemiboldItalic"/>
                <a:cs typeface="OpenSans-SemiboldItalic"/>
              </a:rPr>
              <a:t>Вы получаете 15–0,5 % комиссионных + остатки и бонусы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2" name="business-presentation-full-original-size-bara-bilder.054.jpg" descr="business-presentation-full-original-size-bara-bilder.05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723" name="Partner-level-graph.png" descr="Partner-level-graph.png"/>
          <p:cNvPicPr>
            <a:picLocks noChangeAspect="1"/>
          </p:cNvPicPr>
          <p:nvPr/>
        </p:nvPicPr>
        <p:blipFill>
          <a:blip r:embed="rId3"/>
          <a:srcRect l="77" r="77"/>
          <a:stretch>
            <a:fillRect/>
          </a:stretch>
        </p:blipFill>
        <p:spPr>
          <a:xfrm>
            <a:off x="651532" y="1462828"/>
            <a:ext cx="15983614" cy="11779953"/>
          </a:xfrm>
          <a:prstGeom prst="rect">
            <a:avLst/>
          </a:prstGeom>
          <a:ln w="12700">
            <a:miter lim="400000"/>
          </a:ln>
        </p:spPr>
      </p:pic>
      <p:sp>
        <p:nvSpPr>
          <p:cNvPr id="1724" name="Silver"/>
          <p:cNvSpPr txBox="1"/>
          <p:nvPr/>
        </p:nvSpPr>
        <p:spPr>
          <a:xfrm rot="5400000">
            <a:off x="1496044" y="9824213"/>
            <a:ext cx="952405" cy="4874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Silver</a:t>
            </a:r>
          </a:p>
        </p:txBody>
      </p:sp>
      <p:sp>
        <p:nvSpPr>
          <p:cNvPr id="1725" name="Gold"/>
          <p:cNvSpPr txBox="1"/>
          <p:nvPr/>
        </p:nvSpPr>
        <p:spPr>
          <a:xfrm rot="5400000">
            <a:off x="2364888" y="9301649"/>
            <a:ext cx="820928" cy="4874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Gold</a:t>
            </a:r>
          </a:p>
        </p:txBody>
      </p:sp>
      <p:sp>
        <p:nvSpPr>
          <p:cNvPr id="1726" name="Executive"/>
          <p:cNvSpPr txBox="1"/>
          <p:nvPr/>
        </p:nvSpPr>
        <p:spPr>
          <a:xfrm rot="5400000">
            <a:off x="2310705" y="9670458"/>
            <a:ext cx="2535505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Executive</a:t>
            </a:r>
          </a:p>
        </p:txBody>
      </p:sp>
      <p:sp>
        <p:nvSpPr>
          <p:cNvPr id="1727" name="Platinum"/>
          <p:cNvSpPr txBox="1"/>
          <p:nvPr/>
        </p:nvSpPr>
        <p:spPr>
          <a:xfrm rot="5400000">
            <a:off x="3001570" y="9312898"/>
            <a:ext cx="2746636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Platinum</a:t>
            </a:r>
          </a:p>
        </p:txBody>
      </p:sp>
      <p:sp>
        <p:nvSpPr>
          <p:cNvPr id="1728" name="Diamond"/>
          <p:cNvSpPr txBox="1"/>
          <p:nvPr/>
        </p:nvSpPr>
        <p:spPr>
          <a:xfrm rot="5400000">
            <a:off x="3744744" y="8890329"/>
            <a:ext cx="2853154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Diamond</a:t>
            </a:r>
          </a:p>
        </p:txBody>
      </p:sp>
      <p:sp>
        <p:nvSpPr>
          <p:cNvPr id="1729" name="Director"/>
          <p:cNvSpPr txBox="1"/>
          <p:nvPr/>
        </p:nvSpPr>
        <p:spPr>
          <a:xfrm rot="5400000">
            <a:off x="4478320" y="8502757"/>
            <a:ext cx="2978864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Director</a:t>
            </a:r>
          </a:p>
        </p:txBody>
      </p:sp>
      <p:sp>
        <p:nvSpPr>
          <p:cNvPr id="1730" name="Crown"/>
          <p:cNvSpPr txBox="1"/>
          <p:nvPr/>
        </p:nvSpPr>
        <p:spPr>
          <a:xfrm rot="5400000">
            <a:off x="5175040" y="8077135"/>
            <a:ext cx="3231673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Crown</a:t>
            </a:r>
          </a:p>
        </p:txBody>
      </p:sp>
      <p:sp>
        <p:nvSpPr>
          <p:cNvPr id="1731" name="Royal Crown"/>
          <p:cNvSpPr txBox="1"/>
          <p:nvPr/>
        </p:nvSpPr>
        <p:spPr>
          <a:xfrm rot="5400000">
            <a:off x="5900429" y="7678377"/>
            <a:ext cx="3360410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Royal Crown</a:t>
            </a:r>
          </a:p>
        </p:txBody>
      </p:sp>
      <p:sp>
        <p:nvSpPr>
          <p:cNvPr id="1732" name="Black Crown"/>
          <p:cNvSpPr txBox="1"/>
          <p:nvPr/>
        </p:nvSpPr>
        <p:spPr>
          <a:xfrm rot="5400000">
            <a:off x="6614991" y="7289801"/>
            <a:ext cx="3484110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Black Crown</a:t>
            </a:r>
          </a:p>
        </p:txBody>
      </p:sp>
      <p:sp>
        <p:nvSpPr>
          <p:cNvPr id="1733" name="Ambassador"/>
          <p:cNvSpPr txBox="1"/>
          <p:nvPr/>
        </p:nvSpPr>
        <p:spPr>
          <a:xfrm rot="5400000">
            <a:off x="7289543" y="6872352"/>
            <a:ext cx="3727866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Ambassador</a:t>
            </a:r>
          </a:p>
        </p:txBody>
      </p:sp>
      <p:sp>
        <p:nvSpPr>
          <p:cNvPr id="1734" name="Royal Ambassador"/>
          <p:cNvSpPr txBox="1"/>
          <p:nvPr/>
        </p:nvSpPr>
        <p:spPr>
          <a:xfrm rot="5400000">
            <a:off x="8012058" y="6495838"/>
            <a:ext cx="3875693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Royal Ambassador</a:t>
            </a:r>
          </a:p>
        </p:txBody>
      </p:sp>
      <p:sp>
        <p:nvSpPr>
          <p:cNvPr id="1735" name="Black Ambassador"/>
          <p:cNvSpPr txBox="1"/>
          <p:nvPr/>
        </p:nvSpPr>
        <p:spPr>
          <a:xfrm rot="5400000">
            <a:off x="8783090" y="6045411"/>
            <a:ext cx="3926493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Black Ambassador</a:t>
            </a:r>
          </a:p>
        </p:txBody>
      </p:sp>
      <p:sp>
        <p:nvSpPr>
          <p:cNvPr id="1736" name="President"/>
          <p:cNvSpPr txBox="1"/>
          <p:nvPr/>
        </p:nvSpPr>
        <p:spPr>
          <a:xfrm rot="5400000">
            <a:off x="9443193" y="5674489"/>
            <a:ext cx="4212500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President</a:t>
            </a:r>
          </a:p>
        </p:txBody>
      </p:sp>
      <p:sp>
        <p:nvSpPr>
          <p:cNvPr id="1737" name="Elite President"/>
          <p:cNvSpPr txBox="1"/>
          <p:nvPr/>
        </p:nvSpPr>
        <p:spPr>
          <a:xfrm rot="5400000">
            <a:off x="10108131" y="5259979"/>
            <a:ext cx="4462135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Elite President</a:t>
            </a:r>
          </a:p>
        </p:txBody>
      </p:sp>
      <p:sp>
        <p:nvSpPr>
          <p:cNvPr id="1738" name="Global President"/>
          <p:cNvSpPr txBox="1"/>
          <p:nvPr/>
        </p:nvSpPr>
        <p:spPr>
          <a:xfrm rot="5400000">
            <a:off x="10785851" y="4858741"/>
            <a:ext cx="4712911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Global President</a:t>
            </a:r>
          </a:p>
        </p:txBody>
      </p:sp>
      <p:sp>
        <p:nvSpPr>
          <p:cNvPr id="1739" name="1 Star Global President"/>
          <p:cNvSpPr txBox="1"/>
          <p:nvPr/>
        </p:nvSpPr>
        <p:spPr>
          <a:xfrm rot="5400000">
            <a:off x="11467536" y="4459560"/>
            <a:ext cx="4942404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1 Star Global President</a:t>
            </a:r>
          </a:p>
        </p:txBody>
      </p:sp>
      <p:sp>
        <p:nvSpPr>
          <p:cNvPr id="1740" name="€200"/>
          <p:cNvSpPr txBox="1"/>
          <p:nvPr/>
        </p:nvSpPr>
        <p:spPr>
          <a:xfrm rot="1830615">
            <a:off x="1355749" y="12001770"/>
            <a:ext cx="2978864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200</a:t>
            </a:r>
          </a:p>
        </p:txBody>
      </p:sp>
      <p:sp>
        <p:nvSpPr>
          <p:cNvPr id="1741" name="€800"/>
          <p:cNvSpPr txBox="1"/>
          <p:nvPr/>
        </p:nvSpPr>
        <p:spPr>
          <a:xfrm rot="1830615">
            <a:off x="2950650" y="11328670"/>
            <a:ext cx="2978864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800</a:t>
            </a:r>
          </a:p>
        </p:txBody>
      </p:sp>
      <p:sp>
        <p:nvSpPr>
          <p:cNvPr id="1742" name="€1,400"/>
          <p:cNvSpPr txBox="1"/>
          <p:nvPr/>
        </p:nvSpPr>
        <p:spPr>
          <a:xfrm rot="1830615">
            <a:off x="3760929" y="10992366"/>
            <a:ext cx="2978864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1</a:t>
            </a:r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,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400</a:t>
            </a:r>
          </a:p>
        </p:txBody>
      </p:sp>
      <p:sp>
        <p:nvSpPr>
          <p:cNvPr id="1743" name="€4,000"/>
          <p:cNvSpPr txBox="1"/>
          <p:nvPr/>
        </p:nvSpPr>
        <p:spPr>
          <a:xfrm rot="1830615">
            <a:off x="4572445" y="10667150"/>
            <a:ext cx="2978864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4</a:t>
            </a:r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,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000</a:t>
            </a:r>
          </a:p>
        </p:txBody>
      </p:sp>
      <p:sp>
        <p:nvSpPr>
          <p:cNvPr id="1744" name="€7,000"/>
          <p:cNvSpPr txBox="1"/>
          <p:nvPr/>
        </p:nvSpPr>
        <p:spPr>
          <a:xfrm rot="1830615">
            <a:off x="5378860" y="10336949"/>
            <a:ext cx="2978864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7</a:t>
            </a:r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,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000</a:t>
            </a:r>
          </a:p>
        </p:txBody>
      </p:sp>
      <p:sp>
        <p:nvSpPr>
          <p:cNvPr id="1745" name="€12,000"/>
          <p:cNvSpPr txBox="1"/>
          <p:nvPr/>
        </p:nvSpPr>
        <p:spPr>
          <a:xfrm rot="1830615">
            <a:off x="6167758" y="10026506"/>
            <a:ext cx="2978864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12</a:t>
            </a:r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,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000</a:t>
            </a:r>
          </a:p>
        </p:txBody>
      </p:sp>
      <p:sp>
        <p:nvSpPr>
          <p:cNvPr id="1746" name="€16,000"/>
          <p:cNvSpPr txBox="1"/>
          <p:nvPr/>
        </p:nvSpPr>
        <p:spPr>
          <a:xfrm rot="1830615">
            <a:off x="6973759" y="9720999"/>
            <a:ext cx="2978864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16</a:t>
            </a:r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,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000</a:t>
            </a:r>
          </a:p>
        </p:txBody>
      </p:sp>
      <p:sp>
        <p:nvSpPr>
          <p:cNvPr id="1747" name="€20,000"/>
          <p:cNvSpPr txBox="1"/>
          <p:nvPr/>
        </p:nvSpPr>
        <p:spPr>
          <a:xfrm rot="1830615">
            <a:off x="7789140" y="9399764"/>
            <a:ext cx="2978864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20</a:t>
            </a:r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,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000</a:t>
            </a:r>
          </a:p>
        </p:txBody>
      </p:sp>
      <p:sp>
        <p:nvSpPr>
          <p:cNvPr id="1748" name="€24,000"/>
          <p:cNvSpPr txBox="1"/>
          <p:nvPr/>
        </p:nvSpPr>
        <p:spPr>
          <a:xfrm rot="1830615">
            <a:off x="8582315" y="9108282"/>
            <a:ext cx="2978865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24</a:t>
            </a:r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,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000</a:t>
            </a:r>
          </a:p>
        </p:txBody>
      </p:sp>
      <p:sp>
        <p:nvSpPr>
          <p:cNvPr id="1749" name="€28,000"/>
          <p:cNvSpPr txBox="1"/>
          <p:nvPr/>
        </p:nvSpPr>
        <p:spPr>
          <a:xfrm rot="1830615">
            <a:off x="9387904" y="8794597"/>
            <a:ext cx="2978865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28</a:t>
            </a:r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,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000</a:t>
            </a:r>
          </a:p>
        </p:txBody>
      </p:sp>
      <p:sp>
        <p:nvSpPr>
          <p:cNvPr id="1750" name="€32,000"/>
          <p:cNvSpPr txBox="1"/>
          <p:nvPr/>
        </p:nvSpPr>
        <p:spPr>
          <a:xfrm rot="1830615">
            <a:off x="10189502" y="8467720"/>
            <a:ext cx="2978864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32</a:t>
            </a:r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,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000</a:t>
            </a:r>
          </a:p>
        </p:txBody>
      </p:sp>
      <p:sp>
        <p:nvSpPr>
          <p:cNvPr id="1751" name="€50,000"/>
          <p:cNvSpPr txBox="1"/>
          <p:nvPr/>
        </p:nvSpPr>
        <p:spPr>
          <a:xfrm rot="1830615">
            <a:off x="10946944" y="8167069"/>
            <a:ext cx="2978864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50</a:t>
            </a:r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,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000</a:t>
            </a:r>
          </a:p>
        </p:txBody>
      </p:sp>
      <p:sp>
        <p:nvSpPr>
          <p:cNvPr id="1752" name="€75,000"/>
          <p:cNvSpPr txBox="1"/>
          <p:nvPr/>
        </p:nvSpPr>
        <p:spPr>
          <a:xfrm rot="1830615">
            <a:off x="11717910" y="7863970"/>
            <a:ext cx="2978864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75</a:t>
            </a:r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,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000</a:t>
            </a:r>
          </a:p>
        </p:txBody>
      </p:sp>
      <p:sp>
        <p:nvSpPr>
          <p:cNvPr id="1753" name="€110,000"/>
          <p:cNvSpPr txBox="1"/>
          <p:nvPr/>
        </p:nvSpPr>
        <p:spPr>
          <a:xfrm rot="1830615">
            <a:off x="12466261" y="7556720"/>
            <a:ext cx="2978864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110</a:t>
            </a:r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,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000</a:t>
            </a:r>
          </a:p>
        </p:txBody>
      </p:sp>
      <p:sp>
        <p:nvSpPr>
          <p:cNvPr id="1754" name="+"/>
          <p:cNvSpPr txBox="1"/>
          <p:nvPr/>
        </p:nvSpPr>
        <p:spPr>
          <a:xfrm rot="1830615">
            <a:off x="13340942" y="7245285"/>
            <a:ext cx="2978864" cy="53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t>+</a:t>
            </a:r>
          </a:p>
        </p:txBody>
      </p:sp>
      <p:sp>
        <p:nvSpPr>
          <p:cNvPr id="1755" name="2 teams"/>
          <p:cNvSpPr txBox="1"/>
          <p:nvPr/>
        </p:nvSpPr>
        <p:spPr>
          <a:xfrm rot="1338245">
            <a:off x="779918" y="8909828"/>
            <a:ext cx="1175910" cy="3026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1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13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2 команды</a:t>
            </a:r>
          </a:p>
        </p:txBody>
      </p:sp>
      <p:sp>
        <p:nvSpPr>
          <p:cNvPr id="1756" name="3 teams"/>
          <p:cNvSpPr txBox="1"/>
          <p:nvPr/>
        </p:nvSpPr>
        <p:spPr>
          <a:xfrm rot="1338245">
            <a:off x="7777049" y="4544475"/>
            <a:ext cx="1398593" cy="3026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r">
              <a:defRPr sz="1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13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3 команды</a:t>
            </a:r>
          </a:p>
        </p:txBody>
      </p:sp>
      <p:sp>
        <p:nvSpPr>
          <p:cNvPr id="1757" name="4 teams"/>
          <p:cNvSpPr txBox="1"/>
          <p:nvPr/>
        </p:nvSpPr>
        <p:spPr>
          <a:xfrm rot="1338245">
            <a:off x="10277808" y="3149282"/>
            <a:ext cx="1261589" cy="3026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r">
              <a:defRPr sz="1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13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4 команды</a:t>
            </a:r>
          </a:p>
        </p:txBody>
      </p:sp>
      <p:sp>
        <p:nvSpPr>
          <p:cNvPr id="1758" name="€350"/>
          <p:cNvSpPr txBox="1"/>
          <p:nvPr/>
        </p:nvSpPr>
        <p:spPr>
          <a:xfrm rot="1830615">
            <a:off x="2140500" y="11661410"/>
            <a:ext cx="2978864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350</a:t>
            </a:r>
          </a:p>
        </p:txBody>
      </p:sp>
      <p:sp>
        <p:nvSpPr>
          <p:cNvPr id="1759" name="5 teams"/>
          <p:cNvSpPr txBox="1"/>
          <p:nvPr/>
        </p:nvSpPr>
        <p:spPr>
          <a:xfrm rot="1338245">
            <a:off x="12662217" y="1533000"/>
            <a:ext cx="1180518" cy="3026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1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13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5 команд</a:t>
            </a:r>
          </a:p>
        </p:txBody>
      </p:sp>
      <p:sp>
        <p:nvSpPr>
          <p:cNvPr id="1760" name="Business potential…"/>
          <p:cNvSpPr txBox="1"/>
          <p:nvPr/>
        </p:nvSpPr>
        <p:spPr>
          <a:xfrm>
            <a:off x="703382" y="1027854"/>
            <a:ext cx="9876623" cy="318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 defTabSz="457200">
              <a:lnSpc>
                <a:spcPct val="150000"/>
              </a:lnSpc>
              <a:defRPr spc="350">
                <a:solidFill>
                  <a:srgbClr val="FFFFFF"/>
                </a:solidFill>
              </a:defRPr>
            </a:pPr>
            <a:r>
              <a:rPr lang="ru-RU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</a:rPr>
              <a:t>Потенциал​</a:t>
            </a:r>
            <a:r>
              <a:rPr lang="ru-RU" spc="350">
                <a:solidFill>
                  <a:srgbClr val="FFFFFF"/>
                </a:solidFill>
              </a:rPr>
              <a:t> вашего бизнеса</a:t>
            </a:r>
            <a:endParaRPr lang="ru-RU" b="1">
              <a:latin typeface="Open Sans"/>
              <a:ea typeface="Open Sans"/>
              <a:cs typeface="Open Sans"/>
              <a:sym typeface="Open Sans"/>
            </a:endParaRPr>
          </a:p>
          <a:p>
            <a:pPr algn="l" defTabSz="457200">
              <a:defRPr sz="2500">
                <a:solidFill>
                  <a:srgbClr val="FFFFFF"/>
                </a:solidFill>
              </a:defRPr>
            </a:pPr>
            <a:r>
              <a:rPr lang="ru-RU" sz="2500" b="0" i="0" strike="noStrike" cap="none" spc="0" baseline="0" dirty="0">
                <a:solidFill>
                  <a:srgbClr val="FFFFFF"/>
                </a:solidFill>
                <a:effectLst/>
                <a:latin typeface="Open Sans Light"/>
                <a:ea typeface="Open Sans Light"/>
                <a:cs typeface="Open Sans Light"/>
              </a:rPr>
              <a:t>Ваш доход зависит исключительно от ваших усилий и применяется только при условии выполнения всех </a:t>
            </a:r>
            <a:br>
              <a:rPr lang="sv-SE" sz="2500" b="0" i="0" strike="noStrike" cap="none" spc="0" baseline="0" dirty="0">
                <a:solidFill>
                  <a:srgbClr val="FFFFFF"/>
                </a:solidFill>
                <a:effectLst/>
                <a:latin typeface="Open Sans Light"/>
                <a:ea typeface="Open Sans Light"/>
                <a:cs typeface="Open Sans Light"/>
              </a:rPr>
            </a:br>
            <a:r>
              <a:rPr lang="ru-RU" sz="2500" b="0" i="0" strike="noStrike" cap="none" spc="0" baseline="0" dirty="0">
                <a:solidFill>
                  <a:srgbClr val="FFFFFF"/>
                </a:solidFill>
                <a:effectLst/>
                <a:latin typeface="Open Sans Light"/>
                <a:ea typeface="Open Sans Light"/>
                <a:cs typeface="Open Sans Light"/>
              </a:rPr>
              <a:t>требований в полном объеме в соответствии </a:t>
            </a:r>
            <a:br>
              <a:rPr lang="sv-SE" sz="2500" b="0" i="0" strike="noStrike" cap="none" spc="0" baseline="0" dirty="0">
                <a:solidFill>
                  <a:srgbClr val="FFFFFF"/>
                </a:solidFill>
                <a:effectLst/>
                <a:latin typeface="Open Sans Light"/>
                <a:ea typeface="Open Sans Light"/>
                <a:cs typeface="Open Sans Light"/>
              </a:rPr>
            </a:br>
            <a:r>
              <a:rPr lang="ru-RU" sz="2500" b="0" i="0" strike="noStrike" cap="none" spc="0" baseline="0" dirty="0">
                <a:solidFill>
                  <a:srgbClr val="FFFFFF"/>
                </a:solidFill>
                <a:effectLst/>
                <a:latin typeface="Open Sans Light"/>
                <a:ea typeface="Open Sans Light"/>
                <a:cs typeface="Open Sans Light"/>
              </a:rPr>
              <a:t>с титулом. Указанные суммы в среднем </a:t>
            </a:r>
            <a:br>
              <a:rPr lang="sv-SE" sz="2500" b="0" i="0" strike="noStrike" cap="none" spc="0" baseline="0" dirty="0">
                <a:solidFill>
                  <a:srgbClr val="FFFFFF"/>
                </a:solidFill>
                <a:effectLst/>
                <a:latin typeface="Open Sans Light"/>
                <a:ea typeface="Open Sans Light"/>
                <a:cs typeface="Open Sans Light"/>
              </a:rPr>
            </a:br>
            <a:r>
              <a:rPr lang="ru-RU" sz="2500" b="0" i="0" strike="noStrike" cap="none" spc="0" baseline="0" dirty="0">
                <a:solidFill>
                  <a:srgbClr val="FFFFFF"/>
                </a:solidFill>
                <a:effectLst/>
                <a:latin typeface="Open Sans Light"/>
                <a:ea typeface="Open Sans Light"/>
                <a:cs typeface="Open Sans Light"/>
              </a:rPr>
              <a:t>являются примерными значениями.</a:t>
            </a:r>
          </a:p>
        </p:txBody>
      </p:sp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7" name="business-presentation-full-original-size-bara-bilder.043.jpg" descr="business-presentation-full-original-size-bara-bilder.04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438" name="Most importantly, we provide a turn-key training system where you will receive step-by-step guidance on how to achieve your ambitions"/>
          <p:cNvSpPr txBox="1"/>
          <p:nvPr/>
        </p:nvSpPr>
        <p:spPr>
          <a:xfrm>
            <a:off x="2788920" y="4144243"/>
            <a:ext cx="18760440" cy="2528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/>
          <a:p>
            <a:pPr defTabSz="457200">
              <a:lnSpc>
                <a:spcPts val="5500"/>
              </a:lnSpc>
              <a:defRPr spc="350"/>
            </a:pPr>
            <a:r>
              <a:rPr lang="ru-RU" sz="5000" b="0" i="0" strike="noStrike" cap="none" spc="35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Самое главное - мы предоставляем </a:t>
            </a:r>
            <a:r>
              <a:rPr lang="ru-RU" sz="5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систему обучения под ключ,</a:t>
            </a:r>
            <a:r>
              <a:rPr lang="ru-RU" sz="5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</a:t>
            </a:r>
            <a:r>
              <a:rPr lang="ru-RU" sz="5000" b="0" i="0" strike="noStrike" cap="none" spc="35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в рамках которой вы получаете </a:t>
            </a:r>
            <a:r>
              <a:rPr lang="ru-RU" sz="5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пошаговые инструкции</a:t>
            </a:r>
            <a:r>
              <a:rPr lang="ru-RU" sz="5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</a:t>
            </a:r>
            <a:r>
              <a:rPr lang="ru-RU" sz="5000" b="0" i="0" strike="noStrike" cap="none" spc="35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о том, как</a:t>
            </a:r>
            <a:r>
              <a:rPr lang="ru-RU" sz="5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</a:t>
            </a:r>
            <a:r>
              <a:rPr lang="ru-RU" sz="5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достичь своих целей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upp 33">
            <a:extLst>
              <a:ext uri="{FF2B5EF4-FFF2-40B4-BE49-F238E27FC236}">
                <a16:creationId xmlns:a16="http://schemas.microsoft.com/office/drawing/2014/main" id="{3A19F9B5-3397-EA13-1908-42F25903081F}"/>
              </a:ext>
            </a:extLst>
          </p:cNvPr>
          <p:cNvGrpSpPr/>
          <p:nvPr/>
        </p:nvGrpSpPr>
        <p:grpSpPr>
          <a:xfrm>
            <a:off x="-4216" y="0"/>
            <a:ext cx="24392431" cy="13726320"/>
            <a:chOff x="-4215" y="-5160"/>
            <a:chExt cx="24392431" cy="13726320"/>
          </a:xfrm>
        </p:grpSpPr>
        <p:sp>
          <p:nvSpPr>
            <p:cNvPr id="35" name="Rectangle">
              <a:extLst>
                <a:ext uri="{FF2B5EF4-FFF2-40B4-BE49-F238E27FC236}">
                  <a16:creationId xmlns:a16="http://schemas.microsoft.com/office/drawing/2014/main" id="{73FA99DA-412E-61E4-094A-5A158BDE86FB}"/>
                </a:ext>
              </a:extLst>
            </p:cNvPr>
            <p:cNvSpPr/>
            <p:nvPr/>
          </p:nvSpPr>
          <p:spPr>
            <a:xfrm>
              <a:off x="-4215" y="-5160"/>
              <a:ext cx="24392431" cy="13726320"/>
            </a:xfrm>
            <a:prstGeom prst="rect">
              <a:avLst/>
            </a:prstGeom>
            <a:solidFill>
              <a:srgbClr val="EBF4F6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36" name="Image" descr="Image">
              <a:extLst>
                <a:ext uri="{FF2B5EF4-FFF2-40B4-BE49-F238E27FC236}">
                  <a16:creationId xmlns:a16="http://schemas.microsoft.com/office/drawing/2014/main" id="{E79932CE-E92F-9D6E-BA9C-985C6773FDB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25208" y="507656"/>
              <a:ext cx="18254352" cy="12700688"/>
            </a:xfrm>
            <a:prstGeom prst="rect">
              <a:avLst/>
            </a:prstGeom>
            <a:ln w="12700">
              <a:miter lim="400000"/>
            </a:ln>
          </p:spPr>
        </p:pic>
        <p:sp>
          <p:nvSpPr>
            <p:cNvPr id="37" name="2010">
              <a:extLst>
                <a:ext uri="{FF2B5EF4-FFF2-40B4-BE49-F238E27FC236}">
                  <a16:creationId xmlns:a16="http://schemas.microsoft.com/office/drawing/2014/main" id="{29572FD1-A6FD-37AF-4245-7E5C67A26441}"/>
                </a:ext>
              </a:extLst>
            </p:cNvPr>
            <p:cNvSpPr txBox="1"/>
            <p:nvPr/>
          </p:nvSpPr>
          <p:spPr>
            <a:xfrm>
              <a:off x="4592324" y="11152000"/>
              <a:ext cx="856911" cy="54865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0800" tIns="50800" rIns="50800" bIns="50800" anchor="ctr"/>
            <a:lstStyle>
              <a:lvl1pPr>
                <a:defRPr sz="2000">
                  <a:solidFill>
                    <a:srgbClr val="FFFFFF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t>2010</a:t>
              </a:r>
            </a:p>
          </p:txBody>
        </p:sp>
        <p:sp>
          <p:nvSpPr>
            <p:cNvPr id="38" name="2050">
              <a:extLst>
                <a:ext uri="{FF2B5EF4-FFF2-40B4-BE49-F238E27FC236}">
                  <a16:creationId xmlns:a16="http://schemas.microsoft.com/office/drawing/2014/main" id="{EEF5D927-0D22-52E0-3269-07374739AFDE}"/>
                </a:ext>
              </a:extLst>
            </p:cNvPr>
            <p:cNvSpPr txBox="1"/>
            <p:nvPr/>
          </p:nvSpPr>
          <p:spPr>
            <a:xfrm>
              <a:off x="19060235" y="847178"/>
              <a:ext cx="856911" cy="54865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0800" tIns="50800" rIns="50800" bIns="50800" anchor="ctr"/>
            <a:lstStyle>
              <a:lvl1pPr>
                <a:defRPr sz="2000">
                  <a:solidFill>
                    <a:srgbClr val="FFFFFF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t>2050</a:t>
              </a:r>
            </a:p>
          </p:txBody>
        </p:sp>
        <p:sp>
          <p:nvSpPr>
            <p:cNvPr id="39" name="2035">
              <a:extLst>
                <a:ext uri="{FF2B5EF4-FFF2-40B4-BE49-F238E27FC236}">
                  <a16:creationId xmlns:a16="http://schemas.microsoft.com/office/drawing/2014/main" id="{163FA90E-1654-276C-5BC7-7FB5C8628912}"/>
                </a:ext>
              </a:extLst>
            </p:cNvPr>
            <p:cNvSpPr txBox="1"/>
            <p:nvPr/>
          </p:nvSpPr>
          <p:spPr>
            <a:xfrm>
              <a:off x="13365593" y="7318271"/>
              <a:ext cx="856911" cy="54865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0800" tIns="50800" rIns="50800" bIns="50800" anchor="ctr"/>
            <a:lstStyle>
              <a:lvl1pPr>
                <a:defRPr sz="2000">
                  <a:solidFill>
                    <a:srgbClr val="FFFFFF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t>2035</a:t>
              </a:r>
            </a:p>
          </p:txBody>
        </p:sp>
        <p:sp>
          <p:nvSpPr>
            <p:cNvPr id="40" name="2005">
              <a:extLst>
                <a:ext uri="{FF2B5EF4-FFF2-40B4-BE49-F238E27FC236}">
                  <a16:creationId xmlns:a16="http://schemas.microsoft.com/office/drawing/2014/main" id="{77FC7D5D-948C-DD55-C86B-FDECABDA0CD4}"/>
                </a:ext>
              </a:extLst>
            </p:cNvPr>
            <p:cNvSpPr txBox="1"/>
            <p:nvPr/>
          </p:nvSpPr>
          <p:spPr>
            <a:xfrm>
              <a:off x="3228931" y="11538904"/>
              <a:ext cx="856911" cy="54865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0800" tIns="50800" rIns="50800" bIns="50800" anchor="ctr"/>
            <a:lstStyle>
              <a:lvl1pPr>
                <a:defRPr sz="2000">
                  <a:solidFill>
                    <a:srgbClr val="FFFFFF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t>2005</a:t>
              </a:r>
            </a:p>
          </p:txBody>
        </p:sp>
        <p:sp>
          <p:nvSpPr>
            <p:cNvPr id="41" name="2015">
              <a:extLst>
                <a:ext uri="{FF2B5EF4-FFF2-40B4-BE49-F238E27FC236}">
                  <a16:creationId xmlns:a16="http://schemas.microsoft.com/office/drawing/2014/main" id="{8FF41551-BACD-EFDD-ACD8-B0DD5994326F}"/>
                </a:ext>
              </a:extLst>
            </p:cNvPr>
            <p:cNvSpPr txBox="1"/>
            <p:nvPr/>
          </p:nvSpPr>
          <p:spPr>
            <a:xfrm>
              <a:off x="5809574" y="10809994"/>
              <a:ext cx="856911" cy="54865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0800" tIns="50800" rIns="50800" bIns="50800" anchor="ctr"/>
            <a:lstStyle>
              <a:lvl1pPr>
                <a:defRPr sz="2000">
                  <a:solidFill>
                    <a:srgbClr val="FFFFFF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t>2015</a:t>
              </a:r>
            </a:p>
          </p:txBody>
        </p:sp>
        <p:sp>
          <p:nvSpPr>
            <p:cNvPr id="42" name="2020">
              <a:extLst>
                <a:ext uri="{FF2B5EF4-FFF2-40B4-BE49-F238E27FC236}">
                  <a16:creationId xmlns:a16="http://schemas.microsoft.com/office/drawing/2014/main" id="{E384503A-84C4-3476-0FA3-BE301E74450A}"/>
                </a:ext>
              </a:extLst>
            </p:cNvPr>
            <p:cNvSpPr txBox="1"/>
            <p:nvPr/>
          </p:nvSpPr>
          <p:spPr>
            <a:xfrm>
              <a:off x="7042708" y="10405702"/>
              <a:ext cx="856911" cy="54865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0800" tIns="50800" rIns="50800" bIns="50800" anchor="ctr"/>
            <a:lstStyle>
              <a:lvl1pPr>
                <a:defRPr sz="2000">
                  <a:solidFill>
                    <a:srgbClr val="FFFFFF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t>2020</a:t>
              </a:r>
            </a:p>
          </p:txBody>
        </p:sp>
        <p:sp>
          <p:nvSpPr>
            <p:cNvPr id="43" name="2025">
              <a:extLst>
                <a:ext uri="{FF2B5EF4-FFF2-40B4-BE49-F238E27FC236}">
                  <a16:creationId xmlns:a16="http://schemas.microsoft.com/office/drawing/2014/main" id="{88682ED0-AE16-84A3-7B61-CEE98A00E420}"/>
                </a:ext>
              </a:extLst>
            </p:cNvPr>
            <p:cNvSpPr txBox="1"/>
            <p:nvPr/>
          </p:nvSpPr>
          <p:spPr>
            <a:xfrm>
              <a:off x="9778177" y="9312171"/>
              <a:ext cx="856911" cy="54865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0800" tIns="50800" rIns="50800" bIns="50800" anchor="ctr"/>
            <a:lstStyle>
              <a:lvl1pPr>
                <a:defRPr sz="2000">
                  <a:solidFill>
                    <a:srgbClr val="FFFFFF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t>2025</a:t>
              </a:r>
            </a:p>
          </p:txBody>
        </p:sp>
      </p:grpSp>
      <p:sp>
        <p:nvSpPr>
          <p:cNvPr id="1770" name="Gruppera"/>
          <p:cNvSpPr txBox="1"/>
          <p:nvPr/>
        </p:nvSpPr>
        <p:spPr>
          <a:xfrm>
            <a:off x="4339837" y="10278690"/>
            <a:ext cx="1289568" cy="6897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1500"/>
            </a:pPr>
            <a:r>
              <a:rPr lang="ru-RU" sz="2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10 000</a:t>
            </a:r>
            <a:br>
              <a:rPr sz="1500"/>
            </a:br>
            <a:r>
              <a:rPr lang="ru-RU" sz="1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клиентов</a:t>
            </a:r>
          </a:p>
        </p:txBody>
      </p:sp>
      <p:sp>
        <p:nvSpPr>
          <p:cNvPr id="1771" name="Gruppera"/>
          <p:cNvSpPr txBox="1"/>
          <p:nvPr/>
        </p:nvSpPr>
        <p:spPr>
          <a:xfrm>
            <a:off x="5606908" y="9848078"/>
            <a:ext cx="1289569" cy="6897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1500"/>
            </a:pPr>
            <a:r>
              <a:rPr lang="ru-RU" sz="2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84 000</a:t>
            </a:r>
            <a:br>
              <a:rPr sz="1500"/>
            </a:br>
            <a:r>
              <a:rPr lang="ru-RU" sz="1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клиентов</a:t>
            </a:r>
          </a:p>
        </p:txBody>
      </p:sp>
      <p:sp>
        <p:nvSpPr>
          <p:cNvPr id="1772" name="Gruppera"/>
          <p:cNvSpPr txBox="1"/>
          <p:nvPr/>
        </p:nvSpPr>
        <p:spPr>
          <a:xfrm>
            <a:off x="6823194" y="9220870"/>
            <a:ext cx="1289569" cy="105087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1500"/>
            </a:pPr>
            <a:r>
              <a:rPr lang="ru-RU" sz="1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01.01.2020 </a:t>
            </a:r>
            <a:r>
              <a:rPr lang="ru-RU" sz="2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230 000 </a:t>
            </a:r>
            <a:br>
              <a:rPr sz="1500"/>
            </a:br>
            <a:r>
              <a:rPr lang="ru-RU" sz="1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клиентов</a:t>
            </a:r>
          </a:p>
        </p:txBody>
      </p:sp>
      <p:sp>
        <p:nvSpPr>
          <p:cNvPr id="1775" name="Gruppera"/>
          <p:cNvSpPr txBox="1"/>
          <p:nvPr/>
        </p:nvSpPr>
        <p:spPr>
          <a:xfrm>
            <a:off x="8579776" y="8184956"/>
            <a:ext cx="2176078" cy="8425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1500"/>
            </a:pPr>
            <a:r>
              <a:rPr lang="ru-RU" sz="2900" b="0" i="0" strike="noStrike" cap="none" spc="0" baseline="0" dirty="0">
                <a:solidFill>
                  <a:srgbClr val="473192"/>
                </a:solidFill>
                <a:effectLst/>
                <a:latin typeface="Open Sans Semibold"/>
                <a:ea typeface="Open Sans Semibold"/>
                <a:cs typeface="Open Sans Semibold"/>
              </a:rPr>
              <a:t>1 миллион</a:t>
            </a:r>
            <a:r>
              <a:rPr lang="ru-RU" sz="2700" b="0" i="0" strike="noStrike" cap="none" spc="0" baseline="0" dirty="0">
                <a:solidFill>
                  <a:srgbClr val="473192"/>
                </a:solidFill>
                <a:effectLst/>
                <a:latin typeface="Open Sans Light"/>
                <a:ea typeface="Open Sans Light"/>
                <a:cs typeface="Open Sans Light"/>
              </a:rPr>
              <a:t> </a:t>
            </a:r>
            <a:br>
              <a:rPr sz="2300" dirty="0"/>
            </a:br>
            <a:r>
              <a:rPr lang="ru-RU" sz="2100" b="0" i="0" strike="noStrike" cap="none" spc="0" baseline="0" dirty="0">
                <a:solidFill>
                  <a:srgbClr val="473192"/>
                </a:solidFill>
                <a:effectLst/>
                <a:latin typeface="Open Sans Light"/>
                <a:ea typeface="Open Sans Light"/>
                <a:cs typeface="Open Sans Light"/>
              </a:rPr>
              <a:t>клиентов</a:t>
            </a:r>
          </a:p>
        </p:txBody>
      </p:sp>
      <p:sp>
        <p:nvSpPr>
          <p:cNvPr id="1781" name="Gruppera"/>
          <p:cNvSpPr txBox="1"/>
          <p:nvPr/>
        </p:nvSpPr>
        <p:spPr>
          <a:xfrm>
            <a:off x="11568653" y="6139632"/>
            <a:ext cx="3014753" cy="8870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1500">
                <a:solidFill>
                  <a:srgbClr val="473192"/>
                </a:solidFill>
              </a:defRPr>
            </a:pPr>
            <a:r>
              <a:rPr lang="ru-RU" sz="3000" b="0" i="0" strike="noStrike" cap="none" spc="0" baseline="0" dirty="0">
                <a:solidFill>
                  <a:srgbClr val="473192"/>
                </a:solidFill>
                <a:effectLst/>
                <a:latin typeface="Open Sans Semibold"/>
                <a:ea typeface="Open Sans Semibold"/>
                <a:cs typeface="Open Sans Semibold"/>
              </a:rPr>
              <a:t>20 миллионов</a:t>
            </a:r>
            <a:r>
              <a:rPr lang="ru-RU" sz="2000" b="0" i="0" strike="noStrike" cap="none" spc="0" baseline="0" dirty="0">
                <a:solidFill>
                  <a:srgbClr val="473192"/>
                </a:solidFill>
                <a:effectLst/>
                <a:latin typeface="Open Sans Light"/>
                <a:ea typeface="Open Sans Light"/>
                <a:cs typeface="Open Sans Light"/>
              </a:rPr>
              <a:t> </a:t>
            </a:r>
            <a:br>
              <a:rPr sz="1500" dirty="0"/>
            </a:br>
            <a:r>
              <a:rPr lang="ru-RU" sz="2100" b="0" i="0" strike="noStrike" cap="none" spc="0" baseline="0" dirty="0">
                <a:solidFill>
                  <a:srgbClr val="473192"/>
                </a:solidFill>
                <a:effectLst/>
                <a:latin typeface="Open Sans Light"/>
                <a:ea typeface="Open Sans Light"/>
                <a:cs typeface="Open Sans Light"/>
              </a:rPr>
              <a:t>клиентов</a:t>
            </a:r>
          </a:p>
        </p:txBody>
      </p:sp>
      <p:sp>
        <p:nvSpPr>
          <p:cNvPr id="1782" name="Gruppera"/>
          <p:cNvSpPr txBox="1"/>
          <p:nvPr/>
        </p:nvSpPr>
        <p:spPr>
          <a:xfrm>
            <a:off x="16000563" y="480050"/>
            <a:ext cx="3084160" cy="9675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2100">
                <a:solidFill>
                  <a:srgbClr val="473192"/>
                </a:solidFill>
              </a:defRPr>
            </a:pPr>
            <a:r>
              <a:rPr lang="ru-RU" sz="3000" b="0" i="0" strike="noStrike" cap="none" spc="0" baseline="0" dirty="0">
                <a:solidFill>
                  <a:srgbClr val="473192"/>
                </a:solidFill>
                <a:effectLst/>
                <a:latin typeface="Open Sans Semibold"/>
                <a:ea typeface="Open Sans Semibold"/>
                <a:cs typeface="Open Sans Semibold"/>
              </a:rPr>
              <a:t>100 миллионов</a:t>
            </a:r>
            <a:br>
              <a:rPr sz="2100" dirty="0"/>
            </a:br>
            <a:r>
              <a:rPr lang="ru-RU" sz="2100" b="0" i="0" strike="noStrike" cap="none" spc="0" baseline="0" dirty="0">
                <a:solidFill>
                  <a:srgbClr val="473192"/>
                </a:solidFill>
                <a:effectLst/>
                <a:latin typeface="Open Sans Light"/>
                <a:ea typeface="Open Sans Light"/>
                <a:cs typeface="Open Sans Light"/>
              </a:rPr>
              <a:t>клиентов</a:t>
            </a:r>
          </a:p>
        </p:txBody>
      </p:sp>
      <p:sp>
        <p:nvSpPr>
          <p:cNvPr id="1788" name="It’s all about  timing"/>
          <p:cNvSpPr txBox="1"/>
          <p:nvPr/>
        </p:nvSpPr>
        <p:spPr>
          <a:xfrm>
            <a:off x="689733" y="1424743"/>
            <a:ext cx="11858640" cy="743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lnSpc>
                <a:spcPct val="80000"/>
              </a:lnSpc>
              <a:defRPr spc="350"/>
            </a:pPr>
            <a:r>
              <a:rPr lang="ru-RU" sz="5000" b="0" i="0" strike="noStrike" cap="none" spc="3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Все зависит от </a:t>
            </a:r>
            <a:r>
              <a:rPr lang="ru-RU" sz="5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времени</a:t>
            </a:r>
          </a:p>
        </p:txBody>
      </p:sp>
      <p:sp>
        <p:nvSpPr>
          <p:cNvPr id="48" name="Group">
            <a:extLst>
              <a:ext uri="{FF2B5EF4-FFF2-40B4-BE49-F238E27FC236}">
                <a16:creationId xmlns:a16="http://schemas.microsoft.com/office/drawing/2014/main" id="{5D20B4FB-2DE3-B7F6-4B1A-BD785DEEDC1E}"/>
              </a:ext>
            </a:extLst>
          </p:cNvPr>
          <p:cNvSpPr txBox="1"/>
          <p:nvPr/>
        </p:nvSpPr>
        <p:spPr>
          <a:xfrm>
            <a:off x="8586026" y="12184520"/>
            <a:ext cx="2490681" cy="803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ctr">
            <a:noAutofit/>
          </a:bodyPr>
          <a:lstStyle>
            <a:lvl1pPr algn="l">
              <a:lnSpc>
                <a:spcPct val="80000"/>
              </a:lnSpc>
              <a:defRPr sz="2000"/>
            </a:lvl1pPr>
          </a:lstStyle>
          <a:p>
            <a:r>
              <a:t>40+</a:t>
            </a:r>
            <a:r>
              <a:rPr lang="sv-SE"/>
              <a:t> </a:t>
            </a:r>
            <a:r>
              <a:rPr lang="ru-RU" dirty="0"/>
              <a:t>официальный </a:t>
            </a:r>
            <a:br>
              <a:rPr lang="ru-RU" dirty="0"/>
            </a:br>
            <a:r>
              <a:rPr lang="ru-RU" dirty="0"/>
              <a:t>рынок</a:t>
            </a:r>
          </a:p>
        </p:txBody>
      </p:sp>
      <p:sp>
        <p:nvSpPr>
          <p:cNvPr id="49" name="Group">
            <a:extLst>
              <a:ext uri="{FF2B5EF4-FFF2-40B4-BE49-F238E27FC236}">
                <a16:creationId xmlns:a16="http://schemas.microsoft.com/office/drawing/2014/main" id="{B046C70B-96C7-3E1C-8313-31946B02289F}"/>
              </a:ext>
            </a:extLst>
          </p:cNvPr>
          <p:cNvSpPr txBox="1"/>
          <p:nvPr/>
        </p:nvSpPr>
        <p:spPr>
          <a:xfrm>
            <a:off x="11108239" y="11814347"/>
            <a:ext cx="4571642" cy="82299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ctr">
            <a:noAutofit/>
          </a:bodyPr>
          <a:lstStyle/>
          <a:p>
            <a:pPr algn="l">
              <a:defRPr sz="1500"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sz="200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60+ </a:t>
            </a:r>
            <a:r>
              <a:rPr lang="ru-RU" sz="2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официальный рынок</a:t>
            </a:r>
            <a:br>
              <a:rPr sz="200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</a:br>
            <a:r>
              <a:rPr lang="ru-RU" sz="2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Ожидаемый ежегодный </a:t>
            </a:r>
          </a:p>
          <a:p>
            <a:pPr algn="l">
              <a:defRPr sz="1500"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2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темп роста 33 %</a:t>
            </a:r>
          </a:p>
        </p:txBody>
      </p:sp>
      <p:sp>
        <p:nvSpPr>
          <p:cNvPr id="50" name="Group">
            <a:extLst>
              <a:ext uri="{FF2B5EF4-FFF2-40B4-BE49-F238E27FC236}">
                <a16:creationId xmlns:a16="http://schemas.microsoft.com/office/drawing/2014/main" id="{11BE975F-07DF-A9EF-0A23-1F620D43DE2E}"/>
              </a:ext>
            </a:extLst>
          </p:cNvPr>
          <p:cNvSpPr txBox="1"/>
          <p:nvPr/>
        </p:nvSpPr>
        <p:spPr>
          <a:xfrm>
            <a:off x="14959073" y="11031942"/>
            <a:ext cx="4785930" cy="8586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ctr">
            <a:noAutofit/>
          </a:bodyPr>
          <a:lstStyle/>
          <a:p>
            <a:pPr algn="l">
              <a:defRPr sz="1500"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sz="200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180+ </a:t>
            </a:r>
            <a:r>
              <a:rPr lang="ru-RU" sz="2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официальный рынок</a:t>
            </a:r>
            <a:br/>
            <a:r>
              <a:rPr lang="ru-RU" sz="2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Ожидаемый ежегодный </a:t>
            </a:r>
          </a:p>
          <a:p>
            <a:pPr algn="l">
              <a:defRPr sz="1500"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2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темп роста</a:t>
            </a:r>
            <a:r>
              <a:rPr lang="sv-SE" sz="2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12</a:t>
            </a:r>
            <a:r>
              <a:rPr lang="ru-RU" sz="2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 %</a:t>
            </a:r>
            <a:endParaRPr/>
          </a:p>
        </p:txBody>
      </p:sp>
      <p:sp>
        <p:nvSpPr>
          <p:cNvPr id="51" name="Callout">
            <a:extLst>
              <a:ext uri="{FF2B5EF4-FFF2-40B4-BE49-F238E27FC236}">
                <a16:creationId xmlns:a16="http://schemas.microsoft.com/office/drawing/2014/main" id="{378BC76B-4276-803E-4ABD-C2EBBB198D49}"/>
              </a:ext>
            </a:extLst>
          </p:cNvPr>
          <p:cNvSpPr/>
          <p:nvPr/>
        </p:nvSpPr>
        <p:spPr>
          <a:xfrm rot="16200000">
            <a:off x="4319098" y="5531801"/>
            <a:ext cx="4538269" cy="40040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78" y="0"/>
                </a:moveTo>
                <a:cubicBezTo>
                  <a:pt x="12407" y="0"/>
                  <a:pt x="9754" y="4835"/>
                  <a:pt x="9754" y="10799"/>
                </a:cubicBezTo>
                <a:cubicBezTo>
                  <a:pt x="9754" y="12535"/>
                  <a:pt x="9984" y="14171"/>
                  <a:pt x="10383" y="15625"/>
                </a:cubicBezTo>
                <a:lnTo>
                  <a:pt x="0" y="19909"/>
                </a:lnTo>
                <a:lnTo>
                  <a:pt x="10956" y="17301"/>
                </a:lnTo>
                <a:cubicBezTo>
                  <a:pt x="12037" y="19908"/>
                  <a:pt x="13747" y="21600"/>
                  <a:pt x="15678" y="21600"/>
                </a:cubicBezTo>
                <a:cubicBezTo>
                  <a:pt x="18949" y="21600"/>
                  <a:pt x="21600" y="16763"/>
                  <a:pt x="21600" y="10799"/>
                </a:cubicBezTo>
                <a:cubicBezTo>
                  <a:pt x="21600" y="4835"/>
                  <a:pt x="18949" y="0"/>
                  <a:pt x="15678" y="0"/>
                </a:cubicBezTo>
                <a:close/>
              </a:path>
            </a:pathLst>
          </a:custGeom>
          <a:solidFill>
            <a:srgbClr val="8365AA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2" name="Perfect  timing!">
            <a:extLst>
              <a:ext uri="{FF2B5EF4-FFF2-40B4-BE49-F238E27FC236}">
                <a16:creationId xmlns:a16="http://schemas.microsoft.com/office/drawing/2014/main" id="{96718E67-A5B8-E3DA-A8CA-46CB3C1E536F}"/>
              </a:ext>
            </a:extLst>
          </p:cNvPr>
          <p:cNvSpPr txBox="1"/>
          <p:nvPr/>
        </p:nvSpPr>
        <p:spPr>
          <a:xfrm>
            <a:off x="4259370" y="5520002"/>
            <a:ext cx="4689873" cy="19937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ctr">
            <a:noAutofit/>
          </a:bodyPr>
          <a:lstStyle/>
          <a:p>
            <a:pPr>
              <a:lnSpc>
                <a:spcPts val="6000"/>
              </a:lnSpc>
              <a:defRPr sz="5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5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</a:rPr>
              <a:t>Самое </a:t>
            </a:r>
            <a:br>
              <a:rPr lang="ru-RU" sz="5500"/>
            </a:br>
            <a:r>
              <a:rPr lang="ru-RU" sz="5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</a:rPr>
              <a:t>время!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5" grpId="0"/>
      <p:bldP spid="1781" grpId="0"/>
      <p:bldP spid="1782" grpId="0"/>
      <p:bldP spid="49" grpId="0"/>
      <p:bldP spid="50" grpId="0"/>
      <p:bldP spid="51" grpId="0" animBg="1"/>
      <p:bldP spid="5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7" name="zinzino-people-in-daily-life-1159378081-1920x1080-50prc-72dpi.jpg" descr="zinzino-people-in-daily-life-1159378081-1920x1080-50prc-72dp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68" name="gradient.png" descr="gradient.png"/>
          <p:cNvPicPr>
            <a:picLocks noChangeAspect="1"/>
          </p:cNvPicPr>
          <p:nvPr/>
        </p:nvPicPr>
        <p:blipFill>
          <a:blip r:embed="rId3"/>
          <a:srcRect l="42584" b="17910"/>
          <a:stretch>
            <a:fillRect/>
          </a:stretch>
        </p:blipFill>
        <p:spPr>
          <a:xfrm>
            <a:off x="-30958" y="-70270"/>
            <a:ext cx="17229531" cy="13856540"/>
          </a:xfrm>
          <a:prstGeom prst="rect">
            <a:avLst/>
          </a:prstGeom>
          <a:ln w="12700">
            <a:miter lim="400000"/>
          </a:ln>
        </p:spPr>
      </p:pic>
      <p:sp>
        <p:nvSpPr>
          <p:cNvPr id="469" name="Group"/>
          <p:cNvSpPr/>
          <p:nvPr/>
        </p:nvSpPr>
        <p:spPr>
          <a:xfrm>
            <a:off x="757811" y="3193319"/>
            <a:ext cx="9403828" cy="33782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12700">
            <a:miter lim="400000"/>
          </a:ln>
          <a:effectLst>
            <a:outerShdw blurRad="838200" dist="25400" dir="5400000" rotWithShape="0">
              <a:srgbClr val="FFFFFF">
                <a:alpha val="5601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 defTabSz="457200">
              <a:defRPr sz="3000"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3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Запланируйте контрольный звонок</a:t>
            </a:r>
          </a:p>
          <a:p>
            <a:pPr marL="228600" lvl="2" indent="-228600" algn="l" defTabSz="457200">
              <a:buClr>
                <a:srgbClr val="470897"/>
              </a:buClr>
              <a:buSzTx/>
              <a:buChar char="✓"/>
              <a:defRPr sz="2500"/>
            </a:pPr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Давайте узнаем подробнее</a:t>
            </a:r>
          </a:p>
          <a:p>
            <a:pPr algn="l" defTabSz="457200">
              <a:defRPr sz="2500"/>
            </a:pPr>
            <a:endParaRPr/>
          </a:p>
          <a:p>
            <a:pPr algn="l" defTabSz="457200">
              <a:defRPr sz="3000"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3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Станьте клиентом Zinzino</a:t>
            </a:r>
          </a:p>
          <a:p>
            <a:pPr marL="228600" lvl="2" indent="-228600" algn="l" defTabSz="457200">
              <a:buClr>
                <a:srgbClr val="470897"/>
              </a:buClr>
              <a:buSzTx/>
              <a:buChar char="✓"/>
              <a:defRPr sz="2500"/>
            </a:pPr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Восстановим ваш баланс</a:t>
            </a:r>
          </a:p>
          <a:p>
            <a:pPr algn="l" defTabSz="457200">
              <a:defRPr sz="2500"/>
            </a:pPr>
            <a:endParaRPr/>
          </a:p>
          <a:p>
            <a:pPr algn="l" defTabSz="457200">
              <a:defRPr sz="3000"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3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Станьте партнером Zinzino Partner</a:t>
            </a:r>
          </a:p>
          <a:p>
            <a:pPr marL="228600" lvl="2" indent="-228600" algn="l" defTabSz="457200">
              <a:buClr>
                <a:srgbClr val="470897"/>
              </a:buClr>
              <a:buSzTx/>
              <a:buChar char="✓"/>
              <a:defRPr sz="2500"/>
            </a:pPr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Давайте создавать будущее питания вместе!</a:t>
            </a:r>
          </a:p>
        </p:txBody>
      </p:sp>
      <p:sp>
        <p:nvSpPr>
          <p:cNvPr id="470" name="Let’s look at the options"/>
          <p:cNvSpPr txBox="1"/>
          <p:nvPr/>
        </p:nvSpPr>
        <p:spPr>
          <a:xfrm>
            <a:off x="674985" y="1421493"/>
            <a:ext cx="11858640" cy="743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lnSpc>
                <a:spcPct val="80000"/>
              </a:lnSpc>
              <a:defRPr spc="350"/>
            </a:pPr>
            <a:r>
              <a:rPr lang="ru-RU" sz="5000" b="0" i="0" strike="noStrike" cap="none" spc="35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Посмотрим </a:t>
            </a:r>
            <a:r>
              <a:rPr lang="ru-RU" sz="5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варианты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2" name="business-presentation-full-original-size-bara-bilder.056.jpg" descr="business-presentation-full-original-size-bara-bilder.05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473" name="Rectangle"/>
          <p:cNvSpPr/>
          <p:nvPr/>
        </p:nvSpPr>
        <p:spPr>
          <a:xfrm>
            <a:off x="4067" y="-5160"/>
            <a:ext cx="24384002" cy="13726320"/>
          </a:xfrm>
          <a:prstGeom prst="rect">
            <a:avLst/>
          </a:prstGeom>
          <a:solidFill>
            <a:srgbClr val="121721">
              <a:alpha val="34989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474" name="Zinzino-textlogo-payof-RGB-white-4K-2019.png" descr="Zinzino-textlogo-payof-RGB-white-4K-201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9478" y="5109590"/>
            <a:ext cx="8065044" cy="3242820"/>
          </a:xfrm>
          <a:prstGeom prst="rect">
            <a:avLst/>
          </a:prstGeom>
          <a:ln w="12700">
            <a:miter lim="400000"/>
          </a:ln>
          <a:effectLst>
            <a:outerShdw blurRad="698500" dir="7539566" rotWithShape="0">
              <a:srgbClr val="121721"/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"/>
          <p:cNvSpPr/>
          <p:nvPr/>
        </p:nvSpPr>
        <p:spPr>
          <a:xfrm>
            <a:off x="9983148" y="-5160"/>
            <a:ext cx="14420149" cy="13726320"/>
          </a:xfrm>
          <a:prstGeom prst="rect">
            <a:avLst/>
          </a:prstGeom>
          <a:solidFill>
            <a:srgbClr val="EBF4F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29" name="Nasdaq-logo-2014.png" descr="Nasdaq-logo-2014.png"/>
          <p:cNvPicPr>
            <a:picLocks noChangeAspect="1"/>
          </p:cNvPicPr>
          <p:nvPr/>
        </p:nvPicPr>
        <p:blipFill>
          <a:blip r:embed="rId2"/>
          <a:srcRect t="32479" b="32479"/>
          <a:stretch>
            <a:fillRect/>
          </a:stretch>
        </p:blipFill>
        <p:spPr>
          <a:xfrm>
            <a:off x="567046" y="12302909"/>
            <a:ext cx="3102942" cy="797377"/>
          </a:xfrm>
          <a:prstGeom prst="rect">
            <a:avLst/>
          </a:prstGeom>
          <a:ln w="12700">
            <a:miter lim="400000"/>
          </a:ln>
        </p:spPr>
      </p:pic>
      <p:pic>
        <p:nvPicPr>
          <p:cNvPr id="90" name="World-map-white.png" descr="World-map-white.png">
            <a:extLst>
              <a:ext uri="{FF2B5EF4-FFF2-40B4-BE49-F238E27FC236}">
                <a16:creationId xmlns:a16="http://schemas.microsoft.com/office/drawing/2014/main" id="{7E97AACF-759F-2149-98BF-50FB781346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4418" y="4226735"/>
            <a:ext cx="12644971" cy="6239112"/>
          </a:xfrm>
          <a:prstGeom prst="rect">
            <a:avLst/>
          </a:prstGeom>
          <a:ln w="12700">
            <a:miter lim="400000"/>
          </a:ln>
        </p:spPr>
      </p:pic>
      <p:sp>
        <p:nvSpPr>
          <p:cNvPr id="91" name="Cirkel">
            <a:extLst>
              <a:ext uri="{FF2B5EF4-FFF2-40B4-BE49-F238E27FC236}">
                <a16:creationId xmlns:a16="http://schemas.microsoft.com/office/drawing/2014/main" id="{7F9BF84D-36F7-DE53-C0A3-3F41463D8AF3}"/>
              </a:ext>
            </a:extLst>
          </p:cNvPr>
          <p:cNvSpPr/>
          <p:nvPr/>
        </p:nvSpPr>
        <p:spPr>
          <a:xfrm>
            <a:off x="16736733" y="5765924"/>
            <a:ext cx="135572" cy="135572"/>
          </a:xfrm>
          <a:prstGeom prst="ellipse">
            <a:avLst/>
          </a:prstGeom>
          <a:solidFill>
            <a:srgbClr val="3B2E7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2" name="Linje">
            <a:extLst>
              <a:ext uri="{FF2B5EF4-FFF2-40B4-BE49-F238E27FC236}">
                <a16:creationId xmlns:a16="http://schemas.microsoft.com/office/drawing/2014/main" id="{43583627-716A-0FE1-B077-B09B30FF1F37}"/>
              </a:ext>
            </a:extLst>
          </p:cNvPr>
          <p:cNvSpPr/>
          <p:nvPr/>
        </p:nvSpPr>
        <p:spPr>
          <a:xfrm flipH="1" flipV="1">
            <a:off x="15915105" y="3241751"/>
            <a:ext cx="903755" cy="2607062"/>
          </a:xfrm>
          <a:prstGeom prst="line">
            <a:avLst/>
          </a:prstGeom>
          <a:ln w="12700">
            <a:solidFill>
              <a:srgbClr val="3B2E79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93" name="Oslo, Norway">
            <a:extLst>
              <a:ext uri="{FF2B5EF4-FFF2-40B4-BE49-F238E27FC236}">
                <a16:creationId xmlns:a16="http://schemas.microsoft.com/office/drawing/2014/main" id="{A9392FAE-A63F-0ABC-472E-7714E747F51E}"/>
              </a:ext>
            </a:extLst>
          </p:cNvPr>
          <p:cNvSpPr txBox="1"/>
          <p:nvPr/>
        </p:nvSpPr>
        <p:spPr>
          <a:xfrm>
            <a:off x="15399868" y="2631930"/>
            <a:ext cx="1430965" cy="8420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/>
          <a:lstStyle/>
          <a:p>
            <a:pPr algn="l" defTabSz="457200">
              <a:lnSpc>
                <a:spcPts val="2000"/>
              </a:lnSpc>
              <a:defRPr sz="1800"/>
            </a:pPr>
            <a:r>
              <a:rPr lang="ru-RU" sz="18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Осло, </a:t>
            </a:r>
            <a:r>
              <a:rPr lang="ru-RU" sz="1800" b="1" i="0" strike="noStrike" cap="none" spc="0" baseline="0" dirty="0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Норвегия</a:t>
            </a:r>
          </a:p>
        </p:txBody>
      </p:sp>
      <p:sp>
        <p:nvSpPr>
          <p:cNvPr id="94" name="Cirkel">
            <a:extLst>
              <a:ext uri="{FF2B5EF4-FFF2-40B4-BE49-F238E27FC236}">
                <a16:creationId xmlns:a16="http://schemas.microsoft.com/office/drawing/2014/main" id="{736BE85A-598A-509E-6D7D-F476DEB61C56}"/>
              </a:ext>
            </a:extLst>
          </p:cNvPr>
          <p:cNvSpPr/>
          <p:nvPr/>
        </p:nvSpPr>
        <p:spPr>
          <a:xfrm>
            <a:off x="17207722" y="5685824"/>
            <a:ext cx="135572" cy="135572"/>
          </a:xfrm>
          <a:prstGeom prst="ellipse">
            <a:avLst/>
          </a:prstGeom>
          <a:solidFill>
            <a:srgbClr val="3B2E7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5" name="Linje">
            <a:extLst>
              <a:ext uri="{FF2B5EF4-FFF2-40B4-BE49-F238E27FC236}">
                <a16:creationId xmlns:a16="http://schemas.microsoft.com/office/drawing/2014/main" id="{2F53B09F-7F73-4769-4BCA-E8ABBEB9D90F}"/>
              </a:ext>
            </a:extLst>
          </p:cNvPr>
          <p:cNvSpPr/>
          <p:nvPr/>
        </p:nvSpPr>
        <p:spPr>
          <a:xfrm flipV="1">
            <a:off x="17276059" y="3252321"/>
            <a:ext cx="1620151" cy="2492132"/>
          </a:xfrm>
          <a:prstGeom prst="line">
            <a:avLst/>
          </a:prstGeom>
          <a:ln w="12700">
            <a:solidFill>
              <a:srgbClr val="3B2E79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96" name="Helsinki, Finland">
            <a:extLst>
              <a:ext uri="{FF2B5EF4-FFF2-40B4-BE49-F238E27FC236}">
                <a16:creationId xmlns:a16="http://schemas.microsoft.com/office/drawing/2014/main" id="{D74C0C75-8A7C-C705-0197-76BF8E0110FA}"/>
              </a:ext>
            </a:extLst>
          </p:cNvPr>
          <p:cNvSpPr txBox="1"/>
          <p:nvPr/>
        </p:nvSpPr>
        <p:spPr>
          <a:xfrm>
            <a:off x="18448472" y="2630759"/>
            <a:ext cx="1671011" cy="7267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/>
          <a:lstStyle/>
          <a:p>
            <a:pPr algn="l" defTabSz="457200">
              <a:lnSpc>
                <a:spcPts val="2000"/>
              </a:lnSpc>
              <a:defRPr sz="1800"/>
            </a:pPr>
            <a:r>
              <a:rPr lang="ru-RU" sz="18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Хельсинки,</a:t>
            </a:r>
            <a:br>
              <a:rPr sz="1800" dirty="0"/>
            </a:br>
            <a:r>
              <a:rPr lang="ru-RU" sz="1800" b="1" i="0" strike="noStrike" cap="none" spc="0" baseline="0" dirty="0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Финляндия</a:t>
            </a:r>
          </a:p>
        </p:txBody>
      </p:sp>
      <p:sp>
        <p:nvSpPr>
          <p:cNvPr id="97" name="Cirkel">
            <a:extLst>
              <a:ext uri="{FF2B5EF4-FFF2-40B4-BE49-F238E27FC236}">
                <a16:creationId xmlns:a16="http://schemas.microsoft.com/office/drawing/2014/main" id="{3E1C6B42-D1DD-9B7B-4408-D67B04402D72}"/>
              </a:ext>
            </a:extLst>
          </p:cNvPr>
          <p:cNvSpPr/>
          <p:nvPr/>
        </p:nvSpPr>
        <p:spPr>
          <a:xfrm>
            <a:off x="17149111" y="5889003"/>
            <a:ext cx="135572" cy="135572"/>
          </a:xfrm>
          <a:prstGeom prst="ellipse">
            <a:avLst/>
          </a:prstGeom>
          <a:solidFill>
            <a:srgbClr val="3B2E7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8" name="Linje">
            <a:extLst>
              <a:ext uri="{FF2B5EF4-FFF2-40B4-BE49-F238E27FC236}">
                <a16:creationId xmlns:a16="http://schemas.microsoft.com/office/drawing/2014/main" id="{855896F2-247E-3FB4-31BD-ADCB90B5BF8C}"/>
              </a:ext>
            </a:extLst>
          </p:cNvPr>
          <p:cNvSpPr/>
          <p:nvPr/>
        </p:nvSpPr>
        <p:spPr>
          <a:xfrm flipV="1">
            <a:off x="17221357" y="3920896"/>
            <a:ext cx="2320998" cy="2042364"/>
          </a:xfrm>
          <a:prstGeom prst="line">
            <a:avLst/>
          </a:prstGeom>
          <a:ln w="12700">
            <a:solidFill>
              <a:srgbClr val="3B2E79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99" name="Riga, Latvia">
            <a:extLst>
              <a:ext uri="{FF2B5EF4-FFF2-40B4-BE49-F238E27FC236}">
                <a16:creationId xmlns:a16="http://schemas.microsoft.com/office/drawing/2014/main" id="{FF6CA98D-C67E-A316-2CA1-CE763F20313E}"/>
              </a:ext>
            </a:extLst>
          </p:cNvPr>
          <p:cNvSpPr txBox="1"/>
          <p:nvPr/>
        </p:nvSpPr>
        <p:spPr>
          <a:xfrm>
            <a:off x="19664456" y="3535249"/>
            <a:ext cx="1293755" cy="7267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/>
          <a:lstStyle/>
          <a:p>
            <a:pPr algn="l" defTabSz="457200">
              <a:lnSpc>
                <a:spcPts val="2000"/>
              </a:lnSpc>
              <a:defRPr sz="1800"/>
            </a:pPr>
            <a:r>
              <a:rPr lang="ru-RU" sz="18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Рига,</a:t>
            </a:r>
            <a:br>
              <a:rPr sz="1800" dirty="0"/>
            </a:br>
            <a:r>
              <a:rPr lang="ru-RU" sz="1800" b="1" i="0" strike="noStrike" cap="none" spc="0" baseline="0" dirty="0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Латвия</a:t>
            </a:r>
          </a:p>
        </p:txBody>
      </p:sp>
      <p:sp>
        <p:nvSpPr>
          <p:cNvPr id="100" name="Kuala Lumpur, Malaysia">
            <a:extLst>
              <a:ext uri="{FF2B5EF4-FFF2-40B4-BE49-F238E27FC236}">
                <a16:creationId xmlns:a16="http://schemas.microsoft.com/office/drawing/2014/main" id="{D4488826-1789-8E78-DCA8-6B405640695E}"/>
              </a:ext>
            </a:extLst>
          </p:cNvPr>
          <p:cNvSpPr txBox="1"/>
          <p:nvPr/>
        </p:nvSpPr>
        <p:spPr>
          <a:xfrm>
            <a:off x="22317870" y="7966904"/>
            <a:ext cx="2046495" cy="8366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/>
          <a:lstStyle/>
          <a:p>
            <a:pPr algn="l" defTabSz="457200">
              <a:lnSpc>
                <a:spcPts val="2000"/>
              </a:lnSpc>
              <a:defRPr sz="1800"/>
            </a:pPr>
            <a:r>
              <a:rPr lang="ru-RU" sz="18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Куала-Лумпур,</a:t>
            </a:r>
            <a:br>
              <a:rPr sz="1800" dirty="0"/>
            </a:br>
            <a:r>
              <a:rPr lang="ru-RU" sz="1800" b="1" i="0" strike="noStrike" cap="none" spc="0" baseline="0" dirty="0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Малайзия</a:t>
            </a:r>
          </a:p>
        </p:txBody>
      </p:sp>
      <p:sp>
        <p:nvSpPr>
          <p:cNvPr id="101" name="Cirkel">
            <a:extLst>
              <a:ext uri="{FF2B5EF4-FFF2-40B4-BE49-F238E27FC236}">
                <a16:creationId xmlns:a16="http://schemas.microsoft.com/office/drawing/2014/main" id="{3209ACE8-80DF-9542-2673-218ABD106AD7}"/>
              </a:ext>
            </a:extLst>
          </p:cNvPr>
          <p:cNvSpPr/>
          <p:nvPr/>
        </p:nvSpPr>
        <p:spPr>
          <a:xfrm>
            <a:off x="13390156" y="7149096"/>
            <a:ext cx="135573" cy="135573"/>
          </a:xfrm>
          <a:prstGeom prst="ellipse">
            <a:avLst/>
          </a:prstGeom>
          <a:solidFill>
            <a:srgbClr val="3B2E7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2" name="Linje">
            <a:extLst>
              <a:ext uri="{FF2B5EF4-FFF2-40B4-BE49-F238E27FC236}">
                <a16:creationId xmlns:a16="http://schemas.microsoft.com/office/drawing/2014/main" id="{2A291D8E-C5AC-2197-DCE1-0C2ACCFE61C1}"/>
              </a:ext>
            </a:extLst>
          </p:cNvPr>
          <p:cNvSpPr/>
          <p:nvPr/>
        </p:nvSpPr>
        <p:spPr>
          <a:xfrm flipV="1">
            <a:off x="12264286" y="7237792"/>
            <a:ext cx="1172181" cy="1172182"/>
          </a:xfrm>
          <a:prstGeom prst="line">
            <a:avLst/>
          </a:prstGeom>
          <a:ln w="12700">
            <a:solidFill>
              <a:srgbClr val="3B2E79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103" name="Jupiter,  USA">
            <a:extLst>
              <a:ext uri="{FF2B5EF4-FFF2-40B4-BE49-F238E27FC236}">
                <a16:creationId xmlns:a16="http://schemas.microsoft.com/office/drawing/2014/main" id="{DF352373-94DA-E4B8-0184-D04F335AC231}"/>
              </a:ext>
            </a:extLst>
          </p:cNvPr>
          <p:cNvSpPr txBox="1"/>
          <p:nvPr/>
        </p:nvSpPr>
        <p:spPr>
          <a:xfrm>
            <a:off x="11529145" y="8395051"/>
            <a:ext cx="1587937" cy="7267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/>
          <a:lstStyle/>
          <a:p>
            <a:pPr algn="l" defTabSz="457200">
              <a:lnSpc>
                <a:spcPts val="2000"/>
              </a:lnSpc>
              <a:defRPr sz="1800"/>
            </a:pPr>
            <a:r>
              <a:rPr lang="ru-RU" sz="18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Джупитер, </a:t>
            </a:r>
            <a:br>
              <a:rPr sz="1800"/>
            </a:br>
            <a:r>
              <a:rPr lang="ru-RU" sz="1800" b="1" i="0" strike="noStrike" cap="none" spc="0" baseline="0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США</a:t>
            </a:r>
          </a:p>
        </p:txBody>
      </p:sp>
      <p:sp>
        <p:nvSpPr>
          <p:cNvPr id="104" name="Cirkel">
            <a:extLst>
              <a:ext uri="{FF2B5EF4-FFF2-40B4-BE49-F238E27FC236}">
                <a16:creationId xmlns:a16="http://schemas.microsoft.com/office/drawing/2014/main" id="{46C7A962-F7D0-1B2B-1EC5-9E62BF39542B}"/>
              </a:ext>
            </a:extLst>
          </p:cNvPr>
          <p:cNvSpPr/>
          <p:nvPr/>
        </p:nvSpPr>
        <p:spPr>
          <a:xfrm>
            <a:off x="20319699" y="7387440"/>
            <a:ext cx="135572" cy="135572"/>
          </a:xfrm>
          <a:prstGeom prst="ellipse">
            <a:avLst/>
          </a:prstGeom>
          <a:solidFill>
            <a:srgbClr val="3B2E7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5" name="Linje">
            <a:extLst>
              <a:ext uri="{FF2B5EF4-FFF2-40B4-BE49-F238E27FC236}">
                <a16:creationId xmlns:a16="http://schemas.microsoft.com/office/drawing/2014/main" id="{97BF65CD-AA8B-7AA7-2BE7-4ADF2998910A}"/>
              </a:ext>
            </a:extLst>
          </p:cNvPr>
          <p:cNvSpPr/>
          <p:nvPr/>
        </p:nvSpPr>
        <p:spPr>
          <a:xfrm flipH="1">
            <a:off x="20391403" y="7465665"/>
            <a:ext cx="1829905" cy="1"/>
          </a:xfrm>
          <a:prstGeom prst="line">
            <a:avLst/>
          </a:prstGeom>
          <a:ln w="12700">
            <a:solidFill>
              <a:srgbClr val="3B2E79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106" name="Hong Kong,…">
            <a:extLst>
              <a:ext uri="{FF2B5EF4-FFF2-40B4-BE49-F238E27FC236}">
                <a16:creationId xmlns:a16="http://schemas.microsoft.com/office/drawing/2014/main" id="{6E92F938-842D-D36F-E516-4BD922964019}"/>
              </a:ext>
            </a:extLst>
          </p:cNvPr>
          <p:cNvSpPr txBox="1"/>
          <p:nvPr/>
        </p:nvSpPr>
        <p:spPr>
          <a:xfrm>
            <a:off x="22311621" y="7193450"/>
            <a:ext cx="2072379" cy="7267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/>
          <a:lstStyle/>
          <a:p>
            <a:pPr algn="l" defTabSz="457200">
              <a:lnSpc>
                <a:spcPts val="2000"/>
              </a:lnSpc>
              <a:defRPr sz="1800"/>
            </a:pPr>
            <a:r>
              <a:rPr lang="ru-RU" sz="18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Гонконг, </a:t>
            </a:r>
          </a:p>
          <a:p>
            <a:pPr algn="l" defTabSz="457200">
              <a:lnSpc>
                <a:spcPts val="2000"/>
              </a:lnSpc>
              <a:defRPr sz="1800"/>
            </a:pPr>
            <a:r>
              <a:rPr lang="ru-RU" sz="1800" b="1" i="0" strike="noStrike" cap="none" spc="0" baseline="0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Китай</a:t>
            </a:r>
          </a:p>
        </p:txBody>
      </p:sp>
      <p:sp>
        <p:nvSpPr>
          <p:cNvPr id="107" name="Cirkel">
            <a:extLst>
              <a:ext uri="{FF2B5EF4-FFF2-40B4-BE49-F238E27FC236}">
                <a16:creationId xmlns:a16="http://schemas.microsoft.com/office/drawing/2014/main" id="{D676DA73-0E8D-C8C5-3782-22251CA554F2}"/>
              </a:ext>
            </a:extLst>
          </p:cNvPr>
          <p:cNvSpPr/>
          <p:nvPr/>
        </p:nvSpPr>
        <p:spPr>
          <a:xfrm>
            <a:off x="16809179" y="5865559"/>
            <a:ext cx="135572" cy="135572"/>
          </a:xfrm>
          <a:prstGeom prst="ellipse">
            <a:avLst/>
          </a:prstGeom>
          <a:solidFill>
            <a:srgbClr val="3B2E7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8" name="Linje">
            <a:extLst>
              <a:ext uri="{FF2B5EF4-FFF2-40B4-BE49-F238E27FC236}">
                <a16:creationId xmlns:a16="http://schemas.microsoft.com/office/drawing/2014/main" id="{BB642A78-D66C-9C6D-64B7-B04F3CB45E49}"/>
              </a:ext>
            </a:extLst>
          </p:cNvPr>
          <p:cNvSpPr/>
          <p:nvPr/>
        </p:nvSpPr>
        <p:spPr>
          <a:xfrm flipV="1">
            <a:off x="16877519" y="2297639"/>
            <a:ext cx="482308" cy="3712508"/>
          </a:xfrm>
          <a:prstGeom prst="line">
            <a:avLst/>
          </a:prstGeom>
          <a:ln w="12700">
            <a:solidFill>
              <a:srgbClr val="3B2E79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109" name="Gothenburg, Sweden">
            <a:extLst>
              <a:ext uri="{FF2B5EF4-FFF2-40B4-BE49-F238E27FC236}">
                <a16:creationId xmlns:a16="http://schemas.microsoft.com/office/drawing/2014/main" id="{8B221E9E-5CA7-33C5-C65E-F2A06BBDFA24}"/>
              </a:ext>
            </a:extLst>
          </p:cNvPr>
          <p:cNvSpPr txBox="1"/>
          <p:nvPr/>
        </p:nvSpPr>
        <p:spPr>
          <a:xfrm>
            <a:off x="16808069" y="1705479"/>
            <a:ext cx="1616693" cy="746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/>
          <a:lstStyle/>
          <a:p>
            <a:pPr algn="l" defTabSz="457200">
              <a:lnSpc>
                <a:spcPts val="2000"/>
              </a:lnSpc>
              <a:defRPr sz="1800"/>
            </a:pPr>
            <a:r>
              <a:rPr lang="ru-RU" sz="18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Гетеборг,</a:t>
            </a:r>
            <a:br>
              <a:rPr sz="1800"/>
            </a:br>
            <a:r>
              <a:rPr lang="ru-RU" sz="1800" b="1" i="0" strike="noStrike" cap="none" spc="0" baseline="0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Швеция</a:t>
            </a:r>
          </a:p>
        </p:txBody>
      </p:sp>
      <p:sp>
        <p:nvSpPr>
          <p:cNvPr id="110" name="Cirkel">
            <a:extLst>
              <a:ext uri="{FF2B5EF4-FFF2-40B4-BE49-F238E27FC236}">
                <a16:creationId xmlns:a16="http://schemas.microsoft.com/office/drawing/2014/main" id="{9B4F6DC3-1554-8641-DD96-05F50C59594C}"/>
              </a:ext>
            </a:extLst>
          </p:cNvPr>
          <p:cNvSpPr/>
          <p:nvPr/>
        </p:nvSpPr>
        <p:spPr>
          <a:xfrm>
            <a:off x="21187111" y="9486620"/>
            <a:ext cx="135573" cy="135573"/>
          </a:xfrm>
          <a:prstGeom prst="ellipse">
            <a:avLst/>
          </a:prstGeom>
          <a:solidFill>
            <a:srgbClr val="3B2E7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1" name="Linje">
            <a:extLst>
              <a:ext uri="{FF2B5EF4-FFF2-40B4-BE49-F238E27FC236}">
                <a16:creationId xmlns:a16="http://schemas.microsoft.com/office/drawing/2014/main" id="{7950DEB9-B155-A7A7-DF13-82F98D2F4ABA}"/>
              </a:ext>
            </a:extLst>
          </p:cNvPr>
          <p:cNvSpPr/>
          <p:nvPr/>
        </p:nvSpPr>
        <p:spPr>
          <a:xfrm flipV="1">
            <a:off x="21026478" y="9581177"/>
            <a:ext cx="218665" cy="1734031"/>
          </a:xfrm>
          <a:prstGeom prst="line">
            <a:avLst/>
          </a:prstGeom>
          <a:ln w="12700">
            <a:solidFill>
              <a:srgbClr val="3B2E79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112" name="Adelaide, Australia">
            <a:extLst>
              <a:ext uri="{FF2B5EF4-FFF2-40B4-BE49-F238E27FC236}">
                <a16:creationId xmlns:a16="http://schemas.microsoft.com/office/drawing/2014/main" id="{384050EC-D6B4-72E6-9780-663750734232}"/>
              </a:ext>
            </a:extLst>
          </p:cNvPr>
          <p:cNvSpPr txBox="1"/>
          <p:nvPr/>
        </p:nvSpPr>
        <p:spPr>
          <a:xfrm>
            <a:off x="20514532" y="11405955"/>
            <a:ext cx="1786843" cy="7267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/>
          <a:lstStyle/>
          <a:p>
            <a:pPr algn="l" defTabSz="457200">
              <a:lnSpc>
                <a:spcPts val="2000"/>
              </a:lnSpc>
              <a:defRPr sz="1800"/>
            </a:pPr>
            <a:r>
              <a:rPr lang="ru-RU" sz="18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Аделаида,</a:t>
            </a:r>
            <a:br>
              <a:rPr sz="1800" dirty="0"/>
            </a:br>
            <a:r>
              <a:rPr lang="ru-RU" sz="1800" b="1" i="0" strike="noStrike" cap="none" spc="0" baseline="0" dirty="0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Австралия</a:t>
            </a:r>
          </a:p>
        </p:txBody>
      </p:sp>
      <p:sp>
        <p:nvSpPr>
          <p:cNvPr id="113" name="Cirkel">
            <a:extLst>
              <a:ext uri="{FF2B5EF4-FFF2-40B4-BE49-F238E27FC236}">
                <a16:creationId xmlns:a16="http://schemas.microsoft.com/office/drawing/2014/main" id="{3E0C100E-A8C5-6E2D-5E0F-8EF090DF0F98}"/>
              </a:ext>
            </a:extLst>
          </p:cNvPr>
          <p:cNvSpPr/>
          <p:nvPr/>
        </p:nvSpPr>
        <p:spPr>
          <a:xfrm>
            <a:off x="13054133" y="7119435"/>
            <a:ext cx="135572" cy="135573"/>
          </a:xfrm>
          <a:prstGeom prst="ellipse">
            <a:avLst/>
          </a:prstGeom>
          <a:solidFill>
            <a:srgbClr val="E52B2A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4" name="Linje">
            <a:extLst>
              <a:ext uri="{FF2B5EF4-FFF2-40B4-BE49-F238E27FC236}">
                <a16:creationId xmlns:a16="http://schemas.microsoft.com/office/drawing/2014/main" id="{A9C92751-61EB-EE8B-8E6F-424B90F2D692}"/>
              </a:ext>
            </a:extLst>
          </p:cNvPr>
          <p:cNvSpPr/>
          <p:nvPr/>
        </p:nvSpPr>
        <p:spPr>
          <a:xfrm flipV="1">
            <a:off x="11732988" y="7208131"/>
            <a:ext cx="1367454" cy="705324"/>
          </a:xfrm>
          <a:prstGeom prst="line">
            <a:avLst/>
          </a:prstGeom>
          <a:ln w="12700">
            <a:solidFill>
              <a:srgbClr val="E52B2A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115" name="Houston,  USA">
            <a:extLst>
              <a:ext uri="{FF2B5EF4-FFF2-40B4-BE49-F238E27FC236}">
                <a16:creationId xmlns:a16="http://schemas.microsoft.com/office/drawing/2014/main" id="{860B7F25-2E97-3AF3-1580-ADC8D9D37C68}"/>
              </a:ext>
            </a:extLst>
          </p:cNvPr>
          <p:cNvSpPr txBox="1"/>
          <p:nvPr/>
        </p:nvSpPr>
        <p:spPr>
          <a:xfrm>
            <a:off x="10622067" y="7752922"/>
            <a:ext cx="2220277" cy="7267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/>
          <a:lstStyle/>
          <a:p>
            <a:pPr algn="l" defTabSz="457200">
              <a:lnSpc>
                <a:spcPts val="2000"/>
              </a:lnSpc>
              <a:defRPr sz="1800"/>
            </a:pPr>
            <a:r>
              <a:rPr lang="ru-RU" sz="18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Хьюстон, </a:t>
            </a:r>
            <a:br>
              <a:rPr sz="1800"/>
            </a:br>
            <a:r>
              <a:rPr lang="ru-RU" sz="1800" b="1" i="0" strike="noStrike" cap="none" spc="0" baseline="0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США</a:t>
            </a:r>
          </a:p>
        </p:txBody>
      </p:sp>
      <p:sp>
        <p:nvSpPr>
          <p:cNvPr id="116" name="Cirkel">
            <a:extLst>
              <a:ext uri="{FF2B5EF4-FFF2-40B4-BE49-F238E27FC236}">
                <a16:creationId xmlns:a16="http://schemas.microsoft.com/office/drawing/2014/main" id="{3221065C-B22A-B2B2-C798-9FA62146830F}"/>
              </a:ext>
            </a:extLst>
          </p:cNvPr>
          <p:cNvSpPr/>
          <p:nvPr/>
        </p:nvSpPr>
        <p:spPr>
          <a:xfrm>
            <a:off x="16320610" y="6150432"/>
            <a:ext cx="135572" cy="135572"/>
          </a:xfrm>
          <a:prstGeom prst="ellipse">
            <a:avLst/>
          </a:prstGeom>
          <a:solidFill>
            <a:srgbClr val="E52B2A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7" name="Linje">
            <a:extLst>
              <a:ext uri="{FF2B5EF4-FFF2-40B4-BE49-F238E27FC236}">
                <a16:creationId xmlns:a16="http://schemas.microsoft.com/office/drawing/2014/main" id="{C483ECB0-B1FC-BC9E-3DBF-9CF45E257AF4}"/>
              </a:ext>
            </a:extLst>
          </p:cNvPr>
          <p:cNvSpPr/>
          <p:nvPr/>
        </p:nvSpPr>
        <p:spPr>
          <a:xfrm>
            <a:off x="14089014" y="2321445"/>
            <a:ext cx="2313069" cy="3917684"/>
          </a:xfrm>
          <a:prstGeom prst="line">
            <a:avLst/>
          </a:prstGeom>
          <a:ln w="12700">
            <a:solidFill>
              <a:srgbClr val="E52B2A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118" name="London,  United Kingdom">
            <a:extLst>
              <a:ext uri="{FF2B5EF4-FFF2-40B4-BE49-F238E27FC236}">
                <a16:creationId xmlns:a16="http://schemas.microsoft.com/office/drawing/2014/main" id="{49A2F50A-BBBC-5535-1702-44FB803FC46A}"/>
              </a:ext>
            </a:extLst>
          </p:cNvPr>
          <p:cNvSpPr txBox="1"/>
          <p:nvPr/>
        </p:nvSpPr>
        <p:spPr>
          <a:xfrm>
            <a:off x="13151155" y="1705479"/>
            <a:ext cx="2220276" cy="8308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/>
          <a:lstStyle/>
          <a:p>
            <a:pPr algn="l" defTabSz="457200">
              <a:lnSpc>
                <a:spcPts val="2000"/>
              </a:lnSpc>
              <a:defRPr sz="1800"/>
            </a:pPr>
            <a:r>
              <a:rPr lang="ru-RU" sz="18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Лондон, </a:t>
            </a:r>
            <a:br>
              <a:rPr sz="1800"/>
            </a:br>
            <a:r>
              <a:rPr lang="ru-RU" sz="1800" b="1" i="0" strike="noStrike" cap="none" spc="0" baseline="0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Великобритания</a:t>
            </a:r>
          </a:p>
        </p:txBody>
      </p:sp>
      <p:sp>
        <p:nvSpPr>
          <p:cNvPr id="119" name="Cirkel">
            <a:extLst>
              <a:ext uri="{FF2B5EF4-FFF2-40B4-BE49-F238E27FC236}">
                <a16:creationId xmlns:a16="http://schemas.microsoft.com/office/drawing/2014/main" id="{3B17E8D9-9D89-32B3-BF15-582A5D71B8AD}"/>
              </a:ext>
            </a:extLst>
          </p:cNvPr>
          <p:cNvSpPr/>
          <p:nvPr/>
        </p:nvSpPr>
        <p:spPr>
          <a:xfrm>
            <a:off x="16632374" y="6305066"/>
            <a:ext cx="135572" cy="135572"/>
          </a:xfrm>
          <a:prstGeom prst="ellipse">
            <a:avLst/>
          </a:prstGeom>
          <a:solidFill>
            <a:srgbClr val="E52B2A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0" name="Linje">
            <a:extLst>
              <a:ext uri="{FF2B5EF4-FFF2-40B4-BE49-F238E27FC236}">
                <a16:creationId xmlns:a16="http://schemas.microsoft.com/office/drawing/2014/main" id="{75DD1C56-C79B-BEF5-700C-EE4170294B47}"/>
              </a:ext>
            </a:extLst>
          </p:cNvPr>
          <p:cNvSpPr/>
          <p:nvPr/>
        </p:nvSpPr>
        <p:spPr>
          <a:xfrm flipV="1">
            <a:off x="15011547" y="6364161"/>
            <a:ext cx="1683582" cy="4972512"/>
          </a:xfrm>
          <a:prstGeom prst="line">
            <a:avLst/>
          </a:prstGeom>
          <a:ln w="12700">
            <a:solidFill>
              <a:srgbClr val="E52B2A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121" name="Frankfurt,  Germany">
            <a:extLst>
              <a:ext uri="{FF2B5EF4-FFF2-40B4-BE49-F238E27FC236}">
                <a16:creationId xmlns:a16="http://schemas.microsoft.com/office/drawing/2014/main" id="{CCD1A4C2-5A13-DA65-C265-827EA194555F}"/>
              </a:ext>
            </a:extLst>
          </p:cNvPr>
          <p:cNvSpPr txBox="1"/>
          <p:nvPr/>
        </p:nvSpPr>
        <p:spPr>
          <a:xfrm>
            <a:off x="14417374" y="11438532"/>
            <a:ext cx="1497731" cy="8303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/>
          <a:lstStyle/>
          <a:p>
            <a:pPr algn="l" defTabSz="457200">
              <a:lnSpc>
                <a:spcPts val="2000"/>
              </a:lnSpc>
              <a:defRPr sz="1800"/>
            </a:pPr>
            <a:r>
              <a:rPr lang="ru-RU" sz="1800" dirty="0"/>
              <a:t>Линдау, </a:t>
            </a:r>
            <a:br>
              <a:rPr sz="1800" dirty="0"/>
            </a:br>
            <a:r>
              <a:rPr lang="ru-RU" sz="1800" b="1" i="0" strike="noStrike" cap="none" spc="0" baseline="0" dirty="0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Германия</a:t>
            </a:r>
          </a:p>
        </p:txBody>
      </p:sp>
      <p:sp>
        <p:nvSpPr>
          <p:cNvPr id="122" name="Cirkel">
            <a:extLst>
              <a:ext uri="{FF2B5EF4-FFF2-40B4-BE49-F238E27FC236}">
                <a16:creationId xmlns:a16="http://schemas.microsoft.com/office/drawing/2014/main" id="{0E4E3510-9B6E-DB5A-AAA8-E923FDC8B87A}"/>
              </a:ext>
            </a:extLst>
          </p:cNvPr>
          <p:cNvSpPr/>
          <p:nvPr/>
        </p:nvSpPr>
        <p:spPr>
          <a:xfrm>
            <a:off x="17039410" y="6162668"/>
            <a:ext cx="135572" cy="135572"/>
          </a:xfrm>
          <a:prstGeom prst="ellipse">
            <a:avLst/>
          </a:prstGeom>
          <a:solidFill>
            <a:srgbClr val="E52B2A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3" name="Linje">
            <a:extLst>
              <a:ext uri="{FF2B5EF4-FFF2-40B4-BE49-F238E27FC236}">
                <a16:creationId xmlns:a16="http://schemas.microsoft.com/office/drawing/2014/main" id="{C5659835-4C9A-76FA-1A85-FBD157E62DA5}"/>
              </a:ext>
            </a:extLst>
          </p:cNvPr>
          <p:cNvSpPr/>
          <p:nvPr/>
        </p:nvSpPr>
        <p:spPr>
          <a:xfrm flipH="1" flipV="1">
            <a:off x="17109160" y="6251364"/>
            <a:ext cx="386981" cy="5136911"/>
          </a:xfrm>
          <a:prstGeom prst="line">
            <a:avLst/>
          </a:prstGeom>
          <a:ln w="12700">
            <a:solidFill>
              <a:srgbClr val="E52B2A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124" name="Warsaw,  Poland">
            <a:extLst>
              <a:ext uri="{FF2B5EF4-FFF2-40B4-BE49-F238E27FC236}">
                <a16:creationId xmlns:a16="http://schemas.microsoft.com/office/drawing/2014/main" id="{52EC92AA-FE35-50EA-2249-A5CEE1097D63}"/>
              </a:ext>
            </a:extLst>
          </p:cNvPr>
          <p:cNvSpPr txBox="1"/>
          <p:nvPr/>
        </p:nvSpPr>
        <p:spPr>
          <a:xfrm>
            <a:off x="17043026" y="11438067"/>
            <a:ext cx="1148854" cy="8411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/>
          <a:lstStyle/>
          <a:p>
            <a:pPr algn="l" defTabSz="457200">
              <a:lnSpc>
                <a:spcPts val="2000"/>
              </a:lnSpc>
              <a:defRPr sz="1800"/>
            </a:pPr>
            <a:r>
              <a:rPr lang="ru-RU" sz="18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Варшава, </a:t>
            </a:r>
            <a:br>
              <a:rPr sz="1800"/>
            </a:br>
            <a:r>
              <a:rPr lang="ru-RU" sz="1800" b="1" i="0" strike="noStrike" cap="none" spc="0" baseline="0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Польша</a:t>
            </a:r>
          </a:p>
        </p:txBody>
      </p:sp>
      <p:sp>
        <p:nvSpPr>
          <p:cNvPr id="125" name="Cirkel">
            <a:extLst>
              <a:ext uri="{FF2B5EF4-FFF2-40B4-BE49-F238E27FC236}">
                <a16:creationId xmlns:a16="http://schemas.microsoft.com/office/drawing/2014/main" id="{B8A39772-923E-D2AC-05C6-12E5CCD74FA3}"/>
              </a:ext>
            </a:extLst>
          </p:cNvPr>
          <p:cNvSpPr/>
          <p:nvPr/>
        </p:nvSpPr>
        <p:spPr>
          <a:xfrm>
            <a:off x="16761082" y="6606820"/>
            <a:ext cx="135572" cy="135572"/>
          </a:xfrm>
          <a:prstGeom prst="ellipse">
            <a:avLst/>
          </a:prstGeom>
          <a:solidFill>
            <a:srgbClr val="E52B2A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6" name="Linje">
            <a:extLst>
              <a:ext uri="{FF2B5EF4-FFF2-40B4-BE49-F238E27FC236}">
                <a16:creationId xmlns:a16="http://schemas.microsoft.com/office/drawing/2014/main" id="{E22BB385-399D-AECA-07EA-46E48A9D2187}"/>
              </a:ext>
            </a:extLst>
          </p:cNvPr>
          <p:cNvSpPr/>
          <p:nvPr/>
        </p:nvSpPr>
        <p:spPr>
          <a:xfrm flipV="1">
            <a:off x="16140816" y="6695516"/>
            <a:ext cx="690018" cy="3726069"/>
          </a:xfrm>
          <a:prstGeom prst="line">
            <a:avLst/>
          </a:prstGeom>
          <a:ln w="12700">
            <a:solidFill>
              <a:srgbClr val="E52B2A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127" name="Florence,  Italy">
            <a:extLst>
              <a:ext uri="{FF2B5EF4-FFF2-40B4-BE49-F238E27FC236}">
                <a16:creationId xmlns:a16="http://schemas.microsoft.com/office/drawing/2014/main" id="{F9446DCF-3A33-2446-43FF-CFF45333571A}"/>
              </a:ext>
            </a:extLst>
          </p:cNvPr>
          <p:cNvSpPr txBox="1"/>
          <p:nvPr/>
        </p:nvSpPr>
        <p:spPr>
          <a:xfrm>
            <a:off x="15591837" y="10478268"/>
            <a:ext cx="1472352" cy="8116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/>
          <a:lstStyle/>
          <a:p>
            <a:pPr algn="l" defTabSz="457200">
              <a:lnSpc>
                <a:spcPts val="2000"/>
              </a:lnSpc>
              <a:defRPr sz="1800"/>
            </a:pPr>
            <a:r>
              <a:rPr lang="ru-RU" sz="18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Флоренция, </a:t>
            </a:r>
            <a:br>
              <a:rPr sz="1800" dirty="0"/>
            </a:br>
            <a:r>
              <a:rPr lang="ru-RU" sz="1800" b="1" i="0" strike="noStrike" cap="none" spc="0" baseline="0" dirty="0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Италия</a:t>
            </a:r>
          </a:p>
        </p:txBody>
      </p:sp>
      <p:sp>
        <p:nvSpPr>
          <p:cNvPr id="128" name="Cirkel">
            <a:extLst>
              <a:ext uri="{FF2B5EF4-FFF2-40B4-BE49-F238E27FC236}">
                <a16:creationId xmlns:a16="http://schemas.microsoft.com/office/drawing/2014/main" id="{6AB520AC-E4ED-86B7-69BA-53364B611587}"/>
              </a:ext>
            </a:extLst>
          </p:cNvPr>
          <p:cNvSpPr/>
          <p:nvPr/>
        </p:nvSpPr>
        <p:spPr>
          <a:xfrm>
            <a:off x="21699841" y="9231670"/>
            <a:ext cx="135572" cy="135572"/>
          </a:xfrm>
          <a:prstGeom prst="ellipse">
            <a:avLst/>
          </a:prstGeom>
          <a:solidFill>
            <a:srgbClr val="E52B2A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9" name="Linje">
            <a:extLst>
              <a:ext uri="{FF2B5EF4-FFF2-40B4-BE49-F238E27FC236}">
                <a16:creationId xmlns:a16="http://schemas.microsoft.com/office/drawing/2014/main" id="{B594F1F4-F59C-3B7A-68A7-DE981CAB4710}"/>
              </a:ext>
            </a:extLst>
          </p:cNvPr>
          <p:cNvSpPr/>
          <p:nvPr/>
        </p:nvSpPr>
        <p:spPr>
          <a:xfrm flipH="1">
            <a:off x="21771546" y="9083030"/>
            <a:ext cx="456388" cy="226867"/>
          </a:xfrm>
          <a:prstGeom prst="line">
            <a:avLst/>
          </a:prstGeom>
          <a:ln w="12700">
            <a:solidFill>
              <a:srgbClr val="E52B2A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130" name="Brisbane,…">
            <a:extLst>
              <a:ext uri="{FF2B5EF4-FFF2-40B4-BE49-F238E27FC236}">
                <a16:creationId xmlns:a16="http://schemas.microsoft.com/office/drawing/2014/main" id="{6A462D93-3FFB-700B-A95C-5899CF0A7782}"/>
              </a:ext>
            </a:extLst>
          </p:cNvPr>
          <p:cNvSpPr txBox="1"/>
          <p:nvPr/>
        </p:nvSpPr>
        <p:spPr>
          <a:xfrm>
            <a:off x="22320312" y="8717915"/>
            <a:ext cx="2063688" cy="7267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/>
          <a:lstStyle/>
          <a:p>
            <a:pPr algn="l" defTabSz="457200">
              <a:lnSpc>
                <a:spcPts val="2000"/>
              </a:lnSpc>
              <a:defRPr sz="1800"/>
            </a:pPr>
            <a:r>
              <a:rPr lang="ru-RU" sz="18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Брисбен, </a:t>
            </a:r>
          </a:p>
          <a:p>
            <a:pPr algn="l" defTabSz="457200">
              <a:lnSpc>
                <a:spcPts val="2000"/>
              </a:lnSpc>
              <a:defRPr sz="1800"/>
            </a:pPr>
            <a:r>
              <a:rPr lang="ru-RU" sz="1800" b="1" i="0" strike="noStrike" cap="none" spc="0" baseline="0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Австралия</a:t>
            </a:r>
          </a:p>
        </p:txBody>
      </p:sp>
      <p:sp>
        <p:nvSpPr>
          <p:cNvPr id="131" name="Singapore,  Singapore">
            <a:extLst>
              <a:ext uri="{FF2B5EF4-FFF2-40B4-BE49-F238E27FC236}">
                <a16:creationId xmlns:a16="http://schemas.microsoft.com/office/drawing/2014/main" id="{C479FB9B-4023-DF2E-CCE2-3EDB649A5AC1}"/>
              </a:ext>
            </a:extLst>
          </p:cNvPr>
          <p:cNvSpPr txBox="1"/>
          <p:nvPr/>
        </p:nvSpPr>
        <p:spPr>
          <a:xfrm>
            <a:off x="18165239" y="8645736"/>
            <a:ext cx="1538538" cy="8531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/>
          <a:lstStyle/>
          <a:p>
            <a:pPr algn="l" defTabSz="457200">
              <a:lnSpc>
                <a:spcPts val="2000"/>
              </a:lnSpc>
              <a:defRPr sz="1800"/>
            </a:pPr>
            <a:r>
              <a:rPr lang="ru-RU" sz="18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Сингапур, </a:t>
            </a:r>
            <a:br>
              <a:rPr sz="1800" dirty="0"/>
            </a:br>
            <a:r>
              <a:rPr lang="ru-RU" sz="1800" b="1" i="0" strike="noStrike" cap="none" spc="0" baseline="0" dirty="0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Сингапур</a:t>
            </a:r>
          </a:p>
        </p:txBody>
      </p:sp>
      <p:sp>
        <p:nvSpPr>
          <p:cNvPr id="132" name="Cirkel">
            <a:extLst>
              <a:ext uri="{FF2B5EF4-FFF2-40B4-BE49-F238E27FC236}">
                <a16:creationId xmlns:a16="http://schemas.microsoft.com/office/drawing/2014/main" id="{CE075745-2C1E-8D33-612B-B732E90BF5A8}"/>
              </a:ext>
            </a:extLst>
          </p:cNvPr>
          <p:cNvSpPr/>
          <p:nvPr/>
        </p:nvSpPr>
        <p:spPr>
          <a:xfrm>
            <a:off x="19782448" y="7665296"/>
            <a:ext cx="135573" cy="135572"/>
          </a:xfrm>
          <a:prstGeom prst="ellipse">
            <a:avLst/>
          </a:prstGeom>
          <a:solidFill>
            <a:srgbClr val="E52B2A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3" name="Linje">
            <a:extLst>
              <a:ext uri="{FF2B5EF4-FFF2-40B4-BE49-F238E27FC236}">
                <a16:creationId xmlns:a16="http://schemas.microsoft.com/office/drawing/2014/main" id="{8B66142A-A631-F52F-F351-E71D4534F583}"/>
              </a:ext>
            </a:extLst>
          </p:cNvPr>
          <p:cNvSpPr/>
          <p:nvPr/>
        </p:nvSpPr>
        <p:spPr>
          <a:xfrm flipV="1">
            <a:off x="19381493" y="7753992"/>
            <a:ext cx="447267" cy="271552"/>
          </a:xfrm>
          <a:prstGeom prst="line">
            <a:avLst/>
          </a:prstGeom>
          <a:ln w="12700">
            <a:solidFill>
              <a:srgbClr val="E52B2A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134" name="Bangkok,  Thailand">
            <a:extLst>
              <a:ext uri="{FF2B5EF4-FFF2-40B4-BE49-F238E27FC236}">
                <a16:creationId xmlns:a16="http://schemas.microsoft.com/office/drawing/2014/main" id="{E18D44AA-2997-0A8A-342B-DB78880F46CC}"/>
              </a:ext>
            </a:extLst>
          </p:cNvPr>
          <p:cNvSpPr txBox="1"/>
          <p:nvPr/>
        </p:nvSpPr>
        <p:spPr>
          <a:xfrm>
            <a:off x="18228739" y="7872890"/>
            <a:ext cx="1395829" cy="7990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/>
          <a:lstStyle/>
          <a:p>
            <a:pPr algn="l" defTabSz="457200">
              <a:lnSpc>
                <a:spcPts val="2000"/>
              </a:lnSpc>
              <a:defRPr sz="1800"/>
            </a:pPr>
            <a:r>
              <a:rPr lang="ru-RU" sz="18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Бангкок, </a:t>
            </a:r>
            <a:br>
              <a:rPr sz="1800"/>
            </a:br>
            <a:r>
              <a:rPr lang="ru-RU" sz="1800" b="1" i="0" strike="noStrike" cap="none" spc="0" baseline="0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Тайланд</a:t>
            </a:r>
          </a:p>
        </p:txBody>
      </p:sp>
      <p:sp>
        <p:nvSpPr>
          <p:cNvPr id="135" name="Cirkel">
            <a:extLst>
              <a:ext uri="{FF2B5EF4-FFF2-40B4-BE49-F238E27FC236}">
                <a16:creationId xmlns:a16="http://schemas.microsoft.com/office/drawing/2014/main" id="{365DE348-5F66-014F-3242-FEA385BCDD70}"/>
              </a:ext>
            </a:extLst>
          </p:cNvPr>
          <p:cNvSpPr/>
          <p:nvPr/>
        </p:nvSpPr>
        <p:spPr>
          <a:xfrm>
            <a:off x="19029074" y="7165992"/>
            <a:ext cx="135572" cy="135572"/>
          </a:xfrm>
          <a:prstGeom prst="ellipse">
            <a:avLst/>
          </a:prstGeom>
          <a:solidFill>
            <a:srgbClr val="E52B2A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6" name="Linje">
            <a:extLst>
              <a:ext uri="{FF2B5EF4-FFF2-40B4-BE49-F238E27FC236}">
                <a16:creationId xmlns:a16="http://schemas.microsoft.com/office/drawing/2014/main" id="{C6500A53-A9C4-9FBE-78DE-B20FEA9BE2CD}"/>
              </a:ext>
            </a:extLst>
          </p:cNvPr>
          <p:cNvSpPr/>
          <p:nvPr/>
        </p:nvSpPr>
        <p:spPr>
          <a:xfrm flipV="1">
            <a:off x="19089599" y="3234749"/>
            <a:ext cx="2151895" cy="4017223"/>
          </a:xfrm>
          <a:prstGeom prst="line">
            <a:avLst/>
          </a:prstGeom>
          <a:ln w="12700">
            <a:solidFill>
              <a:srgbClr val="E52B2A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137" name="New Deli, India">
            <a:extLst>
              <a:ext uri="{FF2B5EF4-FFF2-40B4-BE49-F238E27FC236}">
                <a16:creationId xmlns:a16="http://schemas.microsoft.com/office/drawing/2014/main" id="{DE53BA5C-56B7-34A8-742E-ADA6E6B98331}"/>
              </a:ext>
            </a:extLst>
          </p:cNvPr>
          <p:cNvSpPr txBox="1"/>
          <p:nvPr/>
        </p:nvSpPr>
        <p:spPr>
          <a:xfrm>
            <a:off x="20958211" y="2620124"/>
            <a:ext cx="1255089" cy="7267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/>
          <a:lstStyle/>
          <a:p>
            <a:pPr algn="l" defTabSz="457200">
              <a:lnSpc>
                <a:spcPts val="2000"/>
              </a:lnSpc>
              <a:defRPr sz="1800"/>
            </a:pPr>
            <a:r>
              <a:rPr lang="ru-RU" sz="18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Нью-Дели,</a:t>
            </a:r>
            <a:br>
              <a:rPr sz="1800"/>
            </a:br>
            <a:r>
              <a:rPr lang="ru-RU" sz="1800" b="1" i="0" strike="noStrike" cap="none" spc="0" baseline="0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Индия</a:t>
            </a:r>
          </a:p>
        </p:txBody>
      </p:sp>
      <p:sp>
        <p:nvSpPr>
          <p:cNvPr id="138" name="Cirkel">
            <a:extLst>
              <a:ext uri="{FF2B5EF4-FFF2-40B4-BE49-F238E27FC236}">
                <a16:creationId xmlns:a16="http://schemas.microsoft.com/office/drawing/2014/main" id="{389B246A-BFD5-8AE0-5B31-CFA2C733430F}"/>
              </a:ext>
            </a:extLst>
          </p:cNvPr>
          <p:cNvSpPr/>
          <p:nvPr/>
        </p:nvSpPr>
        <p:spPr>
          <a:xfrm>
            <a:off x="20588760" y="7278604"/>
            <a:ext cx="135573" cy="135572"/>
          </a:xfrm>
          <a:prstGeom prst="ellipse">
            <a:avLst/>
          </a:prstGeom>
          <a:solidFill>
            <a:srgbClr val="E52B2A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9" name="Linje">
            <a:extLst>
              <a:ext uri="{FF2B5EF4-FFF2-40B4-BE49-F238E27FC236}">
                <a16:creationId xmlns:a16="http://schemas.microsoft.com/office/drawing/2014/main" id="{73874C7F-DD20-AFC8-76EA-EF035B67D6EA}"/>
              </a:ext>
            </a:extLst>
          </p:cNvPr>
          <p:cNvSpPr/>
          <p:nvPr/>
        </p:nvSpPr>
        <p:spPr>
          <a:xfrm flipV="1">
            <a:off x="20661009" y="6664592"/>
            <a:ext cx="1581812" cy="688269"/>
          </a:xfrm>
          <a:prstGeom prst="line">
            <a:avLst/>
          </a:prstGeom>
          <a:ln w="12700">
            <a:solidFill>
              <a:srgbClr val="E52B2A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140" name="Taipei, Taiwan">
            <a:extLst>
              <a:ext uri="{FF2B5EF4-FFF2-40B4-BE49-F238E27FC236}">
                <a16:creationId xmlns:a16="http://schemas.microsoft.com/office/drawing/2014/main" id="{D4BCC955-8B15-C1E2-6095-BAC647DCDC98}"/>
              </a:ext>
            </a:extLst>
          </p:cNvPr>
          <p:cNvSpPr txBox="1"/>
          <p:nvPr/>
        </p:nvSpPr>
        <p:spPr>
          <a:xfrm>
            <a:off x="22313967" y="6337137"/>
            <a:ext cx="1381700" cy="7267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/>
          <a:lstStyle/>
          <a:p>
            <a:pPr algn="l" defTabSz="457200">
              <a:lnSpc>
                <a:spcPts val="2000"/>
              </a:lnSpc>
              <a:defRPr sz="1800"/>
            </a:pPr>
            <a:r>
              <a:rPr lang="ru-RU" sz="18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Тайбэй,</a:t>
            </a:r>
            <a:br>
              <a:rPr sz="1800"/>
            </a:br>
            <a:r>
              <a:rPr lang="ru-RU" sz="1800" b="1" i="0" strike="noStrike" cap="none" spc="0" baseline="0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Тайвань</a:t>
            </a:r>
          </a:p>
        </p:txBody>
      </p:sp>
      <p:sp>
        <p:nvSpPr>
          <p:cNvPr id="141" name="Johannesburg, South Africa">
            <a:extLst>
              <a:ext uri="{FF2B5EF4-FFF2-40B4-BE49-F238E27FC236}">
                <a16:creationId xmlns:a16="http://schemas.microsoft.com/office/drawing/2014/main" id="{4D0A6E4B-2DAA-DA5F-8395-4D79CF803C74}"/>
              </a:ext>
            </a:extLst>
          </p:cNvPr>
          <p:cNvSpPr txBox="1"/>
          <p:nvPr/>
        </p:nvSpPr>
        <p:spPr>
          <a:xfrm>
            <a:off x="18266423" y="10473983"/>
            <a:ext cx="1853060" cy="9353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/>
          <a:lstStyle/>
          <a:p>
            <a:pPr algn="l" defTabSz="457200">
              <a:lnSpc>
                <a:spcPts val="2000"/>
              </a:lnSpc>
              <a:defRPr sz="1800"/>
            </a:pPr>
            <a:r>
              <a:rPr lang="ru-RU" sz="18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Йоханнесбург,</a:t>
            </a:r>
            <a:br>
              <a:rPr sz="1800" dirty="0"/>
            </a:br>
            <a:r>
              <a:rPr lang="ru-RU" sz="1800" b="1" i="0" strike="noStrike" cap="none" spc="0" baseline="0" dirty="0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ЮАР</a:t>
            </a:r>
          </a:p>
        </p:txBody>
      </p:sp>
      <p:sp>
        <p:nvSpPr>
          <p:cNvPr id="142" name="Cirkel">
            <a:extLst>
              <a:ext uri="{FF2B5EF4-FFF2-40B4-BE49-F238E27FC236}">
                <a16:creationId xmlns:a16="http://schemas.microsoft.com/office/drawing/2014/main" id="{8771E5C3-DB5E-A317-60C9-BA53862DEDFA}"/>
              </a:ext>
            </a:extLst>
          </p:cNvPr>
          <p:cNvSpPr/>
          <p:nvPr/>
        </p:nvSpPr>
        <p:spPr>
          <a:xfrm>
            <a:off x="17388001" y="9187652"/>
            <a:ext cx="135572" cy="135572"/>
          </a:xfrm>
          <a:prstGeom prst="ellipse">
            <a:avLst/>
          </a:prstGeom>
          <a:solidFill>
            <a:srgbClr val="E52B2A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3" name="Linje">
            <a:extLst>
              <a:ext uri="{FF2B5EF4-FFF2-40B4-BE49-F238E27FC236}">
                <a16:creationId xmlns:a16="http://schemas.microsoft.com/office/drawing/2014/main" id="{9286982E-6F3D-69BA-366B-CE4672AEF295}"/>
              </a:ext>
            </a:extLst>
          </p:cNvPr>
          <p:cNvSpPr/>
          <p:nvPr/>
        </p:nvSpPr>
        <p:spPr>
          <a:xfrm flipH="1" flipV="1">
            <a:off x="17459706" y="9265877"/>
            <a:ext cx="1562394" cy="1176071"/>
          </a:xfrm>
          <a:prstGeom prst="line">
            <a:avLst/>
          </a:prstGeom>
          <a:ln w="12700">
            <a:solidFill>
              <a:srgbClr val="E52B2A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144" name="Cirkel">
            <a:extLst>
              <a:ext uri="{FF2B5EF4-FFF2-40B4-BE49-F238E27FC236}">
                <a16:creationId xmlns:a16="http://schemas.microsoft.com/office/drawing/2014/main" id="{54C0ACA9-1DDA-484D-78E4-5DEE89DDC6AF}"/>
              </a:ext>
            </a:extLst>
          </p:cNvPr>
          <p:cNvSpPr/>
          <p:nvPr/>
        </p:nvSpPr>
        <p:spPr>
          <a:xfrm>
            <a:off x="19890328" y="8021037"/>
            <a:ext cx="135572" cy="135572"/>
          </a:xfrm>
          <a:prstGeom prst="ellipse">
            <a:avLst/>
          </a:prstGeom>
          <a:solidFill>
            <a:srgbClr val="3B2E7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5" name="Linje">
            <a:extLst>
              <a:ext uri="{FF2B5EF4-FFF2-40B4-BE49-F238E27FC236}">
                <a16:creationId xmlns:a16="http://schemas.microsoft.com/office/drawing/2014/main" id="{D3B75D67-EEBD-96CA-1C59-5E385A761386}"/>
              </a:ext>
            </a:extLst>
          </p:cNvPr>
          <p:cNvSpPr/>
          <p:nvPr/>
        </p:nvSpPr>
        <p:spPr>
          <a:xfrm flipH="1" flipV="1">
            <a:off x="19985250" y="8089105"/>
            <a:ext cx="2271051" cy="151702"/>
          </a:xfrm>
          <a:prstGeom prst="line">
            <a:avLst/>
          </a:prstGeom>
          <a:ln w="12700">
            <a:solidFill>
              <a:srgbClr val="3B2E79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146" name="Cirkel">
            <a:extLst>
              <a:ext uri="{FF2B5EF4-FFF2-40B4-BE49-F238E27FC236}">
                <a16:creationId xmlns:a16="http://schemas.microsoft.com/office/drawing/2014/main" id="{9A7F2423-A057-DD83-36EF-4140F4AFB62C}"/>
              </a:ext>
            </a:extLst>
          </p:cNvPr>
          <p:cNvSpPr/>
          <p:nvPr/>
        </p:nvSpPr>
        <p:spPr>
          <a:xfrm>
            <a:off x="19958964" y="8146450"/>
            <a:ext cx="135572" cy="135572"/>
          </a:xfrm>
          <a:prstGeom prst="ellipse">
            <a:avLst/>
          </a:prstGeom>
          <a:solidFill>
            <a:srgbClr val="E52B2A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7" name="Linje">
            <a:extLst>
              <a:ext uri="{FF2B5EF4-FFF2-40B4-BE49-F238E27FC236}">
                <a16:creationId xmlns:a16="http://schemas.microsoft.com/office/drawing/2014/main" id="{248D70ED-7F1A-C56F-57D6-AB0586133DF3}"/>
              </a:ext>
            </a:extLst>
          </p:cNvPr>
          <p:cNvSpPr/>
          <p:nvPr/>
        </p:nvSpPr>
        <p:spPr>
          <a:xfrm flipV="1">
            <a:off x="19360885" y="8240806"/>
            <a:ext cx="633070" cy="616835"/>
          </a:xfrm>
          <a:prstGeom prst="line">
            <a:avLst/>
          </a:prstGeom>
          <a:ln w="12700">
            <a:solidFill>
              <a:srgbClr val="E52B2A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148" name="We are a global health  and wellness company from Scandinavia…">
            <a:extLst>
              <a:ext uri="{FF2B5EF4-FFF2-40B4-BE49-F238E27FC236}">
                <a16:creationId xmlns:a16="http://schemas.microsoft.com/office/drawing/2014/main" id="{1DC5C090-45C3-E6F3-338D-EBBF91B192D7}"/>
              </a:ext>
            </a:extLst>
          </p:cNvPr>
          <p:cNvSpPr txBox="1"/>
          <p:nvPr/>
        </p:nvSpPr>
        <p:spPr>
          <a:xfrm>
            <a:off x="806564" y="1345550"/>
            <a:ext cx="9064122" cy="105669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 defTabSz="457200">
              <a:lnSpc>
                <a:spcPts val="5500"/>
              </a:lnSpc>
              <a:defRPr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5000" b="0" i="0" strike="noStrike" cap="none" spc="35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Мы являемся </a:t>
            </a:r>
            <a:br>
              <a:rPr lang="sv-SE" sz="5000" b="0" i="0" strike="noStrike" cap="none" spc="35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</a:br>
            <a:r>
              <a:rPr lang="ru-RU" sz="5000" b="0" i="0" strike="noStrike" cap="none" spc="35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глобальной компанией </a:t>
            </a:r>
            <a:br>
              <a:rPr lang="sv-SE" sz="5000" b="0" i="0" strike="noStrike" cap="none" spc="35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</a:br>
            <a:r>
              <a:rPr lang="ru-RU" sz="5000" b="0" i="0" strike="noStrike" cap="none" spc="35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из Скандинавии, занимающейся </a:t>
            </a:r>
            <a:r>
              <a:rPr lang="ru-RU" sz="5000" b="0" i="0" strike="noStrike" cap="none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здоровьем </a:t>
            </a:r>
            <a:br>
              <a:rPr sz="5000" dirty="0"/>
            </a:br>
            <a:r>
              <a:rPr lang="ru-RU" sz="5000" b="0" i="0" strike="noStrike" cap="none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и поддержанием хорошей физической формы</a:t>
            </a:r>
          </a:p>
          <a:p>
            <a:pPr algn="l" defTabSz="457200">
              <a:defRPr sz="3000" b="1">
                <a:latin typeface="Open Sans"/>
                <a:ea typeface="Open Sans"/>
                <a:cs typeface="Open Sans"/>
                <a:sym typeface="Open Sans"/>
              </a:defRPr>
            </a:pPr>
            <a:endParaRPr dirty="0"/>
          </a:p>
          <a:p>
            <a:pPr marL="228600" indent="-228600" algn="l" defTabSz="457200">
              <a:buChar char="•"/>
              <a:tabLst>
                <a:tab pos="177800" algn="l"/>
                <a:tab pos="368300" algn="l"/>
              </a:tabLst>
              <a:defRPr sz="2500"/>
            </a:pPr>
            <a:r>
              <a:rPr lang="ru-RU" sz="2500"/>
              <a:t>Котируется на бирже </a:t>
            </a:r>
            <a:r>
              <a:rPr lang="sv-SE" sz="2500"/>
              <a:t>NASDAQ First North Premier </a:t>
            </a:r>
            <a:br>
              <a:rPr lang="sv-SE" sz="2500"/>
            </a:br>
            <a:r>
              <a:rPr lang="sv-SE" sz="2500"/>
              <a:t>Growth Market</a:t>
            </a:r>
            <a:br>
              <a:rPr lang="sv-SE" sz="2500"/>
            </a:br>
            <a:endParaRPr lang="sv-SE"/>
          </a:p>
          <a:p>
            <a:pPr marL="228600" indent="-228600" algn="l" defTabSz="457200">
              <a:buChar char="•"/>
              <a:tabLst>
                <a:tab pos="177800" algn="l"/>
                <a:tab pos="368300" algn="l"/>
              </a:tabLst>
              <a:defRPr sz="2500"/>
            </a:pPr>
            <a:r>
              <a:rPr lang="ru-RU" sz="2500"/>
              <a:t>Сильная финансовая база</a:t>
            </a:r>
          </a:p>
          <a:p>
            <a:pPr algn="l" defTabSz="457200">
              <a:tabLst>
                <a:tab pos="177800" algn="l"/>
                <a:tab pos="368300" algn="l"/>
              </a:tabLst>
              <a:defRPr sz="2500"/>
            </a:pPr>
            <a:endParaRPr lang="ru-RU"/>
          </a:p>
          <a:p>
            <a:pPr marL="228600" indent="-228600" algn="l" defTabSz="457200">
              <a:buChar char="•"/>
              <a:tabLst>
                <a:tab pos="177800" algn="l"/>
                <a:tab pos="368300" algn="l"/>
              </a:tabLst>
              <a:defRPr sz="2500"/>
            </a:pPr>
            <a:r>
              <a:rPr lang="ru-RU" sz="2500"/>
              <a:t>Выполняет доставку в более чем 100 стран</a:t>
            </a:r>
            <a:br>
              <a:rPr lang="ru-RU" sz="2500"/>
            </a:br>
            <a:endParaRPr lang="ru-RU"/>
          </a:p>
          <a:p>
            <a:pPr marL="228600" indent="-228600" algn="l" defTabSz="457200">
              <a:buChar char="•"/>
              <a:tabLst>
                <a:tab pos="177800" algn="l"/>
                <a:tab pos="368300" algn="l"/>
              </a:tabLst>
              <a:defRPr sz="2500"/>
            </a:pPr>
            <a:r>
              <a:rPr lang="ru-RU" sz="2500"/>
              <a:t>Член различных местных ассоциаций прямых продаж </a:t>
            </a:r>
            <a:br>
              <a:rPr lang="ru-RU" sz="2500"/>
            </a:br>
            <a:endParaRPr lang="ru-RU"/>
          </a:p>
          <a:p>
            <a:pPr marL="228600" indent="-228600" algn="l" defTabSz="457200">
              <a:buChar char="•"/>
              <a:tabLst>
                <a:tab pos="177800" algn="l"/>
                <a:tab pos="368300" algn="l"/>
              </a:tabLst>
              <a:defRPr sz="2500"/>
            </a:pPr>
            <a:r>
              <a:rPr lang="ru-RU" sz="2500"/>
              <a:t>Мы всей душой за социальное предпринимательство. Фонд </a:t>
            </a:r>
            <a:r>
              <a:rPr lang="sv-SE" sz="2500"/>
              <a:t>Zinzino </a:t>
            </a:r>
            <a:r>
              <a:rPr lang="ru-RU" sz="2500"/>
              <a:t>оказывает влияние на будущее, предоставляя стипендии малоимущим учащимся.</a:t>
            </a:r>
          </a:p>
          <a:p>
            <a:pPr marL="228600" indent="-228600" algn="l" defTabSz="457200">
              <a:buChar char="•"/>
              <a:tabLst>
                <a:tab pos="177800" algn="l"/>
                <a:tab pos="368300" algn="l"/>
              </a:tabLst>
              <a:defRPr sz="2500"/>
            </a:pPr>
            <a:endParaRPr lang="ru-RU"/>
          </a:p>
          <a:p>
            <a:pPr marL="228600" indent="-228600" algn="l" defTabSz="457200">
              <a:buChar char="•"/>
              <a:tabLst>
                <a:tab pos="177800" algn="l"/>
                <a:tab pos="368300" algn="l"/>
              </a:tabLst>
              <a:defRPr sz="2500"/>
            </a:pPr>
            <a:r>
              <a:rPr lang="ru-RU" sz="2500"/>
              <a:t>Он основан в 2005 году Хильде и Орьяном Сэле</a:t>
            </a:r>
            <a:endParaRPr lang="ru-RU"/>
          </a:p>
          <a:p>
            <a:pPr algn="l" defTabSz="457200">
              <a:buSzTx/>
              <a:tabLst>
                <a:tab pos="177800" algn="l"/>
                <a:tab pos="368300" algn="l"/>
              </a:tabLst>
              <a:defRPr sz="2500"/>
            </a:pPr>
            <a:endParaRPr lang="ru-RU" sz="2500" b="0" i="0" strike="noStrike" cap="none" spc="0" baseline="0" dirty="0">
              <a:solidFill>
                <a:srgbClr val="000000"/>
              </a:solidFill>
              <a:effectLst/>
              <a:latin typeface="Open Sans Light"/>
              <a:ea typeface="Open Sans Light"/>
              <a:cs typeface="Open Sans Ligh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6" name="zinzino-people-in-business-1270219896-1920x1080-50prc-72dpi.jpg" descr="zinzino-people-in-business-1270219896-1920x1080-50prc-72dpi.jpg"/>
          <p:cNvPicPr>
            <a:picLocks noChangeAspect="1"/>
          </p:cNvPicPr>
          <p:nvPr/>
        </p:nvPicPr>
        <p:blipFill>
          <a:blip r:embed="rId2"/>
          <a:srcRect l="70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477" name="Rectangle"/>
          <p:cNvSpPr/>
          <p:nvPr/>
        </p:nvSpPr>
        <p:spPr>
          <a:xfrm>
            <a:off x="-4215" y="-5160"/>
            <a:ext cx="9987364" cy="1372632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78" name="What to do first…"/>
          <p:cNvSpPr txBox="1"/>
          <p:nvPr/>
        </p:nvSpPr>
        <p:spPr>
          <a:xfrm>
            <a:off x="751185" y="1423073"/>
            <a:ext cx="9091673" cy="7645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lnSpc>
                <a:spcPct val="80000"/>
              </a:lnSpc>
              <a:defRPr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5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Что сделать сначала</a:t>
            </a:r>
          </a:p>
          <a:p>
            <a:pPr algn="l" defTabSz="457200">
              <a:defRPr sz="3000" b="1">
                <a:latin typeface="Open Sans"/>
                <a:ea typeface="Open Sans"/>
                <a:cs typeface="Open Sans"/>
                <a:sym typeface="Open Sans"/>
              </a:defRPr>
            </a:pPr>
            <a:endParaRPr/>
          </a:p>
          <a:p>
            <a:pPr marL="427403" indent="-427403" algn="l" defTabSz="2438338">
              <a:buSzTx/>
              <a:buAutoNum type="arabicPeriod"/>
              <a:defRPr sz="2500"/>
            </a:pPr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Разместить заказ</a:t>
            </a:r>
            <a:br>
              <a:rPr sz="2500"/>
            </a:br>
            <a:endParaRPr/>
          </a:p>
          <a:p>
            <a:pPr marL="427403" indent="-427403" algn="l" defTabSz="2438338">
              <a:buSzTx/>
              <a:buAutoNum type="arabicPeriod"/>
              <a:defRPr sz="2500" strike="sngStrike"/>
            </a:pPr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Активируйте автозаказ</a:t>
            </a:r>
            <a:br>
              <a:rPr sz="2500"/>
            </a:br>
            <a:endParaRPr/>
          </a:p>
          <a:p>
            <a:pPr marL="427403" indent="-427403" algn="l" defTabSz="2438338">
              <a:buSzTx/>
              <a:buAutoNum type="arabicPeriod"/>
              <a:defRPr sz="2500"/>
            </a:pPr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Запланируйте встречу «Начало работы»</a:t>
            </a:r>
            <a:br>
              <a:rPr sz="2500"/>
            </a:br>
            <a:endParaRPr/>
          </a:p>
          <a:p>
            <a:pPr marL="427403" indent="-427403" algn="l" defTabSz="2438338">
              <a:buSzTx/>
              <a:buAutoNum type="arabicPeriod"/>
              <a:defRPr sz="2500"/>
            </a:pPr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Начните составлять список клиентов, ответив </a:t>
            </a:r>
            <a:br>
              <a:rPr lang="sv-SE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</a:br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на два вопроса:</a:t>
            </a:r>
            <a:br>
              <a:rPr sz="2500"/>
            </a:br>
            <a:br>
              <a:rPr sz="2500"/>
            </a:br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a. Кто из ваших близких знакомых серьезно заботится </a:t>
            </a:r>
            <a:br>
              <a:rPr sz="2500"/>
            </a:br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о своем здоровье или имеет проблемы со здоровьем?</a:t>
            </a:r>
            <a:br>
              <a:rPr sz="2500"/>
            </a:br>
            <a:br>
              <a:rPr sz="2500"/>
            </a:br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б. Кого из этого списка вы хотите видеть в качестве своих первых клиентов? Кого вы хотите сделать участником своей команды?</a:t>
            </a:r>
            <a:br>
              <a:rPr sz="2500"/>
            </a:br>
            <a:endParaRPr/>
          </a:p>
          <a:p>
            <a:pPr marL="431800" indent="-431800" algn="l" defTabSz="2438338">
              <a:buSzTx/>
              <a:buAutoNum type="arabicPeriod" startAt="5"/>
              <a:defRPr sz="2500"/>
            </a:pPr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Начните планировать встречи.</a:t>
            </a:r>
          </a:p>
        </p:txBody>
      </p:sp>
      <p:sp>
        <p:nvSpPr>
          <p:cNvPr id="479" name="Dingbat Tick"/>
          <p:cNvSpPr/>
          <p:nvPr/>
        </p:nvSpPr>
        <p:spPr>
          <a:xfrm>
            <a:off x="3923769" y="2501067"/>
            <a:ext cx="371141" cy="3526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2" h="20404" extrusionOk="0">
                <a:moveTo>
                  <a:pt x="19340" y="6"/>
                </a:moveTo>
                <a:cubicBezTo>
                  <a:pt x="18911" y="-308"/>
                  <a:pt x="8317" y="11620"/>
                  <a:pt x="6423" y="13985"/>
                </a:cubicBezTo>
                <a:cubicBezTo>
                  <a:pt x="6323" y="14108"/>
                  <a:pt x="6215" y="14226"/>
                  <a:pt x="6090" y="14370"/>
                </a:cubicBezTo>
                <a:cubicBezTo>
                  <a:pt x="5960" y="14216"/>
                  <a:pt x="5854" y="14096"/>
                  <a:pt x="5755" y="13971"/>
                </a:cubicBezTo>
                <a:cubicBezTo>
                  <a:pt x="4964" y="12967"/>
                  <a:pt x="4458" y="12167"/>
                  <a:pt x="3657" y="11171"/>
                </a:cubicBezTo>
                <a:cubicBezTo>
                  <a:pt x="3337" y="10773"/>
                  <a:pt x="2972" y="10410"/>
                  <a:pt x="2634" y="10026"/>
                </a:cubicBezTo>
                <a:cubicBezTo>
                  <a:pt x="2472" y="9843"/>
                  <a:pt x="2283" y="9849"/>
                  <a:pt x="2071" y="9915"/>
                </a:cubicBezTo>
                <a:cubicBezTo>
                  <a:pt x="1856" y="9981"/>
                  <a:pt x="1574" y="9982"/>
                  <a:pt x="1303" y="10152"/>
                </a:cubicBezTo>
                <a:cubicBezTo>
                  <a:pt x="1209" y="10262"/>
                  <a:pt x="1332" y="10438"/>
                  <a:pt x="1349" y="10609"/>
                </a:cubicBezTo>
                <a:cubicBezTo>
                  <a:pt x="1369" y="10821"/>
                  <a:pt x="603" y="10792"/>
                  <a:pt x="203" y="11061"/>
                </a:cubicBezTo>
                <a:cubicBezTo>
                  <a:pt x="111" y="11123"/>
                  <a:pt x="286" y="11375"/>
                  <a:pt x="227" y="11440"/>
                </a:cubicBezTo>
                <a:cubicBezTo>
                  <a:pt x="51" y="11634"/>
                  <a:pt x="-61" y="11588"/>
                  <a:pt x="36" y="11826"/>
                </a:cubicBezTo>
                <a:cubicBezTo>
                  <a:pt x="896" y="13941"/>
                  <a:pt x="2182" y="15733"/>
                  <a:pt x="3218" y="17879"/>
                </a:cubicBezTo>
                <a:cubicBezTo>
                  <a:pt x="4865" y="21292"/>
                  <a:pt x="5178" y="19166"/>
                  <a:pt x="5654" y="19575"/>
                </a:cubicBezTo>
                <a:cubicBezTo>
                  <a:pt x="7119" y="20836"/>
                  <a:pt x="6474" y="21179"/>
                  <a:pt x="9921" y="16770"/>
                </a:cubicBezTo>
                <a:cubicBezTo>
                  <a:pt x="11378" y="14721"/>
                  <a:pt x="19009" y="5203"/>
                  <a:pt x="20710" y="3334"/>
                </a:cubicBezTo>
                <a:cubicBezTo>
                  <a:pt x="20919" y="3106"/>
                  <a:pt x="21118" y="2879"/>
                  <a:pt x="21258" y="2594"/>
                </a:cubicBezTo>
                <a:cubicBezTo>
                  <a:pt x="21526" y="2050"/>
                  <a:pt x="21539" y="2066"/>
                  <a:pt x="21150" y="1624"/>
                </a:cubicBezTo>
                <a:cubicBezTo>
                  <a:pt x="21006" y="1461"/>
                  <a:pt x="20856" y="1427"/>
                  <a:pt x="20646" y="1437"/>
                </a:cubicBezTo>
                <a:cubicBezTo>
                  <a:pt x="20244" y="1456"/>
                  <a:pt x="20044" y="1227"/>
                  <a:pt x="20086" y="860"/>
                </a:cubicBezTo>
                <a:cubicBezTo>
                  <a:pt x="20096" y="778"/>
                  <a:pt x="20075" y="672"/>
                  <a:pt x="20023" y="612"/>
                </a:cubicBezTo>
                <a:cubicBezTo>
                  <a:pt x="19903" y="469"/>
                  <a:pt x="19492" y="117"/>
                  <a:pt x="19340" y="6"/>
                </a:cubicBezTo>
                <a:close/>
              </a:path>
            </a:pathLst>
          </a:custGeom>
          <a:solidFill>
            <a:srgbClr val="47319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80" name="Dingbat Tick"/>
          <p:cNvSpPr/>
          <p:nvPr/>
        </p:nvSpPr>
        <p:spPr>
          <a:xfrm>
            <a:off x="4774669" y="3266697"/>
            <a:ext cx="371141" cy="3526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2" h="20404" extrusionOk="0">
                <a:moveTo>
                  <a:pt x="19340" y="6"/>
                </a:moveTo>
                <a:cubicBezTo>
                  <a:pt x="18911" y="-308"/>
                  <a:pt x="8317" y="11620"/>
                  <a:pt x="6423" y="13985"/>
                </a:cubicBezTo>
                <a:cubicBezTo>
                  <a:pt x="6323" y="14108"/>
                  <a:pt x="6215" y="14226"/>
                  <a:pt x="6090" y="14370"/>
                </a:cubicBezTo>
                <a:cubicBezTo>
                  <a:pt x="5960" y="14216"/>
                  <a:pt x="5854" y="14096"/>
                  <a:pt x="5755" y="13971"/>
                </a:cubicBezTo>
                <a:cubicBezTo>
                  <a:pt x="4964" y="12967"/>
                  <a:pt x="4458" y="12167"/>
                  <a:pt x="3657" y="11171"/>
                </a:cubicBezTo>
                <a:cubicBezTo>
                  <a:pt x="3337" y="10773"/>
                  <a:pt x="2972" y="10410"/>
                  <a:pt x="2634" y="10026"/>
                </a:cubicBezTo>
                <a:cubicBezTo>
                  <a:pt x="2472" y="9843"/>
                  <a:pt x="2283" y="9849"/>
                  <a:pt x="2071" y="9915"/>
                </a:cubicBezTo>
                <a:cubicBezTo>
                  <a:pt x="1856" y="9981"/>
                  <a:pt x="1574" y="9982"/>
                  <a:pt x="1303" y="10152"/>
                </a:cubicBezTo>
                <a:cubicBezTo>
                  <a:pt x="1209" y="10262"/>
                  <a:pt x="1332" y="10438"/>
                  <a:pt x="1349" y="10609"/>
                </a:cubicBezTo>
                <a:cubicBezTo>
                  <a:pt x="1369" y="10821"/>
                  <a:pt x="603" y="10792"/>
                  <a:pt x="203" y="11061"/>
                </a:cubicBezTo>
                <a:cubicBezTo>
                  <a:pt x="111" y="11123"/>
                  <a:pt x="286" y="11375"/>
                  <a:pt x="227" y="11440"/>
                </a:cubicBezTo>
                <a:cubicBezTo>
                  <a:pt x="51" y="11634"/>
                  <a:pt x="-61" y="11588"/>
                  <a:pt x="36" y="11826"/>
                </a:cubicBezTo>
                <a:cubicBezTo>
                  <a:pt x="896" y="13941"/>
                  <a:pt x="2182" y="15733"/>
                  <a:pt x="3218" y="17879"/>
                </a:cubicBezTo>
                <a:cubicBezTo>
                  <a:pt x="4865" y="21292"/>
                  <a:pt x="5178" y="19166"/>
                  <a:pt x="5654" y="19575"/>
                </a:cubicBezTo>
                <a:cubicBezTo>
                  <a:pt x="7119" y="20836"/>
                  <a:pt x="6474" y="21179"/>
                  <a:pt x="9921" y="16770"/>
                </a:cubicBezTo>
                <a:cubicBezTo>
                  <a:pt x="11378" y="14721"/>
                  <a:pt x="19009" y="5203"/>
                  <a:pt x="20710" y="3334"/>
                </a:cubicBezTo>
                <a:cubicBezTo>
                  <a:pt x="20919" y="3106"/>
                  <a:pt x="21118" y="2879"/>
                  <a:pt x="21258" y="2594"/>
                </a:cubicBezTo>
                <a:cubicBezTo>
                  <a:pt x="21526" y="2050"/>
                  <a:pt x="21539" y="2066"/>
                  <a:pt x="21150" y="1624"/>
                </a:cubicBezTo>
                <a:cubicBezTo>
                  <a:pt x="21006" y="1461"/>
                  <a:pt x="20856" y="1427"/>
                  <a:pt x="20646" y="1437"/>
                </a:cubicBezTo>
                <a:cubicBezTo>
                  <a:pt x="20244" y="1456"/>
                  <a:pt x="20044" y="1227"/>
                  <a:pt x="20086" y="860"/>
                </a:cubicBezTo>
                <a:cubicBezTo>
                  <a:pt x="20096" y="778"/>
                  <a:pt x="20075" y="672"/>
                  <a:pt x="20023" y="612"/>
                </a:cubicBezTo>
                <a:cubicBezTo>
                  <a:pt x="19903" y="469"/>
                  <a:pt x="19492" y="117"/>
                  <a:pt x="19340" y="6"/>
                </a:cubicBezTo>
                <a:close/>
              </a:path>
            </a:pathLst>
          </a:custGeom>
          <a:solidFill>
            <a:srgbClr val="47319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6" name="Group"/>
          <p:cNvGrpSpPr/>
          <p:nvPr/>
        </p:nvGrpSpPr>
        <p:grpSpPr>
          <a:xfrm>
            <a:off x="5679170" y="11591973"/>
            <a:ext cx="13025659" cy="1099805"/>
            <a:chOff x="0" y="0"/>
            <a:chExt cx="13025658" cy="1099804"/>
          </a:xfrm>
        </p:grpSpPr>
        <p:sp>
          <p:nvSpPr>
            <p:cNvPr id="482" name="Rounded Rectangle"/>
            <p:cNvSpPr/>
            <p:nvPr/>
          </p:nvSpPr>
          <p:spPr>
            <a:xfrm>
              <a:off x="2665607" y="0"/>
              <a:ext cx="2378101" cy="1099804"/>
            </a:xfrm>
            <a:prstGeom prst="roundRect">
              <a:avLst>
                <a:gd name="adj" fmla="val 19629"/>
              </a:avLst>
            </a:prstGeom>
            <a:solidFill>
              <a:srgbClr val="3B2E79">
                <a:alpha val="18731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83" name="Rounded Rectangle"/>
            <p:cNvSpPr/>
            <p:nvPr/>
          </p:nvSpPr>
          <p:spPr>
            <a:xfrm>
              <a:off x="0" y="0"/>
              <a:ext cx="2378100" cy="1099804"/>
            </a:xfrm>
            <a:prstGeom prst="roundRect">
              <a:avLst>
                <a:gd name="adj" fmla="val 19629"/>
              </a:avLst>
            </a:prstGeom>
            <a:solidFill>
              <a:srgbClr val="3B2E79">
                <a:alpha val="18731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84" name="Rounded Rectangle"/>
            <p:cNvSpPr/>
            <p:nvPr/>
          </p:nvSpPr>
          <p:spPr>
            <a:xfrm>
              <a:off x="5326257" y="0"/>
              <a:ext cx="2378101" cy="1099804"/>
            </a:xfrm>
            <a:prstGeom prst="roundRect">
              <a:avLst>
                <a:gd name="adj" fmla="val 19629"/>
              </a:avLst>
            </a:prstGeom>
            <a:solidFill>
              <a:srgbClr val="3B2E79">
                <a:alpha val="18731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85" name="Rounded Rectangle"/>
            <p:cNvSpPr/>
            <p:nvPr/>
          </p:nvSpPr>
          <p:spPr>
            <a:xfrm>
              <a:off x="7986907" y="0"/>
              <a:ext cx="2378101" cy="1099804"/>
            </a:xfrm>
            <a:prstGeom prst="roundRect">
              <a:avLst>
                <a:gd name="adj" fmla="val 19629"/>
              </a:avLst>
            </a:prstGeom>
            <a:solidFill>
              <a:srgbClr val="3B2E79">
                <a:alpha val="18731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86" name="Rounded Rectangle"/>
            <p:cNvSpPr/>
            <p:nvPr/>
          </p:nvSpPr>
          <p:spPr>
            <a:xfrm>
              <a:off x="10647557" y="0"/>
              <a:ext cx="2378101" cy="1099804"/>
            </a:xfrm>
            <a:prstGeom prst="roundRect">
              <a:avLst>
                <a:gd name="adj" fmla="val 19629"/>
              </a:avLst>
            </a:prstGeom>
            <a:solidFill>
              <a:srgbClr val="3B2E79">
                <a:alpha val="18731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87" name="Contacts"/>
            <p:cNvSpPr txBox="1"/>
            <p:nvPr/>
          </p:nvSpPr>
          <p:spPr>
            <a:xfrm>
              <a:off x="22729" y="327652"/>
              <a:ext cx="2332642" cy="4064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2438338">
                <a:defRPr sz="2000" b="1"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r>
                <a:rPr lang="ru-RU" sz="2000" b="1" i="0" strike="noStrike" cap="none" spc="0" baseline="0">
                  <a:solidFill>
                    <a:srgbClr val="000000"/>
                  </a:solidFill>
                  <a:effectLst/>
                  <a:latin typeface="Open Sans"/>
                  <a:ea typeface="Open Sans"/>
                  <a:cs typeface="Open Sans"/>
                </a:rPr>
                <a:t>Контакты</a:t>
              </a:r>
            </a:p>
          </p:txBody>
        </p:sp>
        <p:sp>
          <p:nvSpPr>
            <p:cNvPr id="488" name="Invite"/>
            <p:cNvSpPr txBox="1"/>
            <p:nvPr/>
          </p:nvSpPr>
          <p:spPr>
            <a:xfrm>
              <a:off x="2676367" y="327652"/>
              <a:ext cx="2343811" cy="4064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2438338">
                <a:defRPr sz="2000" b="1"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r>
                <a:rPr lang="ru-RU" sz="2000" b="1" i="0" strike="noStrike" cap="none" spc="0" baseline="0">
                  <a:solidFill>
                    <a:srgbClr val="000000"/>
                  </a:solidFill>
                  <a:effectLst/>
                  <a:latin typeface="Open Sans"/>
                  <a:ea typeface="Open Sans"/>
                  <a:cs typeface="Open Sans"/>
                </a:rPr>
                <a:t>Приглашение</a:t>
              </a:r>
            </a:p>
          </p:txBody>
        </p:sp>
        <p:sp>
          <p:nvSpPr>
            <p:cNvPr id="489" name="Presentation"/>
            <p:cNvSpPr txBox="1"/>
            <p:nvPr/>
          </p:nvSpPr>
          <p:spPr>
            <a:xfrm>
              <a:off x="5337018" y="327652"/>
              <a:ext cx="2356581" cy="4064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2438338">
                <a:defRPr sz="2000" b="1"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r>
                <a:rPr lang="ru-RU" sz="2000" b="1" i="0" strike="noStrike" cap="none" spc="0" baseline="0">
                  <a:solidFill>
                    <a:srgbClr val="000000"/>
                  </a:solidFill>
                  <a:effectLst/>
                  <a:latin typeface="Open Sans"/>
                  <a:ea typeface="Open Sans"/>
                  <a:cs typeface="Open Sans"/>
                </a:rPr>
                <a:t>Презентация</a:t>
              </a:r>
            </a:p>
          </p:txBody>
        </p:sp>
        <p:sp>
          <p:nvSpPr>
            <p:cNvPr id="490" name="Follow up"/>
            <p:cNvSpPr txBox="1"/>
            <p:nvPr/>
          </p:nvSpPr>
          <p:spPr>
            <a:xfrm>
              <a:off x="7997668" y="190492"/>
              <a:ext cx="2343811" cy="7112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2438338">
                <a:defRPr sz="2000" b="1"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r>
                <a:rPr lang="ru-RU" sz="2000" b="1" i="0" strike="noStrike" cap="none" spc="0" baseline="0">
                  <a:solidFill>
                    <a:srgbClr val="000000"/>
                  </a:solidFill>
                  <a:effectLst/>
                  <a:latin typeface="Open Sans"/>
                  <a:ea typeface="Open Sans"/>
                  <a:cs typeface="Open Sans"/>
                </a:rPr>
                <a:t>Последующие действия</a:t>
              </a:r>
            </a:p>
          </p:txBody>
        </p:sp>
        <p:sp>
          <p:nvSpPr>
            <p:cNvPr id="491" name="Education"/>
            <p:cNvSpPr txBox="1"/>
            <p:nvPr/>
          </p:nvSpPr>
          <p:spPr>
            <a:xfrm>
              <a:off x="10647463" y="327652"/>
              <a:ext cx="2356580" cy="4064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2438338">
                <a:defRPr sz="2000" b="1"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r>
                <a:rPr lang="ru-RU" sz="2000" b="1" i="0" strike="noStrike" cap="none" spc="0" baseline="0">
                  <a:solidFill>
                    <a:srgbClr val="000000"/>
                  </a:solidFill>
                  <a:effectLst/>
                  <a:latin typeface="Open Sans"/>
                  <a:ea typeface="Open Sans"/>
                  <a:cs typeface="Open Sans"/>
                </a:rPr>
                <a:t>Обучение</a:t>
              </a:r>
            </a:p>
          </p:txBody>
        </p:sp>
        <p:sp>
          <p:nvSpPr>
            <p:cNvPr id="492" name="Circle"/>
            <p:cNvSpPr/>
            <p:nvPr/>
          </p:nvSpPr>
          <p:spPr>
            <a:xfrm>
              <a:off x="2457247" y="489202"/>
              <a:ext cx="121402" cy="1214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93" name="Circle"/>
            <p:cNvSpPr/>
            <p:nvPr/>
          </p:nvSpPr>
          <p:spPr>
            <a:xfrm>
              <a:off x="5117897" y="489202"/>
              <a:ext cx="121401" cy="1214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94" name="Circle"/>
            <p:cNvSpPr/>
            <p:nvPr/>
          </p:nvSpPr>
          <p:spPr>
            <a:xfrm>
              <a:off x="7778547" y="489202"/>
              <a:ext cx="121401" cy="1214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95" name="Circle"/>
            <p:cNvSpPr/>
            <p:nvPr/>
          </p:nvSpPr>
          <p:spPr>
            <a:xfrm>
              <a:off x="10439197" y="489202"/>
              <a:ext cx="121401" cy="121401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497" name="Your task is to set up the meetings, our task is to do the presentations."/>
          <p:cNvSpPr txBox="1"/>
          <p:nvPr/>
        </p:nvSpPr>
        <p:spPr>
          <a:xfrm>
            <a:off x="5676784" y="10676222"/>
            <a:ext cx="13030433" cy="6169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/>
          <a:p>
            <a:pPr defTabSz="2438338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Ваша задача — организовывать встречи, </a:t>
            </a:r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наша задача — проводить презентации.</a:t>
            </a:r>
          </a:p>
        </p:txBody>
      </p:sp>
      <p:pic>
        <p:nvPicPr>
          <p:cNvPr id="498" name="zinzino-people-in-business-1270219896-1920x1080-50prc-72dpi.jpg" descr="zinzino-people-in-business-1270219896-1920x1080-50prc-72dpi.jpg"/>
          <p:cNvPicPr>
            <a:picLocks noChangeAspect="1"/>
          </p:cNvPicPr>
          <p:nvPr/>
        </p:nvPicPr>
        <p:blipFill>
          <a:blip r:embed="rId2"/>
          <a:srcRect l="70"/>
          <a:stretch>
            <a:fillRect/>
          </a:stretch>
        </p:blipFill>
        <p:spPr>
          <a:xfrm>
            <a:off x="0" y="-368300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Your task is to set up the meetings, our task is to do the presentations.">
            <a:extLst>
              <a:ext uri="{FF2B5EF4-FFF2-40B4-BE49-F238E27FC236}">
                <a16:creationId xmlns:a16="http://schemas.microsoft.com/office/drawing/2014/main" id="{FD7ED9BC-4498-E135-6FE8-807BDBD52921}"/>
              </a:ext>
            </a:extLst>
          </p:cNvPr>
          <p:cNvSpPr txBox="1"/>
          <p:nvPr/>
        </p:nvSpPr>
        <p:spPr>
          <a:xfrm>
            <a:off x="5668021" y="10677040"/>
            <a:ext cx="13030433" cy="6169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/>
          <a:p>
            <a:pPr defTabSz="2438338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2500">
                <a:latin typeface="Open Sans Light"/>
                <a:ea typeface="Open Sans Light"/>
                <a:cs typeface="Open Sans Light"/>
              </a:rPr>
              <a:t>Ваша задача — организовывать встречи</a:t>
            </a:r>
            <a:r>
              <a:rPr lang="ru-RU" sz="2500">
                <a:latin typeface="Open Sans Semibold"/>
                <a:ea typeface="Open Sans Semibold"/>
                <a:cs typeface="Open Sans Semibold"/>
              </a:rPr>
              <a:t>, наша задача —</a:t>
            </a:r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</a:t>
            </a:r>
            <a:r>
              <a:rPr lang="ru-RU" sz="2500">
                <a:latin typeface="Open Sans Semibold"/>
                <a:ea typeface="Open Sans Semibold"/>
                <a:cs typeface="Open Sans Semibold"/>
              </a:rPr>
              <a:t>проводить презентации.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7" grpId="1" animBg="1" advAuto="0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Rectangle"/>
          <p:cNvSpPr/>
          <p:nvPr/>
        </p:nvSpPr>
        <p:spPr>
          <a:xfrm>
            <a:off x="-4215" y="-5160"/>
            <a:ext cx="9987364" cy="13726320"/>
          </a:xfrm>
          <a:prstGeom prst="rect">
            <a:avLst/>
          </a:prstGeom>
          <a:solidFill>
            <a:srgbClr val="EBF4F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8" name="Our objective is to pioneer…"/>
          <p:cNvSpPr txBox="1"/>
          <p:nvPr/>
        </p:nvSpPr>
        <p:spPr>
          <a:xfrm>
            <a:off x="751185" y="1366266"/>
            <a:ext cx="9426736" cy="36291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lnSpc>
                <a:spcPts val="5500"/>
              </a:lnSpc>
              <a:defRPr spc="350"/>
            </a:pPr>
            <a:r>
              <a:rPr lang="ru-RU" sz="5000" b="0" i="0" strike="noStrike" cap="none" spc="30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Наша цель — стать первопроходцем</a:t>
            </a:r>
            <a:r>
              <a:rPr lang="ru-RU" sz="5000" b="0" i="0" strike="noStrike" cap="none" spc="-15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</a:t>
            </a:r>
            <a:r>
              <a:rPr lang="ru-RU" sz="5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в области питания, основанном на результатах тестов</a:t>
            </a:r>
            <a:r>
              <a:rPr lang="ru-RU" sz="5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</a:t>
            </a:r>
            <a:r>
              <a:rPr lang="ru-RU" sz="5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глобальным трендом</a:t>
            </a:r>
            <a:endParaRPr lang="sv-SE"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22" name="textruta 21">
            <a:extLst>
              <a:ext uri="{FF2B5EF4-FFF2-40B4-BE49-F238E27FC236}">
                <a16:creationId xmlns:a16="http://schemas.microsoft.com/office/drawing/2014/main" id="{6CAD7867-6E76-6DB9-E594-97A5BFEFB4F6}"/>
              </a:ext>
            </a:extLst>
          </p:cNvPr>
          <p:cNvSpPr txBox="1"/>
          <p:nvPr/>
        </p:nvSpPr>
        <p:spPr>
          <a:xfrm>
            <a:off x="750886" y="5333779"/>
            <a:ext cx="8572996" cy="199644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228600" indent="-228600" algn="l" defTabSz="457200">
              <a:buSzTx/>
              <a:buFontTx/>
              <a:buChar char="•"/>
              <a:tabLst>
                <a:tab pos="177800" algn="l"/>
                <a:tab pos="368300" algn="l"/>
              </a:tabLst>
              <a:defRPr sz="2500"/>
            </a:pP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500 миллионов человек принимают пищевые добавки с Омега-3</a:t>
            </a:r>
            <a:br>
              <a:rPr sz="2500" dirty="0"/>
            </a:b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1 миллиард - пищевые добавки с витаминами</a:t>
            </a:r>
            <a:br>
              <a:rPr sz="2500" dirty="0"/>
            </a:b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1,5 миллиарда – придерживаются</a:t>
            </a:r>
            <a:r>
              <a:rPr lang="es-ES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специализированной диеты</a:t>
            </a:r>
          </a:p>
        </p:txBody>
      </p:sp>
      <p:sp>
        <p:nvSpPr>
          <p:cNvPr id="23" name="textruta 22">
            <a:extLst>
              <a:ext uri="{FF2B5EF4-FFF2-40B4-BE49-F238E27FC236}">
                <a16:creationId xmlns:a16="http://schemas.microsoft.com/office/drawing/2014/main" id="{1396F442-8959-EC28-BE2B-A20B2F8CEEC3}"/>
              </a:ext>
            </a:extLst>
          </p:cNvPr>
          <p:cNvSpPr txBox="1"/>
          <p:nvPr/>
        </p:nvSpPr>
        <p:spPr>
          <a:xfrm>
            <a:off x="750886" y="7616544"/>
            <a:ext cx="9028114" cy="201593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228600" indent="-228600" algn="l" defTabSz="457200">
              <a:buSzTx/>
              <a:buFontTx/>
              <a:buChar char="•"/>
              <a:tabLst>
                <a:tab pos="177800" algn="l"/>
                <a:tab pos="368300" algn="l"/>
              </a:tabLst>
              <a:defRPr sz="2500"/>
            </a:pP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Большинство людей хотело бы знать, насколько эффективно пищевые добавки</a:t>
            </a:r>
            <a:r>
              <a:rPr lang="es-ES" sz="2500" dirty="0"/>
              <a:t> 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влияют на их организм</a:t>
            </a:r>
            <a:endParaRPr lang="sv-SE" dirty="0"/>
          </a:p>
          <a:p>
            <a:pPr marL="228600" indent="-228600" algn="l" defTabSz="457200">
              <a:buSzTx/>
              <a:buFontTx/>
              <a:buChar char="•"/>
              <a:tabLst>
                <a:tab pos="177800" algn="l"/>
                <a:tab pos="368300" algn="l"/>
              </a:tabLst>
              <a:defRPr sz="2500"/>
            </a:pPr>
            <a:endParaRPr lang="sv-SE" dirty="0"/>
          </a:p>
          <a:p>
            <a:pPr marL="228600" indent="-228600" algn="l" defTabSz="457200">
              <a:buSzTx/>
              <a:buFontTx/>
              <a:buChar char="•"/>
              <a:tabLst>
                <a:tab pos="177800" algn="l"/>
                <a:tab pos="368300" algn="l"/>
              </a:tabLst>
              <a:defRPr sz="2500"/>
            </a:pP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1 миллиард людей будет протестирован к 2050 году</a:t>
            </a:r>
          </a:p>
          <a:p>
            <a:pPr algn="l" defTabSz="457200">
              <a:buSzTx/>
              <a:tabLst>
                <a:tab pos="177800" algn="l"/>
                <a:tab pos="368300" algn="l"/>
              </a:tabLst>
              <a:defRPr sz="2500"/>
            </a:pPr>
            <a:endParaRPr lang="sv-SE" dirty="0"/>
          </a:p>
        </p:txBody>
      </p:sp>
      <p:sp>
        <p:nvSpPr>
          <p:cNvPr id="24" name="textruta 23">
            <a:extLst>
              <a:ext uri="{FF2B5EF4-FFF2-40B4-BE49-F238E27FC236}">
                <a16:creationId xmlns:a16="http://schemas.microsoft.com/office/drawing/2014/main" id="{FAB735BF-276F-5D7F-D1D9-43F4F79A363E}"/>
              </a:ext>
            </a:extLst>
          </p:cNvPr>
          <p:cNvSpPr txBox="1"/>
          <p:nvPr/>
        </p:nvSpPr>
        <p:spPr>
          <a:xfrm>
            <a:off x="750886" y="9571421"/>
            <a:ext cx="8572996" cy="85344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228600" indent="-228600" algn="l" defTabSz="457200">
              <a:buSzTx/>
              <a:buFontTx/>
              <a:buChar char="•"/>
              <a:tabLst>
                <a:tab pos="177800" algn="l"/>
                <a:tab pos="368300" algn="l"/>
              </a:tabLst>
              <a:defRPr sz="2500"/>
            </a:pPr>
            <a:r>
              <a:rPr lang="ru-RU" sz="2500" b="1" i="0" strike="noStrike" cap="none" spc="0" baseline="0" dirty="0">
                <a:solidFill>
                  <a:srgbClr val="C92606"/>
                </a:solidFill>
                <a:effectLst/>
                <a:latin typeface="Open Sans"/>
                <a:ea typeface="Open Sans"/>
                <a:cs typeface="Open Sans"/>
              </a:rPr>
              <a:t>97</a:t>
            </a:r>
            <a:r>
              <a:rPr lang="sv-SE" sz="2500" b="1" i="0" strike="noStrike" cap="none" spc="0" baseline="0" dirty="0">
                <a:solidFill>
                  <a:srgbClr val="C92606"/>
                </a:solidFill>
                <a:effectLst/>
                <a:latin typeface="Open Sans"/>
                <a:ea typeface="Open Sans"/>
                <a:cs typeface="Open Sans"/>
              </a:rPr>
              <a:t> </a:t>
            </a:r>
            <a:r>
              <a:rPr lang="ru-RU" sz="2500" b="1" i="0" strike="noStrike" cap="none" spc="0" baseline="0" dirty="0">
                <a:solidFill>
                  <a:srgbClr val="C92606"/>
                </a:solidFill>
                <a:effectLst/>
                <a:latin typeface="Open Sans"/>
                <a:ea typeface="Open Sans"/>
                <a:cs typeface="Open Sans"/>
              </a:rPr>
              <a:t>% получают неудовлетворительный результат первого </a:t>
            </a:r>
            <a:r>
              <a:rPr lang="ru-RU" sz="2500" b="1" i="0" strike="noStrike" cap="none" spc="0" baseline="0" dirty="0" err="1">
                <a:solidFill>
                  <a:srgbClr val="C92606"/>
                </a:solidFill>
                <a:effectLst/>
                <a:latin typeface="Open Sans"/>
                <a:ea typeface="Open Sans"/>
                <a:cs typeface="Open Sans"/>
              </a:rPr>
              <a:t>BalanceTest</a:t>
            </a:r>
            <a:endParaRPr lang="sv-SE" sz="2500" b="1" dirty="0">
              <a:solidFill>
                <a:schemeClr val="accent5">
                  <a:hueOff val="444211"/>
                  <a:satOff val="14915"/>
                  <a:lumOff val="-22857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6" name="Mega-trend-graph.png" descr="Mega-trend-graph.png">
            <a:extLst>
              <a:ext uri="{FF2B5EF4-FFF2-40B4-BE49-F238E27FC236}">
                <a16:creationId xmlns:a16="http://schemas.microsoft.com/office/drawing/2014/main" id="{CBE67ABC-3192-3BC9-8207-12C0B2E021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98290" y="3289300"/>
            <a:ext cx="12938854" cy="835445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7" name="Gruppera">
            <a:extLst>
              <a:ext uri="{FF2B5EF4-FFF2-40B4-BE49-F238E27FC236}">
                <a16:creationId xmlns:a16="http://schemas.microsoft.com/office/drawing/2014/main" id="{CE7F3FAD-7517-B3CE-3060-ED238E581D2C}"/>
              </a:ext>
            </a:extLst>
          </p:cNvPr>
          <p:cNvGrpSpPr/>
          <p:nvPr/>
        </p:nvGrpSpPr>
        <p:grpSpPr>
          <a:xfrm>
            <a:off x="11579859" y="11999895"/>
            <a:ext cx="12466322" cy="1270001"/>
            <a:chOff x="347116" y="222249"/>
            <a:chExt cx="12466321" cy="1270000"/>
          </a:xfrm>
        </p:grpSpPr>
        <p:sp>
          <p:nvSpPr>
            <p:cNvPr id="28" name="2020">
              <a:extLst>
                <a:ext uri="{FF2B5EF4-FFF2-40B4-BE49-F238E27FC236}">
                  <a16:creationId xmlns:a16="http://schemas.microsoft.com/office/drawing/2014/main" id="{BA668FB0-4984-6F3D-F539-4FC9687BA5A5}"/>
                </a:ext>
              </a:extLst>
            </p:cNvPr>
            <p:cNvSpPr/>
            <p:nvPr/>
          </p:nvSpPr>
          <p:spPr>
            <a:xfrm>
              <a:off x="347116" y="222249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000"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rPr lang="ru-RU" sz="2000" b="0" i="0" strike="noStrike" cap="none" spc="0" baseline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2020</a:t>
              </a:r>
            </a:p>
          </p:txBody>
        </p:sp>
        <p:sp>
          <p:nvSpPr>
            <p:cNvPr id="29" name="2050">
              <a:extLst>
                <a:ext uri="{FF2B5EF4-FFF2-40B4-BE49-F238E27FC236}">
                  <a16:creationId xmlns:a16="http://schemas.microsoft.com/office/drawing/2014/main" id="{40244486-0D6F-5DDF-B0ED-25A848119AFB}"/>
                </a:ext>
              </a:extLst>
            </p:cNvPr>
            <p:cNvSpPr/>
            <p:nvPr/>
          </p:nvSpPr>
          <p:spPr>
            <a:xfrm>
              <a:off x="11543438" y="222249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000"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rPr lang="ru-RU" sz="2000" b="0" i="0" strike="noStrike" cap="none" spc="0" baseline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2050</a:t>
              </a:r>
            </a:p>
          </p:txBody>
        </p:sp>
        <p:sp>
          <p:nvSpPr>
            <p:cNvPr id="30" name="2035">
              <a:extLst>
                <a:ext uri="{FF2B5EF4-FFF2-40B4-BE49-F238E27FC236}">
                  <a16:creationId xmlns:a16="http://schemas.microsoft.com/office/drawing/2014/main" id="{676294E2-88DE-D39B-8270-DA638C432472}"/>
                </a:ext>
              </a:extLst>
            </p:cNvPr>
            <p:cNvSpPr/>
            <p:nvPr/>
          </p:nvSpPr>
          <p:spPr>
            <a:xfrm>
              <a:off x="6097677" y="222249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000"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rPr lang="ru-RU" sz="2000" b="0" i="0" strike="noStrike" cap="none" spc="0" baseline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2035</a:t>
              </a:r>
            </a:p>
          </p:txBody>
        </p:sp>
      </p:grpSp>
      <p:grpSp>
        <p:nvGrpSpPr>
          <p:cNvPr id="31" name="Gruppera">
            <a:extLst>
              <a:ext uri="{FF2B5EF4-FFF2-40B4-BE49-F238E27FC236}">
                <a16:creationId xmlns:a16="http://schemas.microsoft.com/office/drawing/2014/main" id="{F868B329-6393-C019-520B-1603A719F651}"/>
              </a:ext>
            </a:extLst>
          </p:cNvPr>
          <p:cNvGrpSpPr/>
          <p:nvPr/>
        </p:nvGrpSpPr>
        <p:grpSpPr>
          <a:xfrm>
            <a:off x="11207328" y="3466970"/>
            <a:ext cx="13153335" cy="8283310"/>
            <a:chOff x="1078436" y="264453"/>
            <a:chExt cx="13153333" cy="8283309"/>
          </a:xfrm>
        </p:grpSpPr>
        <p:sp>
          <p:nvSpPr>
            <p:cNvPr id="32" name="1 million tested…">
              <a:extLst>
                <a:ext uri="{FF2B5EF4-FFF2-40B4-BE49-F238E27FC236}">
                  <a16:creationId xmlns:a16="http://schemas.microsoft.com/office/drawing/2014/main" id="{D18A1593-7293-1F97-61DB-DE646A60BF4B}"/>
                </a:ext>
              </a:extLst>
            </p:cNvPr>
            <p:cNvSpPr/>
            <p:nvPr/>
          </p:nvSpPr>
          <p:spPr>
            <a:xfrm>
              <a:off x="1078436" y="7277761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>
                <a:defRPr sz="2000"/>
              </a:pPr>
              <a:r>
                <a:rPr lang="es-ES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     </a:t>
              </a:r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1 миллион человек </a:t>
              </a:r>
              <a:br>
                <a:rPr lang="es-ES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</a:br>
              <a:r>
                <a:rPr lang="es-ES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    </a:t>
              </a:r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протестированы </a:t>
              </a:r>
            </a:p>
            <a:p>
              <a:pPr>
                <a:defRPr sz="2000"/>
              </a:pPr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к 2020</a:t>
              </a:r>
              <a:br>
                <a:rPr lang="es-ES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</a:br>
              <a:endPara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endParaRPr>
            </a:p>
          </p:txBody>
        </p:sp>
        <p:sp>
          <p:nvSpPr>
            <p:cNvPr id="33" name="1 billion tested…">
              <a:extLst>
                <a:ext uri="{FF2B5EF4-FFF2-40B4-BE49-F238E27FC236}">
                  <a16:creationId xmlns:a16="http://schemas.microsoft.com/office/drawing/2014/main" id="{0832EDD5-E921-48F9-98DC-EDA4BF51F6DD}"/>
                </a:ext>
              </a:extLst>
            </p:cNvPr>
            <p:cNvSpPr/>
            <p:nvPr/>
          </p:nvSpPr>
          <p:spPr>
            <a:xfrm>
              <a:off x="9054881" y="3881938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>
                <a:defRPr sz="2000"/>
              </a:pPr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1 миллиард человек </a:t>
              </a:r>
              <a:br>
                <a:rPr lang="es-ES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</a:br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протестированы </a:t>
              </a:r>
            </a:p>
            <a:p>
              <a:pPr>
                <a:defRPr sz="2000"/>
              </a:pPr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к 2050</a:t>
              </a:r>
              <a:br>
                <a:rPr lang="es-ES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</a:br>
              <a:endPara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endParaRPr>
            </a:p>
          </p:txBody>
        </p:sp>
        <p:sp>
          <p:nvSpPr>
            <p:cNvPr id="34" name="Growth">
              <a:extLst>
                <a:ext uri="{FF2B5EF4-FFF2-40B4-BE49-F238E27FC236}">
                  <a16:creationId xmlns:a16="http://schemas.microsoft.com/office/drawing/2014/main" id="{2F4D6BD5-5627-3BCF-EDA8-12AC4CC1276B}"/>
                </a:ext>
              </a:extLst>
            </p:cNvPr>
            <p:cNvSpPr/>
            <p:nvPr/>
          </p:nvSpPr>
          <p:spPr>
            <a:xfrm>
              <a:off x="12961768" y="264453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000"/>
              </a:lvl1pPr>
            </a:lstStyle>
            <a:p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Рост</a:t>
              </a:r>
            </a:p>
          </p:txBody>
        </p:sp>
        <p:sp>
          <p:nvSpPr>
            <p:cNvPr id="35" name="Trend">
              <a:extLst>
                <a:ext uri="{FF2B5EF4-FFF2-40B4-BE49-F238E27FC236}">
                  <a16:creationId xmlns:a16="http://schemas.microsoft.com/office/drawing/2014/main" id="{02C877E2-58AA-C9E9-D090-7DF207FCBF18}"/>
                </a:ext>
              </a:extLst>
            </p:cNvPr>
            <p:cNvSpPr/>
            <p:nvPr/>
          </p:nvSpPr>
          <p:spPr>
            <a:xfrm>
              <a:off x="12664217" y="7236029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000"/>
              </a:lvl1pPr>
            </a:lstStyle>
            <a:p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Тенденция</a:t>
              </a:r>
              <a:r>
                <a:rPr lang="es-ES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  </a:t>
              </a:r>
              <a:endPara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endParaRPr>
            </a:p>
          </p:txBody>
        </p:sp>
      </p:grpSp>
      <p:grpSp>
        <p:nvGrpSpPr>
          <p:cNvPr id="36" name="Gruppera">
            <a:extLst>
              <a:ext uri="{FF2B5EF4-FFF2-40B4-BE49-F238E27FC236}">
                <a16:creationId xmlns:a16="http://schemas.microsoft.com/office/drawing/2014/main" id="{B9BEBE51-14FF-3763-1A50-2DFD2AF3CBFB}"/>
              </a:ext>
            </a:extLst>
          </p:cNvPr>
          <p:cNvGrpSpPr/>
          <p:nvPr/>
        </p:nvGrpSpPr>
        <p:grpSpPr>
          <a:xfrm>
            <a:off x="10623296" y="10948240"/>
            <a:ext cx="10892285" cy="597992"/>
            <a:chOff x="-1" y="-234771"/>
            <a:chExt cx="10892283" cy="597992"/>
          </a:xfrm>
        </p:grpSpPr>
        <p:sp>
          <p:nvSpPr>
            <p:cNvPr id="37" name="Innovators 2.5%">
              <a:extLst>
                <a:ext uri="{FF2B5EF4-FFF2-40B4-BE49-F238E27FC236}">
                  <a16:creationId xmlns:a16="http://schemas.microsoft.com/office/drawing/2014/main" id="{C5E9A78A-943B-6254-F17E-697716C4EBF7}"/>
                </a:ext>
              </a:extLst>
            </p:cNvPr>
            <p:cNvSpPr/>
            <p:nvPr/>
          </p:nvSpPr>
          <p:spPr>
            <a:xfrm>
              <a:off x="-1" y="17781"/>
              <a:ext cx="2038862" cy="3454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>
                <a:defRPr sz="1600"/>
              </a:lvl1pPr>
            </a:lstStyle>
            <a:p>
              <a:r>
                <a:rPr lang="ru-RU" b="0" i="0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Новаторы 2,5 %</a:t>
              </a:r>
            </a:p>
          </p:txBody>
        </p:sp>
        <p:sp>
          <p:nvSpPr>
            <p:cNvPr id="38" name="Early majority 34%">
              <a:extLst>
                <a:ext uri="{FF2B5EF4-FFF2-40B4-BE49-F238E27FC236}">
                  <a16:creationId xmlns:a16="http://schemas.microsoft.com/office/drawing/2014/main" id="{03EA845B-A829-3834-6A1F-8BF4FC14010B}"/>
                </a:ext>
              </a:extLst>
            </p:cNvPr>
            <p:cNvSpPr/>
            <p:nvPr/>
          </p:nvSpPr>
          <p:spPr>
            <a:xfrm>
              <a:off x="4406135" y="-234771"/>
              <a:ext cx="2255240" cy="589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>
                <a:defRPr sz="1600"/>
              </a:lvl1pPr>
            </a:lstStyle>
            <a:p>
              <a:r>
                <a:rPr lang="ru-RU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Раннее </a:t>
              </a:r>
              <a:br>
                <a:rPr lang="sv-SE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</a:br>
              <a:r>
                <a:rPr lang="ru-RU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большинство 34 %</a:t>
              </a:r>
            </a:p>
          </p:txBody>
        </p:sp>
        <p:sp>
          <p:nvSpPr>
            <p:cNvPr id="39" name="Late adopters 34%">
              <a:extLst>
                <a:ext uri="{FF2B5EF4-FFF2-40B4-BE49-F238E27FC236}">
                  <a16:creationId xmlns:a16="http://schemas.microsoft.com/office/drawing/2014/main" id="{B498BD07-1171-F9A5-1143-A230063340AB}"/>
                </a:ext>
              </a:extLst>
            </p:cNvPr>
            <p:cNvSpPr/>
            <p:nvPr/>
          </p:nvSpPr>
          <p:spPr>
            <a:xfrm>
              <a:off x="6711526" y="-234771"/>
              <a:ext cx="2250384" cy="589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>
                <a:defRPr sz="1600"/>
              </a:lvl1pPr>
            </a:lstStyle>
            <a:p>
              <a:r>
                <a:rPr lang="ru-RU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Поздние последователи 34 %</a:t>
              </a:r>
            </a:p>
          </p:txBody>
        </p:sp>
        <p:sp>
          <p:nvSpPr>
            <p:cNvPr id="40" name="Laggers 16%">
              <a:extLst>
                <a:ext uri="{FF2B5EF4-FFF2-40B4-BE49-F238E27FC236}">
                  <a16:creationId xmlns:a16="http://schemas.microsoft.com/office/drawing/2014/main" id="{0F6D6D86-CE83-BE21-1F41-D0302B858715}"/>
                </a:ext>
              </a:extLst>
            </p:cNvPr>
            <p:cNvSpPr/>
            <p:nvPr/>
          </p:nvSpPr>
          <p:spPr>
            <a:xfrm>
              <a:off x="9028653" y="17781"/>
              <a:ext cx="1863629" cy="3454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>
                <a:defRPr sz="1600"/>
              </a:lvl1pPr>
            </a:lstStyle>
            <a:p>
              <a:r>
                <a:rPr lang="ru-RU" b="0" i="0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Неудачники 16 %</a:t>
              </a:r>
            </a:p>
          </p:txBody>
        </p:sp>
        <p:sp>
          <p:nvSpPr>
            <p:cNvPr id="41" name="Trend-setters 13.5%">
              <a:extLst>
                <a:ext uri="{FF2B5EF4-FFF2-40B4-BE49-F238E27FC236}">
                  <a16:creationId xmlns:a16="http://schemas.microsoft.com/office/drawing/2014/main" id="{DD2E444D-ADF7-EC58-17C8-9270475696E2}"/>
                </a:ext>
              </a:extLst>
            </p:cNvPr>
            <p:cNvSpPr/>
            <p:nvPr/>
          </p:nvSpPr>
          <p:spPr>
            <a:xfrm>
              <a:off x="2095014" y="-234771"/>
              <a:ext cx="2258412" cy="589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>
                <a:defRPr sz="1600"/>
              </a:lvl1pPr>
            </a:lstStyle>
            <a:p>
              <a:r>
                <a:rPr lang="ru-RU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Определяющие </a:t>
              </a:r>
              <a:br>
                <a:rPr lang="sv-SE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</a:br>
              <a:r>
                <a:rPr lang="ru-RU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тренд 13,5 %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31" grpId="0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6" name="Group"/>
          <p:cNvGrpSpPr/>
          <p:nvPr/>
        </p:nvGrpSpPr>
        <p:grpSpPr>
          <a:xfrm>
            <a:off x="0" y="0"/>
            <a:ext cx="24384000" cy="9059243"/>
            <a:chOff x="0" y="0"/>
            <a:chExt cx="24384000" cy="9059242"/>
          </a:xfrm>
        </p:grpSpPr>
        <p:pic>
          <p:nvPicPr>
            <p:cNvPr id="112" name="zinzino-heritage-waterfall-864911610-1920x1080-150dpi.jpg" descr="zinzino-heritage-waterfall-864911610-1920x1080-150dpi.jpg"/>
            <p:cNvPicPr>
              <a:picLocks noChangeAspect="1"/>
            </p:cNvPicPr>
            <p:nvPr/>
          </p:nvPicPr>
          <p:blipFill>
            <a:blip r:embed="rId2">
              <a:alphaModFix amt="30143"/>
            </a:blip>
            <a:srcRect t="16751" b="17199"/>
            <a:stretch>
              <a:fillRect/>
            </a:stretch>
          </p:blipFill>
          <p:spPr>
            <a:xfrm>
              <a:off x="0" y="0"/>
              <a:ext cx="24384000" cy="905924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115" name="Group"/>
            <p:cNvGrpSpPr/>
            <p:nvPr/>
          </p:nvGrpSpPr>
          <p:grpSpPr>
            <a:xfrm>
              <a:off x="1613695" y="3743538"/>
              <a:ext cx="8957531" cy="4148115"/>
              <a:chOff x="191" y="0"/>
              <a:chExt cx="8957529" cy="4148113"/>
            </a:xfrm>
          </p:grpSpPr>
          <p:pic>
            <p:nvPicPr>
              <p:cNvPr id="113" name="omega-3-1182827458-2262x2250px-72dpi.jpg" descr="omega-3-1182827458-2262x2250px-72dpi.jpg"/>
              <p:cNvPicPr>
                <a:picLocks noChangeAspect="1"/>
              </p:cNvPicPr>
              <p:nvPr/>
            </p:nvPicPr>
            <p:blipFill>
              <a:blip r:embed="rId3"/>
              <a:srcRect l="46" r="45"/>
              <a:stretch>
                <a:fillRect/>
              </a:stretch>
            </p:blipFill>
            <p:spPr>
              <a:xfrm>
                <a:off x="4791312" y="0"/>
                <a:ext cx="4166409" cy="41481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21600" extrusionOk="0">
                    <a:moveTo>
                      <a:pt x="9838" y="0"/>
                    </a:moveTo>
                    <a:cubicBezTo>
                      <a:pt x="7320" y="0"/>
                      <a:pt x="4803" y="1055"/>
                      <a:pt x="2882" y="3164"/>
                    </a:cubicBezTo>
                    <a:cubicBezTo>
                      <a:pt x="-961" y="7382"/>
                      <a:pt x="-961" y="14218"/>
                      <a:pt x="2882" y="18436"/>
                    </a:cubicBezTo>
                    <a:cubicBezTo>
                      <a:pt x="4803" y="20545"/>
                      <a:pt x="7320" y="21600"/>
                      <a:pt x="9838" y="21600"/>
                    </a:cubicBezTo>
                    <a:cubicBezTo>
                      <a:pt x="12356" y="21600"/>
                      <a:pt x="14875" y="20545"/>
                      <a:pt x="16796" y="18436"/>
                    </a:cubicBezTo>
                    <a:cubicBezTo>
                      <a:pt x="20639" y="14218"/>
                      <a:pt x="20639" y="7382"/>
                      <a:pt x="16796" y="3164"/>
                    </a:cubicBezTo>
                    <a:cubicBezTo>
                      <a:pt x="14875" y="1055"/>
                      <a:pt x="12356" y="0"/>
                      <a:pt x="9838" y="0"/>
                    </a:cubicBez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  <p:pic>
            <p:nvPicPr>
              <p:cNvPr id="114" name="free-range-sheep-501780454-2262x2250px-72dpi.jpg" descr="free-range-sheep-501780454-2262x2250px-72dpi.jpg"/>
              <p:cNvPicPr>
                <a:picLocks noChangeAspect="1"/>
              </p:cNvPicPr>
              <p:nvPr/>
            </p:nvPicPr>
            <p:blipFill>
              <a:blip r:embed="rId4"/>
              <a:srcRect l="46" r="45"/>
              <a:stretch>
                <a:fillRect/>
              </a:stretch>
            </p:blipFill>
            <p:spPr>
              <a:xfrm>
                <a:off x="191" y="0"/>
                <a:ext cx="4166409" cy="41481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21600" extrusionOk="0">
                    <a:moveTo>
                      <a:pt x="9838" y="0"/>
                    </a:moveTo>
                    <a:cubicBezTo>
                      <a:pt x="7320" y="0"/>
                      <a:pt x="4803" y="1055"/>
                      <a:pt x="2882" y="3164"/>
                    </a:cubicBezTo>
                    <a:cubicBezTo>
                      <a:pt x="-961" y="7382"/>
                      <a:pt x="-961" y="14218"/>
                      <a:pt x="2882" y="18436"/>
                    </a:cubicBezTo>
                    <a:cubicBezTo>
                      <a:pt x="4803" y="20545"/>
                      <a:pt x="7320" y="21600"/>
                      <a:pt x="9838" y="21600"/>
                    </a:cubicBezTo>
                    <a:cubicBezTo>
                      <a:pt x="12356" y="21600"/>
                      <a:pt x="14875" y="20545"/>
                      <a:pt x="16796" y="18436"/>
                    </a:cubicBezTo>
                    <a:cubicBezTo>
                      <a:pt x="20639" y="14218"/>
                      <a:pt x="20639" y="7382"/>
                      <a:pt x="16796" y="3164"/>
                    </a:cubicBezTo>
                    <a:cubicBezTo>
                      <a:pt x="14875" y="1055"/>
                      <a:pt x="12356" y="0"/>
                      <a:pt x="9838" y="0"/>
                    </a:cubicBez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</p:grpSp>
      </p:grpSp>
      <p:sp>
        <p:nvSpPr>
          <p:cNvPr id="117" name="Line"/>
          <p:cNvSpPr/>
          <p:nvPr/>
        </p:nvSpPr>
        <p:spPr>
          <a:xfrm>
            <a:off x="-22972" y="9083760"/>
            <a:ext cx="24429943" cy="1"/>
          </a:xfrm>
          <a:prstGeom prst="line">
            <a:avLst/>
          </a:prstGeom>
          <a:ln w="63500">
            <a:solidFill>
              <a:srgbClr val="4E009D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10" name="Full of vitamins, minerals, phyto- and micro nutrients,  beta glucans, fibers, healthy fats and a good balance  of Omega-6 and Omega-3.">
            <a:extLst>
              <a:ext uri="{FF2B5EF4-FFF2-40B4-BE49-F238E27FC236}">
                <a16:creationId xmlns:a16="http://schemas.microsoft.com/office/drawing/2014/main" id="{411A3BC2-1609-633C-5BDE-D494874CDFAD}"/>
              </a:ext>
            </a:extLst>
          </p:cNvPr>
          <p:cNvSpPr txBox="1"/>
          <p:nvPr/>
        </p:nvSpPr>
        <p:spPr>
          <a:xfrm>
            <a:off x="264568" y="9542781"/>
            <a:ext cx="11655720" cy="223173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noAutofit/>
          </a:bodyPr>
          <a:lstStyle/>
          <a:p>
            <a:pPr>
              <a:defRPr sz="2500" i="1" spc="25"/>
            </a:pPr>
            <a:r>
              <a:rPr lang="ru-RU" sz="2500" b="0" i="1" strike="noStrike" cap="none" spc="25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Богатые витаминами, минералами, фито- и микронутриентами, </a:t>
            </a:r>
            <a:br>
              <a:rPr sz="2500" dirty="0"/>
            </a:br>
            <a:r>
              <a:rPr lang="ru-RU" sz="2500" b="0" i="1" strike="noStrike" cap="none" spc="25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бета-</a:t>
            </a:r>
            <a:r>
              <a:rPr lang="ru-RU" sz="2500" b="0" i="1" strike="noStrike" cap="none" spc="25" baseline="0" dirty="0" err="1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глюканами</a:t>
            </a:r>
            <a:r>
              <a:rPr lang="ru-RU" sz="2500" b="0" i="1" strike="noStrike" cap="none" spc="25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, волокнами, полезными жирами и оптимальным соотношением Омега-6 и Омега-3.</a:t>
            </a:r>
            <a:r>
              <a:rPr lang="sv-SE" sz="2500" b="0" i="1" strike="noStrike" cap="none" spc="25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</a:t>
            </a:r>
            <a:r>
              <a:rPr lang="ru-RU" sz="2500" i="1" spc="25"/>
              <a:t>(Идеальное соотношение: </a:t>
            </a:r>
            <a:r>
              <a:rPr lang="ru-RU" sz="2500" b="1" i="1" spc="25">
                <a:solidFill>
                  <a:srgbClr val="019D37"/>
                </a:solidFill>
                <a:latin typeface="Open Sans"/>
                <a:ea typeface="Open Sans"/>
                <a:cs typeface="Open Sans"/>
              </a:rPr>
              <a:t>3:1</a:t>
            </a:r>
            <a:r>
              <a:rPr lang="ru-RU" sz="2500" i="1" spc="25"/>
              <a:t>)</a:t>
            </a:r>
            <a:endParaRPr lang="ru-RU" sz="2500" b="0" i="1" strike="noStrike" cap="none" spc="25" baseline="0" dirty="0">
              <a:solidFill>
                <a:srgbClr val="000000"/>
              </a:solidFill>
              <a:effectLst/>
              <a:latin typeface="Open Sans Light"/>
              <a:ea typeface="Open Sans Light"/>
              <a:cs typeface="Open Sans Light"/>
            </a:endParaRPr>
          </a:p>
        </p:txBody>
      </p:sp>
      <p:sp>
        <p:nvSpPr>
          <p:cNvPr id="11" name="We used to eat food…">
            <a:extLst>
              <a:ext uri="{FF2B5EF4-FFF2-40B4-BE49-F238E27FC236}">
                <a16:creationId xmlns:a16="http://schemas.microsoft.com/office/drawing/2014/main" id="{EB8EAEEE-EB5F-7C67-4C89-2F2541029AF0}"/>
              </a:ext>
            </a:extLst>
          </p:cNvPr>
          <p:cNvSpPr txBox="1"/>
          <p:nvPr/>
        </p:nvSpPr>
        <p:spPr>
          <a:xfrm>
            <a:off x="771521" y="1142459"/>
            <a:ext cx="10948987" cy="22185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ctr">
            <a:spAutoFit/>
          </a:bodyPr>
          <a:lstStyle/>
          <a:p>
            <a:pPr defTabSz="2438338">
              <a:lnSpc>
                <a:spcPts val="5500"/>
              </a:lnSpc>
              <a:defRPr spc="350"/>
            </a:pPr>
            <a:r>
              <a:rPr lang="ru-RU" b="0" i="0" strike="noStrike" cap="none" spc="3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Испокон веков мы употребляли в пищу продукты,</a:t>
            </a:r>
            <a:r>
              <a:rPr lang="sv-SE" b="0" i="0" strike="noStrike" cap="none" spc="3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</a:t>
            </a:r>
            <a:r>
              <a:rPr lang="ru-RU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дарованные самой матушкой природой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" name="Group"/>
          <p:cNvGrpSpPr/>
          <p:nvPr/>
        </p:nvGrpSpPr>
        <p:grpSpPr>
          <a:xfrm>
            <a:off x="0" y="0"/>
            <a:ext cx="12192001" cy="9059244"/>
            <a:chOff x="0" y="0"/>
            <a:chExt cx="12192000" cy="9059243"/>
          </a:xfrm>
        </p:grpSpPr>
        <p:pic>
          <p:nvPicPr>
            <p:cNvPr id="121" name="zinzino-heritage-waterfall-864911610-1920x1080-150dpi.jpg" descr="zinzino-heritage-waterfall-864911610-1920x1080-150dpi.jpg"/>
            <p:cNvPicPr>
              <a:picLocks noChangeAspect="1"/>
            </p:cNvPicPr>
            <p:nvPr/>
          </p:nvPicPr>
          <p:blipFill>
            <a:blip r:embed="rId2">
              <a:alphaModFix amt="30143"/>
            </a:blip>
            <a:srcRect t="16751" r="49999" b="17199"/>
            <a:stretch>
              <a:fillRect/>
            </a:stretch>
          </p:blipFill>
          <p:spPr>
            <a:xfrm>
              <a:off x="0" y="0"/>
              <a:ext cx="12192001" cy="905924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124" name="Group"/>
            <p:cNvGrpSpPr/>
            <p:nvPr/>
          </p:nvGrpSpPr>
          <p:grpSpPr>
            <a:xfrm>
              <a:off x="1613695" y="3743538"/>
              <a:ext cx="8957531" cy="4148115"/>
              <a:chOff x="191" y="0"/>
              <a:chExt cx="8957529" cy="4148113"/>
            </a:xfrm>
          </p:grpSpPr>
          <p:pic>
            <p:nvPicPr>
              <p:cNvPr id="122" name="omega-3-1182827458-2262x2250px-72dpi.jpg" descr="omega-3-1182827458-2262x2250px-72dpi.jpg"/>
              <p:cNvPicPr>
                <a:picLocks noChangeAspect="1"/>
              </p:cNvPicPr>
              <p:nvPr/>
            </p:nvPicPr>
            <p:blipFill>
              <a:blip r:embed="rId3"/>
              <a:srcRect l="46" r="45"/>
              <a:stretch>
                <a:fillRect/>
              </a:stretch>
            </p:blipFill>
            <p:spPr>
              <a:xfrm>
                <a:off x="4791312" y="0"/>
                <a:ext cx="4166409" cy="41481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21600" extrusionOk="0">
                    <a:moveTo>
                      <a:pt x="9838" y="0"/>
                    </a:moveTo>
                    <a:cubicBezTo>
                      <a:pt x="7320" y="0"/>
                      <a:pt x="4803" y="1055"/>
                      <a:pt x="2882" y="3164"/>
                    </a:cubicBezTo>
                    <a:cubicBezTo>
                      <a:pt x="-961" y="7382"/>
                      <a:pt x="-961" y="14218"/>
                      <a:pt x="2882" y="18436"/>
                    </a:cubicBezTo>
                    <a:cubicBezTo>
                      <a:pt x="4803" y="20545"/>
                      <a:pt x="7320" y="21600"/>
                      <a:pt x="9838" y="21600"/>
                    </a:cubicBezTo>
                    <a:cubicBezTo>
                      <a:pt x="12356" y="21600"/>
                      <a:pt x="14875" y="20545"/>
                      <a:pt x="16796" y="18436"/>
                    </a:cubicBezTo>
                    <a:cubicBezTo>
                      <a:pt x="20639" y="14218"/>
                      <a:pt x="20639" y="7382"/>
                      <a:pt x="16796" y="3164"/>
                    </a:cubicBezTo>
                    <a:cubicBezTo>
                      <a:pt x="14875" y="1055"/>
                      <a:pt x="12356" y="0"/>
                      <a:pt x="9838" y="0"/>
                    </a:cubicBez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  <p:pic>
            <p:nvPicPr>
              <p:cNvPr id="123" name="free-range-sheep-501780454-2262x2250px-72dpi.jpg" descr="free-range-sheep-501780454-2262x2250px-72dpi.jpg"/>
              <p:cNvPicPr>
                <a:picLocks noChangeAspect="1"/>
              </p:cNvPicPr>
              <p:nvPr/>
            </p:nvPicPr>
            <p:blipFill>
              <a:blip r:embed="rId4"/>
              <a:srcRect l="46" r="45"/>
              <a:stretch>
                <a:fillRect/>
              </a:stretch>
            </p:blipFill>
            <p:spPr>
              <a:xfrm>
                <a:off x="191" y="0"/>
                <a:ext cx="4166409" cy="41481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21600" extrusionOk="0">
                    <a:moveTo>
                      <a:pt x="9838" y="0"/>
                    </a:moveTo>
                    <a:cubicBezTo>
                      <a:pt x="7320" y="0"/>
                      <a:pt x="4803" y="1055"/>
                      <a:pt x="2882" y="3164"/>
                    </a:cubicBezTo>
                    <a:cubicBezTo>
                      <a:pt x="-961" y="7382"/>
                      <a:pt x="-961" y="14218"/>
                      <a:pt x="2882" y="18436"/>
                    </a:cubicBezTo>
                    <a:cubicBezTo>
                      <a:pt x="4803" y="20545"/>
                      <a:pt x="7320" y="21600"/>
                      <a:pt x="9838" y="21600"/>
                    </a:cubicBezTo>
                    <a:cubicBezTo>
                      <a:pt x="12356" y="21600"/>
                      <a:pt x="14875" y="20545"/>
                      <a:pt x="16796" y="18436"/>
                    </a:cubicBezTo>
                    <a:cubicBezTo>
                      <a:pt x="20639" y="14218"/>
                      <a:pt x="20639" y="7382"/>
                      <a:pt x="16796" y="3164"/>
                    </a:cubicBezTo>
                    <a:cubicBezTo>
                      <a:pt x="14875" y="1055"/>
                      <a:pt x="12356" y="0"/>
                      <a:pt x="9838" y="0"/>
                    </a:cubicBez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</p:grpSp>
      </p:grpSp>
      <p:grpSp>
        <p:nvGrpSpPr>
          <p:cNvPr id="130" name="Group"/>
          <p:cNvGrpSpPr/>
          <p:nvPr/>
        </p:nvGrpSpPr>
        <p:grpSpPr>
          <a:xfrm>
            <a:off x="12192000" y="-25401"/>
            <a:ext cx="12192000" cy="9135070"/>
            <a:chOff x="0" y="0"/>
            <a:chExt cx="12192000" cy="9135068"/>
          </a:xfrm>
        </p:grpSpPr>
        <p:pic>
          <p:nvPicPr>
            <p:cNvPr id="126" name="new-york-1173852402-1920x1080-72dpi.jpg" descr="new-york-1173852402-1920x1080-72dpi.jpg"/>
            <p:cNvPicPr>
              <a:picLocks noChangeAspect="1"/>
            </p:cNvPicPr>
            <p:nvPr/>
          </p:nvPicPr>
          <p:blipFill>
            <a:blip r:embed="rId5">
              <a:alphaModFix amt="30143"/>
            </a:blip>
            <a:srcRect l="50000" t="6381" b="27017"/>
            <a:stretch>
              <a:fillRect/>
            </a:stretch>
          </p:blipFill>
          <p:spPr>
            <a:xfrm>
              <a:off x="0" y="0"/>
              <a:ext cx="12192000" cy="913506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129" name="Group"/>
            <p:cNvGrpSpPr/>
            <p:nvPr/>
          </p:nvGrpSpPr>
          <p:grpSpPr>
            <a:xfrm>
              <a:off x="1618102" y="3756238"/>
              <a:ext cx="8957531" cy="4148115"/>
              <a:chOff x="190" y="0"/>
              <a:chExt cx="8957529" cy="4148113"/>
            </a:xfrm>
          </p:grpSpPr>
          <p:pic>
            <p:nvPicPr>
              <p:cNvPr id="127" name="sweet-sour-chicken-GettyImages-533348452-2262x2250px-72dpi.jpg" descr="sweet-sour-chicken-GettyImages-533348452-2262x2250px-72dpi.jpg"/>
              <p:cNvPicPr>
                <a:picLocks noChangeAspect="1"/>
              </p:cNvPicPr>
              <p:nvPr/>
            </p:nvPicPr>
            <p:blipFill>
              <a:blip r:embed="rId6"/>
              <a:srcRect l="46" r="45"/>
              <a:stretch>
                <a:fillRect/>
              </a:stretch>
            </p:blipFill>
            <p:spPr>
              <a:xfrm>
                <a:off x="4791312" y="0"/>
                <a:ext cx="4166409" cy="41481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21600" extrusionOk="0">
                    <a:moveTo>
                      <a:pt x="9838" y="0"/>
                    </a:moveTo>
                    <a:cubicBezTo>
                      <a:pt x="7320" y="0"/>
                      <a:pt x="4803" y="1055"/>
                      <a:pt x="2882" y="3164"/>
                    </a:cubicBezTo>
                    <a:cubicBezTo>
                      <a:pt x="-961" y="7382"/>
                      <a:pt x="-961" y="14218"/>
                      <a:pt x="2882" y="18436"/>
                    </a:cubicBezTo>
                    <a:cubicBezTo>
                      <a:pt x="4803" y="20545"/>
                      <a:pt x="7320" y="21600"/>
                      <a:pt x="9838" y="21600"/>
                    </a:cubicBezTo>
                    <a:cubicBezTo>
                      <a:pt x="12356" y="21600"/>
                      <a:pt x="14875" y="20545"/>
                      <a:pt x="16796" y="18436"/>
                    </a:cubicBezTo>
                    <a:cubicBezTo>
                      <a:pt x="20639" y="14218"/>
                      <a:pt x="20639" y="7382"/>
                      <a:pt x="16796" y="3164"/>
                    </a:cubicBezTo>
                    <a:cubicBezTo>
                      <a:pt x="14875" y="1055"/>
                      <a:pt x="12356" y="0"/>
                      <a:pt x="9838" y="0"/>
                    </a:cubicBez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  <p:pic>
            <p:nvPicPr>
              <p:cNvPr id="128" name="chickens-in-cages-484403658-2262x2250px-72dpi.jpg" descr="chickens-in-cages-484403658-2262x2250px-72dpi.jpg"/>
              <p:cNvPicPr>
                <a:picLocks noChangeAspect="1"/>
              </p:cNvPicPr>
              <p:nvPr/>
            </p:nvPicPr>
            <p:blipFill>
              <a:blip r:embed="rId7"/>
              <a:srcRect l="46" r="45"/>
              <a:stretch>
                <a:fillRect/>
              </a:stretch>
            </p:blipFill>
            <p:spPr>
              <a:xfrm>
                <a:off x="190" y="0"/>
                <a:ext cx="4166410" cy="41481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21600" extrusionOk="0">
                    <a:moveTo>
                      <a:pt x="9838" y="0"/>
                    </a:moveTo>
                    <a:cubicBezTo>
                      <a:pt x="7320" y="0"/>
                      <a:pt x="4803" y="1055"/>
                      <a:pt x="2882" y="3164"/>
                    </a:cubicBezTo>
                    <a:cubicBezTo>
                      <a:pt x="-961" y="7382"/>
                      <a:pt x="-961" y="14218"/>
                      <a:pt x="2882" y="18436"/>
                    </a:cubicBezTo>
                    <a:cubicBezTo>
                      <a:pt x="4803" y="20545"/>
                      <a:pt x="7320" y="21600"/>
                      <a:pt x="9838" y="21600"/>
                    </a:cubicBezTo>
                    <a:cubicBezTo>
                      <a:pt x="12356" y="21600"/>
                      <a:pt x="14875" y="20545"/>
                      <a:pt x="16796" y="18436"/>
                    </a:cubicBezTo>
                    <a:cubicBezTo>
                      <a:pt x="20639" y="14218"/>
                      <a:pt x="20639" y="7382"/>
                      <a:pt x="16796" y="3164"/>
                    </a:cubicBezTo>
                    <a:cubicBezTo>
                      <a:pt x="14875" y="1055"/>
                      <a:pt x="12356" y="0"/>
                      <a:pt x="9838" y="0"/>
                    </a:cubicBez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</p:grpSp>
      </p:grpSp>
      <p:sp>
        <p:nvSpPr>
          <p:cNvPr id="131" name="Line"/>
          <p:cNvSpPr/>
          <p:nvPr/>
        </p:nvSpPr>
        <p:spPr>
          <a:xfrm>
            <a:off x="-22972" y="9083760"/>
            <a:ext cx="24429943" cy="1"/>
          </a:xfrm>
          <a:prstGeom prst="line">
            <a:avLst/>
          </a:prstGeom>
          <a:ln w="63500">
            <a:solidFill>
              <a:srgbClr val="4E009D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17" name="Full of vitamins, minerals, phyto- and micro nutrients,  beta glucans, fibers, healthy fats and a good balance  of Omega-6 and Omega-3.">
            <a:extLst>
              <a:ext uri="{FF2B5EF4-FFF2-40B4-BE49-F238E27FC236}">
                <a16:creationId xmlns:a16="http://schemas.microsoft.com/office/drawing/2014/main" id="{AD7A8464-BFD4-7565-2727-A692787BE726}"/>
              </a:ext>
            </a:extLst>
          </p:cNvPr>
          <p:cNvSpPr txBox="1"/>
          <p:nvPr/>
        </p:nvSpPr>
        <p:spPr>
          <a:xfrm>
            <a:off x="264568" y="9542781"/>
            <a:ext cx="11655720" cy="223173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noAutofit/>
          </a:bodyPr>
          <a:lstStyle/>
          <a:p>
            <a:pPr>
              <a:defRPr sz="2500" i="1" spc="25"/>
            </a:pPr>
            <a:r>
              <a:rPr lang="ru-RU" sz="2500" b="0" i="1" strike="noStrike" cap="none" spc="25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Богатые витаминами, минералами, фито- и микронутриентами, </a:t>
            </a:r>
            <a:br>
              <a:rPr sz="2500" dirty="0"/>
            </a:br>
            <a:r>
              <a:rPr lang="ru-RU" sz="2500" b="0" i="1" strike="noStrike" cap="none" spc="25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бета-</a:t>
            </a:r>
            <a:r>
              <a:rPr lang="ru-RU" sz="2500" b="0" i="1" strike="noStrike" cap="none" spc="25" baseline="0" dirty="0" err="1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глюканами</a:t>
            </a:r>
            <a:r>
              <a:rPr lang="ru-RU" sz="2500" b="0" i="1" strike="noStrike" cap="none" spc="25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, волокнами, полезными жирами и оптимальным соотношением Омега-6 и Омега-3.</a:t>
            </a:r>
            <a:r>
              <a:rPr lang="sv-SE" sz="2500" b="0" i="1" strike="noStrike" cap="none" spc="25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</a:t>
            </a:r>
            <a:r>
              <a:rPr lang="ru-RU" sz="2500" i="1" spc="25"/>
              <a:t>(Идеальное соотношение: </a:t>
            </a:r>
            <a:r>
              <a:rPr lang="ru-RU" sz="2500" b="1" i="1" spc="25">
                <a:solidFill>
                  <a:srgbClr val="019D37"/>
                </a:solidFill>
                <a:latin typeface="Open Sans"/>
                <a:ea typeface="Open Sans"/>
                <a:cs typeface="Open Sans"/>
              </a:rPr>
              <a:t>3:1</a:t>
            </a:r>
            <a:r>
              <a:rPr lang="ru-RU" sz="2500" i="1" spc="25"/>
              <a:t>)</a:t>
            </a:r>
            <a:endParaRPr lang="ru-RU" sz="2500" b="0" i="1" strike="noStrike" cap="none" spc="25" baseline="0" dirty="0">
              <a:solidFill>
                <a:srgbClr val="000000"/>
              </a:solidFill>
              <a:effectLst/>
              <a:latin typeface="Open Sans Light"/>
              <a:ea typeface="Open Sans Light"/>
              <a:cs typeface="Open Sans Light"/>
            </a:endParaRPr>
          </a:p>
        </p:txBody>
      </p:sp>
      <p:sp>
        <p:nvSpPr>
          <p:cNvPr id="18" name="We used to eat food…">
            <a:extLst>
              <a:ext uri="{FF2B5EF4-FFF2-40B4-BE49-F238E27FC236}">
                <a16:creationId xmlns:a16="http://schemas.microsoft.com/office/drawing/2014/main" id="{90E2AE4E-02CB-4338-78E6-AB79A3EAFFD2}"/>
              </a:ext>
            </a:extLst>
          </p:cNvPr>
          <p:cNvSpPr txBox="1"/>
          <p:nvPr/>
        </p:nvSpPr>
        <p:spPr>
          <a:xfrm>
            <a:off x="771521" y="1142459"/>
            <a:ext cx="10948987" cy="22185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ctr">
            <a:spAutoFit/>
          </a:bodyPr>
          <a:lstStyle/>
          <a:p>
            <a:pPr defTabSz="2438338">
              <a:lnSpc>
                <a:spcPts val="5500"/>
              </a:lnSpc>
              <a:defRPr spc="350"/>
            </a:pPr>
            <a:r>
              <a:rPr lang="ru-RU" b="0" i="0" strike="noStrike" cap="none" spc="3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Испокон веков мы употребляли в пищу продукты,</a:t>
            </a:r>
            <a:r>
              <a:rPr lang="sv-SE" b="0" i="0" strike="noStrike" cap="none" spc="3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</a:t>
            </a:r>
            <a:r>
              <a:rPr lang="ru-RU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дарованные самой матушкой природой</a:t>
            </a:r>
          </a:p>
        </p:txBody>
      </p:sp>
      <p:sp>
        <p:nvSpPr>
          <p:cNvPr id="19" name="Low in key nutrients, high in sugar, full of empty calories,…">
            <a:extLst>
              <a:ext uri="{FF2B5EF4-FFF2-40B4-BE49-F238E27FC236}">
                <a16:creationId xmlns:a16="http://schemas.microsoft.com/office/drawing/2014/main" id="{66435A9C-F2A3-B135-9B36-05F80B22107C}"/>
              </a:ext>
            </a:extLst>
          </p:cNvPr>
          <p:cNvSpPr txBox="1"/>
          <p:nvPr/>
        </p:nvSpPr>
        <p:spPr>
          <a:xfrm>
            <a:off x="12865395" y="9542781"/>
            <a:ext cx="10994065" cy="22317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noAutofit/>
          </a:bodyPr>
          <a:lstStyle/>
          <a:p>
            <a:pPr>
              <a:defRPr sz="2500" i="1" spc="25"/>
            </a:pPr>
            <a:r>
              <a:rPr lang="ru-RU" sz="2500" b="0" i="1" strike="noStrike" cap="none" spc="25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В них мало важных питательных веществ, большое количество пустых калорий, недостаточно клетчатки, а также имеется дисбаланс незаменимых жирных кислот Омега-6 и Омега-3, </a:t>
            </a:r>
            <a:br>
              <a:rPr lang="es-ES" sz="2500" b="0" i="1" strike="noStrike" cap="none" spc="25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</a:br>
            <a:r>
              <a:rPr lang="ru-RU" sz="2500" b="0" i="1" strike="noStrike" cap="none" spc="25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которые не вырабатываются в организме, поэтому человеку необходимо получать их извне.</a:t>
            </a:r>
            <a:r>
              <a:rPr lang="sv-SE" sz="2500" b="0" i="1" strike="noStrike" cap="none" spc="25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</a:t>
            </a:r>
            <a:r>
              <a:rPr lang="ru-RU" sz="2500" i="1" spc="25"/>
              <a:t>(Среднее соотношение: </a:t>
            </a:r>
            <a:r>
              <a:rPr lang="ru-RU" sz="2500" b="1" i="1" spc="25">
                <a:solidFill>
                  <a:srgbClr val="E42313"/>
                </a:solidFill>
                <a:latin typeface="Open Sans"/>
                <a:ea typeface="Open Sans"/>
                <a:cs typeface="Open Sans"/>
              </a:rPr>
              <a:t>15:1</a:t>
            </a:r>
            <a:r>
              <a:rPr lang="ru-RU" sz="2500" i="1" spc="25"/>
              <a:t>)</a:t>
            </a:r>
            <a:endParaRPr lang="ru-RU" sz="2500" b="0" i="1" strike="noStrike" cap="none" spc="25" baseline="0" dirty="0">
              <a:solidFill>
                <a:srgbClr val="000000"/>
              </a:solidFill>
              <a:effectLst/>
              <a:latin typeface="Open Sans Light"/>
              <a:ea typeface="Open Sans Light"/>
              <a:cs typeface="Open Sans Light"/>
            </a:endParaRPr>
          </a:p>
        </p:txBody>
      </p:sp>
      <p:sp>
        <p:nvSpPr>
          <p:cNvPr id="20" name="Today we eat…">
            <a:extLst>
              <a:ext uri="{FF2B5EF4-FFF2-40B4-BE49-F238E27FC236}">
                <a16:creationId xmlns:a16="http://schemas.microsoft.com/office/drawing/2014/main" id="{60A57E6D-EF9C-D489-628C-F066219F1E57}"/>
              </a:ext>
            </a:extLst>
          </p:cNvPr>
          <p:cNvSpPr txBox="1"/>
          <p:nvPr/>
        </p:nvSpPr>
        <p:spPr>
          <a:xfrm>
            <a:off x="13652205" y="1142384"/>
            <a:ext cx="9115433" cy="22185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ctr">
            <a:spAutoFit/>
          </a:bodyPr>
          <a:lstStyle/>
          <a:p>
            <a:pPr defTabSz="2438338">
              <a:lnSpc>
                <a:spcPts val="5500"/>
              </a:lnSpc>
              <a:defRPr spc="350"/>
            </a:pPr>
            <a:r>
              <a:rPr lang="ru-RU" sz="5000" b="0" i="0" strike="noStrike" cap="none" spc="3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Сегодня мы едим</a:t>
            </a:r>
          </a:p>
          <a:p>
            <a:pPr defTabSz="2438338">
              <a:lnSpc>
                <a:spcPts val="5500"/>
              </a:lnSpc>
              <a:defRPr spc="500"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5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искусственно созданные продукты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ettyImages-1201101782-red-blue copy.ai" descr="GettyImages-1201101782-red-blue copy.ai"/>
          <p:cNvPicPr>
            <a:picLocks noChangeAspect="1"/>
          </p:cNvPicPr>
          <p:nvPr/>
        </p:nvPicPr>
        <p:blipFill>
          <a:blip r:embed="rId3"/>
          <a:srcRect t="10055" b="13449"/>
          <a:stretch>
            <a:fillRect/>
          </a:stretch>
        </p:blipFill>
        <p:spPr>
          <a:xfrm>
            <a:off x="-10798" y="-11969"/>
            <a:ext cx="24426556" cy="13739938"/>
          </a:xfrm>
          <a:prstGeom prst="rect">
            <a:avLst/>
          </a:prstGeom>
          <a:ln w="12700">
            <a:miter lim="400000"/>
          </a:ln>
        </p:spPr>
      </p:pic>
      <p:sp>
        <p:nvSpPr>
          <p:cNvPr id="155" name="Are you where you want to be…"/>
          <p:cNvSpPr txBox="1"/>
          <p:nvPr/>
        </p:nvSpPr>
        <p:spPr>
          <a:xfrm>
            <a:off x="751185" y="1362113"/>
            <a:ext cx="14003370" cy="15122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2438338">
              <a:lnSpc>
                <a:spcPts val="5500"/>
              </a:lnSpc>
              <a:defRPr spc="350"/>
            </a:pPr>
            <a:r>
              <a:rPr lang="ru-RU" sz="5000" b="0" i="0" strike="noStrike" cap="none" spc="3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Вы там, где хотите находиться, </a:t>
            </a:r>
          </a:p>
          <a:p>
            <a:pPr algn="l" defTabSz="2438338">
              <a:lnSpc>
                <a:spcPts val="5500"/>
              </a:lnSpc>
              <a:defRPr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5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или вы в опасной зоне?</a:t>
            </a:r>
          </a:p>
        </p:txBody>
      </p:sp>
      <p:grpSp>
        <p:nvGrpSpPr>
          <p:cNvPr id="163" name="Gruppera"/>
          <p:cNvGrpSpPr/>
          <p:nvPr/>
        </p:nvGrpSpPr>
        <p:grpSpPr>
          <a:xfrm>
            <a:off x="563448" y="10192962"/>
            <a:ext cx="8397873" cy="3508602"/>
            <a:chOff x="-1" y="0"/>
            <a:chExt cx="8397872" cy="3508601"/>
          </a:xfrm>
        </p:grpSpPr>
        <p:grpSp>
          <p:nvGrpSpPr>
            <p:cNvPr id="159" name="Gruppera"/>
            <p:cNvGrpSpPr/>
            <p:nvPr/>
          </p:nvGrpSpPr>
          <p:grpSpPr>
            <a:xfrm>
              <a:off x="-1" y="2238599"/>
              <a:ext cx="8397872" cy="1270002"/>
              <a:chOff x="-1" y="222249"/>
              <a:chExt cx="8397871" cy="1270001"/>
            </a:xfrm>
          </p:grpSpPr>
          <p:sp>
            <p:nvSpPr>
              <p:cNvPr id="156" name="• Nordic Council of Ministers,  Nordic Nutritional  Recommendations  2004/2012 - 5:1 or lower."/>
              <p:cNvSpPr/>
              <p:nvPr/>
            </p:nvSpPr>
            <p:spPr>
              <a:xfrm>
                <a:off x="-1" y="492952"/>
                <a:ext cx="4817442" cy="7950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ctr">
                <a:spAutoFit/>
              </a:bodyPr>
              <a:lstStyle/>
              <a:p>
                <a:pPr lvl="2" indent="0" algn="l" defTabSz="457200">
                  <a:defRPr sz="1500" b="1" i="1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pPr>
                <a:r>
                  <a:rPr lang="ru-RU" sz="1500" b="0" i="1" strike="noStrike" cap="none" spc="0" baseline="0" dirty="0">
                    <a:solidFill>
                      <a:srgbClr val="FFFFFF"/>
                    </a:solidFill>
                    <a:effectLst/>
                    <a:latin typeface="Open Sans"/>
                    <a:ea typeface="Open Sans"/>
                    <a:cs typeface="Open Sans"/>
                  </a:rPr>
                  <a:t>• </a:t>
                </a:r>
                <a:r>
                  <a:rPr lang="ru-RU" sz="1500" b="0" i="1" strike="noStrike" cap="none" spc="0" baseline="0" dirty="0">
                    <a:solidFill>
                      <a:srgbClr val="FFFFFF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Совет министров Северных стран, </a:t>
                </a:r>
                <a:br>
                  <a:rPr sz="1500" dirty="0"/>
                </a:br>
                <a:r>
                  <a:rPr lang="ru-RU" sz="1500" b="0" i="1" strike="noStrike" cap="none" spc="0" baseline="0" dirty="0">
                    <a:solidFill>
                      <a:srgbClr val="FFFFFF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Рекомендации по питанию </a:t>
                </a:r>
                <a:r>
                  <a:rPr lang="es-ES" sz="1500" b="0" i="1" strike="noStrike" cap="none" spc="0" baseline="0" dirty="0">
                    <a:solidFill>
                      <a:srgbClr val="FFFFFF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 </a:t>
                </a:r>
                <a:r>
                  <a:rPr lang="ru-RU" sz="1500" b="0" i="1" strike="noStrike" cap="none" spc="0" baseline="0" dirty="0">
                    <a:solidFill>
                      <a:srgbClr val="FFFFFF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в Северных странах </a:t>
                </a:r>
                <a:br>
                  <a:rPr sz="1500" dirty="0"/>
                </a:br>
                <a:r>
                  <a:rPr lang="ru-RU" sz="1500" b="0" i="1" strike="noStrike" cap="none" spc="0" baseline="0" dirty="0">
                    <a:solidFill>
                      <a:srgbClr val="FFFFFF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2004/2012 — 5:1 или меньше. </a:t>
                </a:r>
              </a:p>
            </p:txBody>
          </p:sp>
          <p:sp>
            <p:nvSpPr>
              <p:cNvPr id="157" name="• The World Health Organization (WHO) - 4:1 or lower."/>
              <p:cNvSpPr/>
              <p:nvPr/>
            </p:nvSpPr>
            <p:spPr>
              <a:xfrm>
                <a:off x="4833438" y="496796"/>
                <a:ext cx="3564432" cy="5588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ctr">
                <a:spAutoFit/>
              </a:bodyPr>
              <a:lstStyle/>
              <a:p>
                <a:pPr lvl="2" indent="0" algn="l" defTabSz="457200">
                  <a:lnSpc>
                    <a:spcPts val="1800"/>
                  </a:lnSpc>
                  <a:defRPr sz="1500" b="1" i="1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pPr>
                <a:r>
                  <a:rPr lang="ru-RU" sz="1500" i="1" dirty="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</a:rPr>
                  <a:t>• </a:t>
                </a:r>
                <a:r>
                  <a:rPr lang="ru-RU" sz="1500" b="0" i="1" strike="noStrike" cap="none" spc="0" baseline="0" dirty="0">
                    <a:solidFill>
                      <a:srgbClr val="FFFFFF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Всемирная Организация</a:t>
                </a:r>
                <a:br>
                  <a:rPr sz="1500" dirty="0"/>
                </a:br>
                <a:r>
                  <a:rPr lang="ru-RU" sz="1500" b="0" i="1" strike="noStrike" cap="none" spc="0" baseline="0" dirty="0">
                    <a:solidFill>
                      <a:srgbClr val="FFFFFF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Здравоохранения (ВОЗ) — 4:1 или ниже.</a:t>
                </a:r>
              </a:p>
            </p:txBody>
          </p:sp>
          <p:sp>
            <p:nvSpPr>
              <p:cNvPr id="158" name="REFERENCES"/>
              <p:cNvSpPr/>
              <p:nvPr/>
            </p:nvSpPr>
            <p:spPr>
              <a:xfrm>
                <a:off x="26047" y="222249"/>
                <a:ext cx="1270001" cy="127000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lvl="2" indent="0" algn="l" defTabSz="457200">
                  <a:lnSpc>
                    <a:spcPct val="120000"/>
                  </a:lnSpc>
                  <a:defRPr sz="2000">
                    <a:solidFill>
                      <a:srgbClr val="FFFFFF"/>
                    </a:solidFill>
                    <a:latin typeface="Open Sans Semibold"/>
                    <a:ea typeface="Open Sans Semibold"/>
                    <a:cs typeface="Open Sans Semibold"/>
                    <a:sym typeface="Open Sans Semibold"/>
                  </a:defRPr>
                </a:pPr>
                <a:r>
                  <a:rPr lang="ru-RU" sz="2000" b="0" i="0" strike="noStrike" cap="none" spc="0" baseline="0">
                    <a:solidFill>
                      <a:srgbClr val="FFFFFF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ССЫЛКИ</a:t>
                </a:r>
              </a:p>
            </p:txBody>
          </p:sp>
        </p:grpSp>
        <p:grpSp>
          <p:nvGrpSpPr>
            <p:cNvPr id="162" name="Gruppera"/>
            <p:cNvGrpSpPr/>
            <p:nvPr/>
          </p:nvGrpSpPr>
          <p:grpSpPr>
            <a:xfrm>
              <a:off x="68591" y="0"/>
              <a:ext cx="6215322" cy="1799226"/>
              <a:chOff x="0" y="0"/>
              <a:chExt cx="6215321" cy="1799225"/>
            </a:xfrm>
          </p:grpSpPr>
          <p:sp>
            <p:nvSpPr>
              <p:cNvPr id="160" name="Rektangel"/>
              <p:cNvSpPr/>
              <p:nvPr/>
            </p:nvSpPr>
            <p:spPr>
              <a:xfrm>
                <a:off x="0" y="0"/>
                <a:ext cx="5972133" cy="1799225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61" name="• Imbalance of Omega-6 and Omega-3…"/>
              <p:cNvSpPr txBox="1"/>
              <p:nvPr/>
            </p:nvSpPr>
            <p:spPr>
              <a:xfrm>
                <a:off x="243184" y="180133"/>
                <a:ext cx="5972137" cy="141910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b">
                <a:spAutoFit/>
              </a:bodyPr>
              <a:lstStyle/>
              <a:p>
                <a:pPr marL="145414" indent="-145414" algn="l" defTabSz="457200">
                  <a:lnSpc>
                    <a:spcPts val="2600"/>
                  </a:lnSpc>
                  <a:defRPr sz="2000"/>
                </a:pP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• Дисбаланс Омега-6 и Омега-3</a:t>
                </a:r>
              </a:p>
              <a:p>
                <a:pPr marL="145414" indent="-145414" algn="l" defTabSz="457200">
                  <a:lnSpc>
                    <a:spcPts val="2600"/>
                  </a:lnSpc>
                  <a:defRPr sz="2000"/>
                </a:pP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• Низкий уровень Омега-3</a:t>
                </a:r>
              </a:p>
              <a:p>
                <a:pPr marL="145414" indent="-145414" algn="l" defTabSz="457200">
                  <a:lnSpc>
                    <a:spcPts val="2600"/>
                  </a:lnSpc>
                  <a:defRPr sz="2000"/>
                </a:pP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• Недостаток полифенолов в вашем рационе </a:t>
                </a:r>
              </a:p>
              <a:p>
                <a:pPr marL="145414" indent="-145414" algn="l" defTabSz="457200">
                  <a:lnSpc>
                    <a:spcPts val="2600"/>
                  </a:lnSpc>
                  <a:defRPr sz="2000"/>
                </a:pP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• Низкий уровень витамина D</a:t>
                </a:r>
                <a:r>
                  <a:rPr lang="ru-RU" sz="2000" b="0" i="0" strike="noStrike" cap="none" spc="0" baseline="-500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3</a:t>
                </a:r>
              </a:p>
            </p:txBody>
          </p:sp>
        </p:grpSp>
      </p:grpSp>
      <p:sp>
        <p:nvSpPr>
          <p:cNvPr id="164" name="3:1 ideal ratio"/>
          <p:cNvSpPr txBox="1"/>
          <p:nvPr/>
        </p:nvSpPr>
        <p:spPr>
          <a:xfrm>
            <a:off x="13156950" y="4584634"/>
            <a:ext cx="2767847" cy="1481396"/>
          </a:xfrm>
          <a:prstGeom prst="rect">
            <a:avLst/>
          </a:prstGeom>
          <a:ln w="12700">
            <a:miter lim="400000"/>
          </a:ln>
          <a:effectLst>
            <a:outerShdw blurRad="381000" dir="7539566" rotWithShape="0">
              <a:srgbClr val="FFFFFF">
                <a:alpha val="49652"/>
              </a:srgbClr>
            </a:outerShdw>
          </a:effectLst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lnSpc>
                <a:spcPct val="90000"/>
              </a:lnSpc>
              <a:defRPr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5000" b="0" i="0" strike="noStrike" cap="none" spc="0" baseline="0" dirty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3:1</a:t>
            </a:r>
            <a:r>
              <a:rPr lang="ru-RU" sz="2500" b="0" i="0" strike="noStrike" cap="none" spc="0" baseline="0" dirty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 идеальное соотношение</a:t>
            </a:r>
          </a:p>
        </p:txBody>
      </p:sp>
      <p:sp>
        <p:nvSpPr>
          <p:cNvPr id="165" name="15:1 average ratio"/>
          <p:cNvSpPr txBox="1"/>
          <p:nvPr/>
        </p:nvSpPr>
        <p:spPr>
          <a:xfrm>
            <a:off x="13156949" y="8687399"/>
            <a:ext cx="6151775" cy="795089"/>
          </a:xfrm>
          <a:prstGeom prst="rect">
            <a:avLst/>
          </a:prstGeom>
          <a:ln w="12700">
            <a:miter lim="400000"/>
          </a:ln>
          <a:effectLst>
            <a:outerShdw blurRad="584200" dir="7539566" rotWithShape="0">
              <a:schemeClr val="accent5">
                <a:hueOff val="-78390"/>
                <a:satOff val="8214"/>
                <a:lumOff val="-45178"/>
                <a:alpha val="61298"/>
              </a:schemeClr>
            </a:outerShdw>
          </a:effectLst>
          <a:extLst>
            <a:ext uri="{C572A759-6A51-4108-AA02-DFA0A04FC94B}">
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lnSpc>
                <a:spcPct val="90000"/>
              </a:lnSpc>
              <a:defRPr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5000" b="0" i="0" strike="noStrike" cap="none" spc="0" baseline="0" dirty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15:1</a:t>
            </a:r>
            <a:r>
              <a:rPr lang="ru-RU" sz="2500" b="0" i="0" strike="noStrike" cap="none" spc="0" baseline="0" dirty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 обычное соотношение</a:t>
            </a:r>
          </a:p>
        </p:txBody>
      </p:sp>
      <p:grpSp>
        <p:nvGrpSpPr>
          <p:cNvPr id="170" name="Gruppera"/>
          <p:cNvGrpSpPr/>
          <p:nvPr/>
        </p:nvGrpSpPr>
        <p:grpSpPr>
          <a:xfrm>
            <a:off x="12606019" y="3496403"/>
            <a:ext cx="1745614" cy="8819987"/>
            <a:chOff x="0" y="0"/>
            <a:chExt cx="1745613" cy="8819985"/>
          </a:xfrm>
        </p:grpSpPr>
        <p:sp>
          <p:nvSpPr>
            <p:cNvPr id="166" name="Linje"/>
            <p:cNvSpPr/>
            <p:nvPr/>
          </p:nvSpPr>
          <p:spPr>
            <a:xfrm flipV="1">
              <a:off x="43181" y="0"/>
              <a:ext cx="1" cy="8819986"/>
            </a:xfrm>
            <a:prstGeom prst="line">
              <a:avLst/>
            </a:prstGeom>
            <a:noFill/>
            <a:ln w="1016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sp>
          <p:nvSpPr>
            <p:cNvPr id="167" name="Linje"/>
            <p:cNvSpPr/>
            <p:nvPr/>
          </p:nvSpPr>
          <p:spPr>
            <a:xfrm flipH="1" flipV="1">
              <a:off x="0" y="49209"/>
              <a:ext cx="1745614" cy="1"/>
            </a:xfrm>
            <a:prstGeom prst="line">
              <a:avLst/>
            </a:prstGeom>
            <a:noFill/>
            <a:ln w="1016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sp>
          <p:nvSpPr>
            <p:cNvPr id="168" name="Linje"/>
            <p:cNvSpPr/>
            <p:nvPr/>
          </p:nvSpPr>
          <p:spPr>
            <a:xfrm flipH="1" flipV="1">
              <a:off x="0" y="2731723"/>
              <a:ext cx="1745613" cy="1"/>
            </a:xfrm>
            <a:prstGeom prst="line">
              <a:avLst/>
            </a:prstGeom>
            <a:noFill/>
            <a:ln w="1016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sp>
          <p:nvSpPr>
            <p:cNvPr id="169" name="Linje"/>
            <p:cNvSpPr/>
            <p:nvPr/>
          </p:nvSpPr>
          <p:spPr>
            <a:xfrm flipH="1">
              <a:off x="0" y="8783474"/>
              <a:ext cx="1745613" cy="1"/>
            </a:xfrm>
            <a:prstGeom prst="line">
              <a:avLst/>
            </a:prstGeom>
            <a:noFill/>
            <a:ln w="1016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</p:grp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7" name="Group"/>
          <p:cNvGrpSpPr/>
          <p:nvPr/>
        </p:nvGrpSpPr>
        <p:grpSpPr>
          <a:xfrm>
            <a:off x="0" y="0"/>
            <a:ext cx="24384002" cy="13716002"/>
            <a:chOff x="0" y="0"/>
            <a:chExt cx="24384000" cy="13716000"/>
          </a:xfrm>
        </p:grpSpPr>
        <p:pic>
          <p:nvPicPr>
            <p:cNvPr id="155" name="zinzino-product-in-use-balancetest-Diana-135-longer-50prc-110dpi.jpg" descr="zinzino-product-in-use-balancetest-Diana-135-longer-50prc-110dpi.jpg"/>
            <p:cNvPicPr>
              <a:picLocks noChangeAspect="1"/>
            </p:cNvPicPr>
            <p:nvPr/>
          </p:nvPicPr>
          <p:blipFill>
            <a:blip r:embed="rId2"/>
            <a:srcRect l="31143" r="9504"/>
            <a:stretch>
              <a:fillRect/>
            </a:stretch>
          </p:blipFill>
          <p:spPr>
            <a:xfrm>
              <a:off x="0" y="0"/>
              <a:ext cx="24384000" cy="137160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6" name="balancetest-front-25prc-150dpi.png" descr="balancetest-front-25prc-150dpi.png"/>
            <p:cNvPicPr>
              <a:picLocks noChangeAspect="1"/>
            </p:cNvPicPr>
            <p:nvPr/>
          </p:nvPicPr>
          <p:blipFill>
            <a:blip r:embed="rId3"/>
            <a:srcRect l="14685" t="24405" r="10769" b="7752"/>
            <a:stretch>
              <a:fillRect/>
            </a:stretch>
          </p:blipFill>
          <p:spPr>
            <a:xfrm rot="19699102">
              <a:off x="10937704" y="3286499"/>
              <a:ext cx="5157177" cy="3912997"/>
            </a:xfrm>
            <a:prstGeom prst="rect">
              <a:avLst/>
            </a:prstGeom>
            <a:ln w="12700" cap="flat">
              <a:noFill/>
              <a:miter lim="400000"/>
            </a:ln>
            <a:effectLst>
              <a:outerShdw blurRad="63500" dist="35628" dir="1316751" rotWithShape="0">
                <a:srgbClr val="000000">
                  <a:alpha val="16184"/>
                </a:srgbClr>
              </a:outerShdw>
            </a:effectLst>
          </p:spPr>
        </p:pic>
      </p:grpSp>
      <p:sp>
        <p:nvSpPr>
          <p:cNvPr id="158" name="Money-Back Guarantee:  Applies if you have an Omega-6:3 Balance of 3:1 or better on your first BalanceTest.  This offer is only valid if a monthly subscription was chosen."/>
          <p:cNvSpPr txBox="1"/>
          <p:nvPr/>
        </p:nvSpPr>
        <p:spPr>
          <a:xfrm>
            <a:off x="1907574" y="11791021"/>
            <a:ext cx="11608706" cy="1320800"/>
          </a:xfrm>
          <a:prstGeom prst="rect">
            <a:avLst/>
          </a:prstGeom>
          <a:ln w="12700">
            <a:miter lim="400000"/>
          </a:ln>
          <a:effectLst>
            <a:outerShdw blurRad="698500" dist="25400" dir="5400000" rotWithShape="0">
              <a:srgbClr val="FFFFFF"/>
            </a:outerShdw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defRPr sz="2000" spc="39"/>
            </a:pPr>
            <a:r>
              <a:rPr lang="ru-RU" sz="2000" b="1" spc="39" dirty="0"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Гарантия возврата денег: </a:t>
            </a:r>
            <a:br>
              <a:rPr lang="ru-RU" sz="2000" dirty="0"/>
            </a:br>
            <a:r>
              <a:rPr lang="ru-RU" sz="2000" spc="39" dirty="0"/>
              <a:t>Действует, если после первой проверки баланса с помощью </a:t>
            </a:r>
            <a:r>
              <a:rPr lang="sv-SE" sz="2000" spc="39" dirty="0" err="1"/>
              <a:t>BalanceTest</a:t>
            </a:r>
            <a:r>
              <a:rPr lang="sv-SE" sz="2000" spc="39" dirty="0"/>
              <a:t> </a:t>
            </a:r>
            <a:br>
              <a:rPr lang="sv-SE" sz="2000" spc="39" dirty="0"/>
            </a:br>
            <a:r>
              <a:rPr lang="ru-RU" sz="2000" spc="39" dirty="0"/>
              <a:t>соотношение Омега-6 и Омега-3 в вашем организме составляет 3:1 или лучше. </a:t>
            </a:r>
            <a:br>
              <a:rPr lang="ru-RU" sz="2000" dirty="0"/>
            </a:br>
            <a:r>
              <a:rPr lang="ru-RU" sz="2000" spc="39" dirty="0"/>
              <a:t>Данное предложение действует только в случае выбора ежемесячной подписки.</a:t>
            </a:r>
          </a:p>
        </p:txBody>
      </p:sp>
      <p:pic>
        <p:nvPicPr>
          <p:cNvPr id="159" name="moneybackgarandy.png" descr="moneybackgarandy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5921" y="11980174"/>
            <a:ext cx="942495" cy="942495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0" name="Gruppera">
            <a:extLst>
              <a:ext uri="{FF2B5EF4-FFF2-40B4-BE49-F238E27FC236}">
                <a16:creationId xmlns:a16="http://schemas.microsoft.com/office/drawing/2014/main" id="{DCAA49F7-1A82-5370-8FA4-F51957FFA5EA}"/>
              </a:ext>
            </a:extLst>
          </p:cNvPr>
          <p:cNvGrpSpPr/>
          <p:nvPr/>
        </p:nvGrpSpPr>
        <p:grpSpPr>
          <a:xfrm>
            <a:off x="751185" y="1362113"/>
            <a:ext cx="12010659" cy="3359894"/>
            <a:chOff x="0" y="-115956"/>
            <a:chExt cx="11403892" cy="3359892"/>
          </a:xfrm>
        </p:grpSpPr>
        <p:sp>
          <p:nvSpPr>
            <p:cNvPr id="11" name="Find out your personal test results  and track your progress…">
              <a:extLst>
                <a:ext uri="{FF2B5EF4-FFF2-40B4-BE49-F238E27FC236}">
                  <a16:creationId xmlns:a16="http://schemas.microsoft.com/office/drawing/2014/main" id="{C8D7DEC3-5B02-FA5B-A22E-38C7C1D5786C}"/>
                </a:ext>
              </a:extLst>
            </p:cNvPr>
            <p:cNvSpPr/>
            <p:nvPr/>
          </p:nvSpPr>
          <p:spPr>
            <a:xfrm>
              <a:off x="0" y="-115956"/>
              <a:ext cx="11389778" cy="3327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l" defTabSz="2438338">
                <a:lnSpc>
                  <a:spcPts val="5500"/>
                </a:lnSpc>
                <a:defRPr spc="350"/>
              </a:pPr>
              <a:r>
                <a:rPr lang="ru-RU" sz="5000" b="0" i="0" strike="noStrike" cap="none" spc="35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Хотите сдать анализ </a:t>
              </a:r>
              <a:br>
                <a:rPr sz="5000"/>
              </a:br>
              <a:r>
                <a:rPr lang="ru-RU" sz="5000" b="0" i="0" strike="noStrike" cap="none" spc="35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и узнать </a:t>
              </a:r>
              <a:r>
                <a:rPr lang="ru-RU" sz="5000" b="1" i="0" strike="noStrike" cap="none" spc="0" baseline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результат?</a:t>
              </a:r>
              <a:endParaRPr b="1" spc="0"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Open Sans"/>
              </a:endParaRPr>
            </a:p>
            <a:p>
              <a:pPr algn="l" defTabSz="457200">
                <a:defRPr sz="3000" b="1">
                  <a:latin typeface="Open Sans"/>
                  <a:ea typeface="Open Sans"/>
                  <a:cs typeface="Open Sans"/>
                  <a:sym typeface="Open Sans"/>
                </a:defRPr>
              </a:pPr>
              <a:endParaRPr b="1" spc="0">
                <a:latin typeface="Open Sans"/>
                <a:ea typeface="Open Sans"/>
                <a:cs typeface="Open Sans"/>
                <a:sym typeface="Open Sans"/>
              </a:endParaRPr>
            </a:p>
            <a:p>
              <a:pPr algn="l" defTabSz="457200">
                <a:defRPr sz="3000" b="1"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rPr lang="ru-RU" sz="3000" b="1" i="0" strike="noStrike" cap="none" spc="0" baseline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Мой результат</a:t>
              </a:r>
            </a:p>
            <a:p>
              <a:pPr algn="l" defTabSz="457200">
                <a:defRPr sz="3000" b="1"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rPr lang="ru-RU" sz="3000" b="0" i="0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До</a:t>
              </a:r>
              <a:r>
                <a:rPr lang="sv-SE" sz="3000" b="0" i="0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	</a:t>
              </a:r>
              <a:r>
                <a:rPr lang="ru-RU" sz="3000" b="1" i="0" strike="noStrike" cap="none" spc="0" baseline="0">
                  <a:solidFill>
                    <a:srgbClr val="C92606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10.4:1</a:t>
              </a:r>
            </a:p>
            <a:p>
              <a:pPr algn="l" defTabSz="457200">
                <a:defRPr sz="3000" b="1">
                  <a:latin typeface="Open Sans"/>
                  <a:ea typeface="Open Sans"/>
                  <a:cs typeface="Open Sans"/>
                  <a:sym typeface="Open Sans"/>
                </a:defRPr>
              </a:pPr>
              <a:endParaRPr b="0">
                <a:latin typeface="+mn-lt"/>
                <a:ea typeface="+mn-ea"/>
                <a:cs typeface="+mn-cs"/>
                <a:sym typeface="Open Sans Light"/>
              </a:endParaRPr>
            </a:p>
          </p:txBody>
        </p:sp>
        <p:sp>
          <p:nvSpPr>
            <p:cNvPr id="12" name="10.4:1">
              <a:extLst>
                <a:ext uri="{FF2B5EF4-FFF2-40B4-BE49-F238E27FC236}">
                  <a16:creationId xmlns:a16="http://schemas.microsoft.com/office/drawing/2014/main" id="{601AD36C-D0C6-481A-4A80-FC78FD22EDCF}"/>
                </a:ext>
              </a:extLst>
            </p:cNvPr>
            <p:cNvSpPr/>
            <p:nvPr/>
          </p:nvSpPr>
          <p:spPr>
            <a:xfrm>
              <a:off x="1236133" y="2319866"/>
              <a:ext cx="10167759" cy="4789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lnSpc>
                  <a:spcPct val="80000"/>
                </a:lnSpc>
                <a:defRPr sz="3000" b="1">
                  <a:solidFill>
                    <a:schemeClr val="accent5">
                      <a:hueOff val="444211"/>
                      <a:satOff val="14915"/>
                      <a:lumOff val="-22857"/>
                    </a:schemeClr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endParaRPr>
                <a:solidFill>
                  <a:schemeClr val="accent5">
                    <a:hueOff val="444211"/>
                    <a:satOff val="14915"/>
                    <a:lumOff val="-22857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 1">
            <a:extLst>
              <a:ext uri="{FF2B5EF4-FFF2-40B4-BE49-F238E27FC236}">
                <a16:creationId xmlns:a16="http://schemas.microsoft.com/office/drawing/2014/main" id="{AFA754B0-3B6A-9480-1070-938EAB7A33B4}"/>
              </a:ext>
            </a:extLst>
          </p:cNvPr>
          <p:cNvGrpSpPr/>
          <p:nvPr/>
        </p:nvGrpSpPr>
        <p:grpSpPr>
          <a:xfrm>
            <a:off x="-34052" y="-5160"/>
            <a:ext cx="24452104" cy="13726320"/>
            <a:chOff x="-34052" y="-5160"/>
            <a:chExt cx="24452104" cy="13726320"/>
          </a:xfrm>
        </p:grpSpPr>
        <p:sp>
          <p:nvSpPr>
            <p:cNvPr id="186" name="Rektangel"/>
            <p:cNvSpPr/>
            <p:nvPr/>
          </p:nvSpPr>
          <p:spPr>
            <a:xfrm>
              <a:off x="-34052" y="-5160"/>
              <a:ext cx="24452104" cy="13726320"/>
            </a:xfrm>
            <a:prstGeom prst="rect">
              <a:avLst/>
            </a:prstGeom>
            <a:solidFill>
              <a:srgbClr val="0C6175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87" name="World-map-white.png" descr="World-map-whit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55956" y="4827533"/>
              <a:ext cx="12681529" cy="6257150"/>
            </a:xfrm>
            <a:prstGeom prst="rect">
              <a:avLst/>
            </a:prstGeom>
            <a:ln w="12700">
              <a:miter lim="400000"/>
            </a:ln>
          </p:spPr>
        </p:pic>
        <p:sp>
          <p:nvSpPr>
            <p:cNvPr id="188" name="Our 820,000 test results show a world out of balance"/>
            <p:cNvSpPr txBox="1"/>
            <p:nvPr/>
          </p:nvSpPr>
          <p:spPr>
            <a:xfrm>
              <a:off x="-34052" y="1435100"/>
              <a:ext cx="24452104" cy="72981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defTabSz="2438338">
                <a:lnSpc>
                  <a:spcPct val="80000"/>
                </a:lnSpc>
                <a:defRPr spc="500">
                  <a:solidFill>
                    <a:srgbClr val="FFFFFF"/>
                  </a:solidFill>
                </a:defRPr>
              </a:pPr>
              <a:r>
                <a:rPr lang="ru-RU" sz="5000" b="0" i="0" strike="noStrike" cap="none" spc="350" baseline="0" dirty="0">
                  <a:solidFill>
                    <a:srgbClr val="FFFFFF"/>
                  </a:solidFill>
                  <a:effectLst/>
                  <a:latin typeface="Open Sans Light"/>
                  <a:ea typeface="Open Sans Light"/>
                  <a:cs typeface="Open Sans Light"/>
                </a:rPr>
                <a:t>Результаты </a:t>
              </a:r>
              <a:r>
                <a:rPr lang="ru-RU" sz="5000" b="0" i="0" strike="noStrike" cap="none" spc="0" baseline="0" dirty="0">
                  <a:solidFill>
                    <a:srgbClr val="FFFFFF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820 000</a:t>
              </a:r>
              <a:r>
                <a:rPr lang="sv-SE" sz="5000" b="0" i="0" strike="noStrike" cap="none" spc="0" baseline="0" dirty="0">
                  <a:solidFill>
                    <a:srgbClr val="FFFFFF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+</a:t>
              </a:r>
              <a:r>
                <a:rPr lang="ru-RU" sz="5000" b="0" i="0" strike="noStrike" cap="none" spc="350" baseline="0" dirty="0">
                  <a:solidFill>
                    <a:srgbClr val="FFFFFF"/>
                  </a:solidFill>
                  <a:effectLst/>
                  <a:latin typeface="Open Sans Light"/>
                  <a:ea typeface="Open Sans Light"/>
                  <a:cs typeface="Open Sans Light"/>
                </a:rPr>
                <a:t> тестов демонстрируют</a:t>
              </a:r>
              <a:r>
                <a:rPr lang="ru-RU" sz="5000" b="0" i="0" strike="noStrike" cap="none" spc="0" baseline="0" dirty="0">
                  <a:solidFill>
                    <a:srgbClr val="FFFFFF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 отсутствие баланса</a:t>
              </a:r>
            </a:p>
          </p:txBody>
        </p:sp>
        <p:grpSp>
          <p:nvGrpSpPr>
            <p:cNvPr id="243" name="Gruppera"/>
            <p:cNvGrpSpPr/>
            <p:nvPr/>
          </p:nvGrpSpPr>
          <p:grpSpPr>
            <a:xfrm>
              <a:off x="677991" y="2810500"/>
              <a:ext cx="23101017" cy="9911104"/>
              <a:chOff x="177801" y="77388"/>
              <a:chExt cx="23101017" cy="9911101"/>
            </a:xfrm>
          </p:grpSpPr>
          <p:grpSp>
            <p:nvGrpSpPr>
              <p:cNvPr id="191" name="Gruppera"/>
              <p:cNvGrpSpPr/>
              <p:nvPr/>
            </p:nvGrpSpPr>
            <p:grpSpPr>
              <a:xfrm>
                <a:off x="16995140" y="77389"/>
                <a:ext cx="6283678" cy="1731140"/>
                <a:chOff x="1" y="77389"/>
                <a:chExt cx="6283677" cy="1731139"/>
              </a:xfrm>
            </p:grpSpPr>
            <p:sp>
              <p:nvSpPr>
                <p:cNvPr id="189" name="97%"/>
                <p:cNvSpPr txBox="1"/>
                <p:nvPr/>
              </p:nvSpPr>
              <p:spPr>
                <a:xfrm>
                  <a:off x="2127379" y="77389"/>
                  <a:ext cx="1982650" cy="960647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50800" tIns="50800" rIns="50800" bIns="50800" numCol="1" anchor="ctr">
                  <a:spAutoFit/>
                </a:bodyPr>
                <a:lstStyle>
                  <a:lvl1pPr defTabSz="457200">
                    <a:lnSpc>
                      <a:spcPts val="7200"/>
                    </a:lnSpc>
                    <a:defRPr>
                      <a:solidFill>
                        <a:srgbClr val="FFFFFF"/>
                      </a:solidFill>
                      <a:latin typeface="Open Sans Semibold"/>
                      <a:ea typeface="Open Sans Semibold"/>
                      <a:cs typeface="Open Sans Semibold"/>
                      <a:sym typeface="Open Sans Semibold"/>
                    </a:defRPr>
                  </a:lvl1pPr>
                </a:lstStyle>
                <a:p>
                  <a:r>
                    <a:rPr lang="ru-RU" sz="5000" b="0" i="0" strike="noStrike" cap="none" spc="0" baseline="0" dirty="0">
                      <a:solidFill>
                        <a:srgbClr val="FFFFFF"/>
                      </a:solidFill>
                      <a:effectLst/>
                      <a:latin typeface="Open Sans Semibold"/>
                      <a:ea typeface="Open Sans Semibold"/>
                      <a:cs typeface="Open Sans Semibold"/>
                    </a:rPr>
                    <a:t>97 %</a:t>
                  </a:r>
                </a:p>
              </p:txBody>
            </p:sp>
            <p:sp>
              <p:nvSpPr>
                <p:cNvPr id="190" name="Global average…"/>
                <p:cNvSpPr txBox="1"/>
                <p:nvPr/>
              </p:nvSpPr>
              <p:spPr>
                <a:xfrm>
                  <a:off x="1" y="936495"/>
                  <a:ext cx="6283677" cy="872033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/>
                <a:p>
                  <a:pPr defTabSz="457200">
                    <a:defRPr sz="2500">
                      <a:solidFill>
                        <a:srgbClr val="FFFFFF"/>
                      </a:solidFill>
                    </a:defRPr>
                  </a:pPr>
                  <a:r>
                    <a:rPr lang="ru-RU" sz="2500" b="0" i="0" strike="noStrike" cap="none" spc="0" baseline="0" dirty="0">
                      <a:solidFill>
                        <a:srgbClr val="FFFFFF"/>
                      </a:solidFill>
                      <a:effectLst/>
                      <a:latin typeface="Open Sans Light"/>
                      <a:ea typeface="Open Sans Light"/>
                      <a:cs typeface="Open Sans Light"/>
                    </a:rPr>
                    <a:t>Среднее количество в мире </a:t>
                  </a:r>
                </a:p>
                <a:p>
                  <a:pPr defTabSz="457200">
                    <a:defRPr sz="2500">
                      <a:solidFill>
                        <a:srgbClr val="FFFFFF"/>
                      </a:solidFill>
                    </a:defRPr>
                  </a:pPr>
                  <a:r>
                    <a:rPr lang="ru-RU" sz="2500" b="0" i="0" strike="noStrike" cap="none" spc="0" baseline="0" dirty="0">
                      <a:solidFill>
                        <a:srgbClr val="FFFFFF"/>
                      </a:solidFill>
                      <a:effectLst/>
                      <a:latin typeface="Open Sans Light"/>
                      <a:ea typeface="Open Sans Light"/>
                      <a:cs typeface="Open Sans Light"/>
                    </a:rPr>
                    <a:t>(по состоянию на текущий момент)</a:t>
                  </a:r>
                </a:p>
              </p:txBody>
            </p:sp>
          </p:grpSp>
          <p:grpSp>
            <p:nvGrpSpPr>
              <p:cNvPr id="200" name="Gruppera"/>
              <p:cNvGrpSpPr/>
              <p:nvPr/>
            </p:nvGrpSpPr>
            <p:grpSpPr>
              <a:xfrm>
                <a:off x="6477435" y="77388"/>
                <a:ext cx="5605655" cy="4224478"/>
                <a:chOff x="811492" y="77387"/>
                <a:chExt cx="5605654" cy="4224478"/>
              </a:xfrm>
            </p:grpSpPr>
            <p:grpSp>
              <p:nvGrpSpPr>
                <p:cNvPr id="194" name="Gruppera"/>
                <p:cNvGrpSpPr/>
                <p:nvPr/>
              </p:nvGrpSpPr>
              <p:grpSpPr>
                <a:xfrm>
                  <a:off x="811492" y="77387"/>
                  <a:ext cx="4616646" cy="1346087"/>
                  <a:chOff x="811492" y="77388"/>
                  <a:chExt cx="4616645" cy="1346082"/>
                </a:xfrm>
              </p:grpSpPr>
              <p:sp>
                <p:nvSpPr>
                  <p:cNvPr id="192" name="95%"/>
                  <p:cNvSpPr/>
                  <p:nvPr/>
                </p:nvSpPr>
                <p:spPr>
                  <a:xfrm>
                    <a:off x="2293289" y="77388"/>
                    <a:ext cx="1722003" cy="960644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extrusionOk="0">
                        <a:moveTo>
                          <a:pt x="0" y="0"/>
                        </a:moveTo>
                        <a:lnTo>
                          <a:pt x="21600" y="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        </a:ext>
                  </a:extLst>
                </p:spPr>
                <p:txBody>
                  <a:bodyPr wrap="square" lIns="50800" tIns="50800" rIns="50800" bIns="50800" numCol="1" anchor="ctr">
                    <a:spAutoFit/>
                  </a:bodyPr>
                  <a:lstStyle>
                    <a:lvl1pPr defTabSz="457200">
                      <a:lnSpc>
                        <a:spcPts val="7200"/>
                      </a:lnSpc>
                      <a:defRPr>
                        <a:solidFill>
                          <a:srgbClr val="FFFFFF"/>
                        </a:solidFill>
                        <a:latin typeface="Open Sans Semibold"/>
                        <a:ea typeface="Open Sans Semibold"/>
                        <a:cs typeface="Open Sans Semibold"/>
                        <a:sym typeface="Open Sans Semibold"/>
                      </a:defRPr>
                    </a:lvl1pPr>
                  </a:lstStyle>
                  <a:p>
                    <a:r>
                      <a:rPr lang="ru-RU" sz="5000" b="0" i="0" strike="noStrike" cap="none" spc="0" baseline="0" dirty="0">
                        <a:solidFill>
                          <a:srgbClr val="FFFFFF"/>
                        </a:solidFill>
                        <a:effectLst/>
                        <a:latin typeface="Open Sans Semibold"/>
                        <a:ea typeface="Open Sans Semibold"/>
                        <a:cs typeface="Open Sans Semibold"/>
                      </a:rPr>
                      <a:t>95 %</a:t>
                    </a:r>
                  </a:p>
                </p:txBody>
              </p:sp>
              <p:sp>
                <p:nvSpPr>
                  <p:cNvPr id="193" name="Europe"/>
                  <p:cNvSpPr/>
                  <p:nvPr/>
                </p:nvSpPr>
                <p:spPr>
                  <a:xfrm>
                    <a:off x="811492" y="861127"/>
                    <a:ext cx="4616645" cy="56234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extrusionOk="0">
                        <a:moveTo>
                          <a:pt x="0" y="0"/>
                        </a:moveTo>
                        <a:lnTo>
                          <a:pt x="21600" y="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        </a:ext>
                  </a:extLst>
                </p:spPr>
                <p:txBody>
                  <a:bodyPr wrap="square" lIns="50800" tIns="50800" rIns="50800" bIns="50800" numCol="1" anchor="ctr">
                    <a:spAutoFit/>
                  </a:bodyPr>
                  <a:lstStyle>
                    <a:lvl1pPr defTabSz="457200">
                      <a:lnSpc>
                        <a:spcPts val="3800"/>
                      </a:lnSpc>
                      <a:defRPr sz="2500">
                        <a:solidFill>
                          <a:srgbClr val="FFFFFF"/>
                        </a:solidFill>
                      </a:defRPr>
                    </a:lvl1pPr>
                  </a:lstStyle>
                  <a:p>
                    <a:r>
                      <a:rPr lang="ru-RU" sz="2500" b="0" i="0" strike="noStrike" cap="none" spc="0" baseline="0">
                        <a:solidFill>
                          <a:srgbClr val="FFFFFF"/>
                        </a:solidFill>
                        <a:effectLst/>
                        <a:latin typeface="Open Sans Light"/>
                        <a:ea typeface="Open Sans Light"/>
                        <a:cs typeface="Open Sans Light"/>
                      </a:rPr>
                      <a:t>Европа</a:t>
                    </a:r>
                  </a:p>
                </p:txBody>
              </p:sp>
            </p:grpSp>
            <p:grpSp>
              <p:nvGrpSpPr>
                <p:cNvPr id="199" name="Gruppera"/>
                <p:cNvGrpSpPr/>
                <p:nvPr/>
              </p:nvGrpSpPr>
              <p:grpSpPr>
                <a:xfrm>
                  <a:off x="2287757" y="1446275"/>
                  <a:ext cx="4129389" cy="2855590"/>
                  <a:chOff x="0" y="0"/>
                  <a:chExt cx="4129388" cy="2855589"/>
                </a:xfrm>
              </p:grpSpPr>
              <p:grpSp>
                <p:nvGrpSpPr>
                  <p:cNvPr id="197" name="Gruppera"/>
                  <p:cNvGrpSpPr/>
                  <p:nvPr/>
                </p:nvGrpSpPr>
                <p:grpSpPr>
                  <a:xfrm>
                    <a:off x="835200" y="12366"/>
                    <a:ext cx="3294189" cy="2843224"/>
                    <a:chOff x="0" y="0"/>
                    <a:chExt cx="3294187" cy="2843223"/>
                  </a:xfrm>
                </p:grpSpPr>
                <p:sp>
                  <p:nvSpPr>
                    <p:cNvPr id="195" name="Cirkel"/>
                    <p:cNvSpPr/>
                    <p:nvPr/>
                  </p:nvSpPr>
                  <p:spPr>
                    <a:xfrm>
                      <a:off x="3147303" y="2696338"/>
                      <a:ext cx="146885" cy="146886"/>
                    </a:xfrm>
                    <a:prstGeom prst="ellipse">
                      <a:avLst/>
                    </a:prstGeom>
                    <a:solidFill>
                      <a:srgbClr val="E52B2A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50800" tIns="50800" rIns="50800" bIns="50800" numCol="1" anchor="ctr">
                      <a:noAutofit/>
                    </a:bodyPr>
                    <a:lstStyle/>
                    <a:p>
                      <a:pPr>
                        <a:defRPr sz="3200">
                          <a:solidFill>
                            <a:srgbClr val="FFFFFF"/>
                          </a:solidFill>
                        </a:defRPr>
                      </a:pPr>
                      <a:endParaRPr/>
                    </a:p>
                  </p:txBody>
                </p:sp>
                <p:sp>
                  <p:nvSpPr>
                    <p:cNvPr id="196" name="Linje"/>
                    <p:cNvSpPr/>
                    <p:nvPr/>
                  </p:nvSpPr>
                  <p:spPr>
                    <a:xfrm>
                      <a:off x="0" y="-1"/>
                      <a:ext cx="3213980" cy="2757702"/>
                    </a:xfrm>
                    <a:prstGeom prst="line">
                      <a:avLst/>
                    </a:prstGeom>
                    <a:noFill/>
                    <a:ln w="25400" cap="flat">
                      <a:solidFill>
                        <a:srgbClr val="E52B2A"/>
                      </a:solidFill>
                      <a:prstDash val="solid"/>
                      <a:miter lim="400000"/>
                    </a:ln>
                    <a:effectLst/>
                  </p:spPr>
                  <p:txBody>
                    <a:bodyPr wrap="square" lIns="50800" tIns="50800" rIns="50800" bIns="50800" numCol="1" anchor="ctr">
                      <a:noAutofit/>
                    </a:bodyPr>
                    <a:lstStyle/>
                    <a:p>
                      <a:pPr>
                        <a:defRPr sz="3200"/>
                      </a:pPr>
                      <a:endParaRPr/>
                    </a:p>
                  </p:txBody>
                </p:sp>
              </p:grpSp>
              <p:sp>
                <p:nvSpPr>
                  <p:cNvPr id="198" name="Linje"/>
                  <p:cNvSpPr/>
                  <p:nvPr/>
                </p:nvSpPr>
                <p:spPr>
                  <a:xfrm>
                    <a:off x="0" y="0"/>
                    <a:ext cx="1708162" cy="0"/>
                  </a:xfrm>
                  <a:prstGeom prst="line">
                    <a:avLst/>
                  </a:prstGeom>
                  <a:noFill/>
                  <a:ln w="25400" cap="flat">
                    <a:solidFill>
                      <a:srgbClr val="E52B2A"/>
                    </a:solidFill>
                    <a:prstDash val="solid"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>
                      <a:defRPr sz="3200"/>
                    </a:pPr>
                    <a:endParaRPr/>
                  </a:p>
                </p:txBody>
              </p:sp>
            </p:grpSp>
          </p:grpSp>
          <p:grpSp>
            <p:nvGrpSpPr>
              <p:cNvPr id="209" name="Gruppera"/>
              <p:cNvGrpSpPr/>
              <p:nvPr/>
            </p:nvGrpSpPr>
            <p:grpSpPr>
              <a:xfrm>
                <a:off x="177801" y="77389"/>
                <a:ext cx="7623697" cy="4512346"/>
                <a:chOff x="177801" y="77388"/>
                <a:chExt cx="7623696" cy="4512345"/>
              </a:xfrm>
            </p:grpSpPr>
            <p:grpSp>
              <p:nvGrpSpPr>
                <p:cNvPr id="203" name="Gruppera"/>
                <p:cNvGrpSpPr/>
                <p:nvPr/>
              </p:nvGrpSpPr>
              <p:grpSpPr>
                <a:xfrm>
                  <a:off x="177801" y="77388"/>
                  <a:ext cx="5838389" cy="1366137"/>
                  <a:chOff x="177801" y="77390"/>
                  <a:chExt cx="5838388" cy="1366131"/>
                </a:xfrm>
              </p:grpSpPr>
              <p:sp>
                <p:nvSpPr>
                  <p:cNvPr id="201" name="99%"/>
                  <p:cNvSpPr/>
                  <p:nvPr/>
                </p:nvSpPr>
                <p:spPr>
                  <a:xfrm>
                    <a:off x="1767242" y="77390"/>
                    <a:ext cx="2741232" cy="96064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extrusionOk="0">
                        <a:moveTo>
                          <a:pt x="0" y="0"/>
                        </a:moveTo>
                        <a:lnTo>
                          <a:pt x="21600" y="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        </a:ext>
                  </a:extLst>
                </p:spPr>
                <p:txBody>
                  <a:bodyPr wrap="square" lIns="50800" tIns="50800" rIns="50800" bIns="50800" numCol="1" anchor="ctr">
                    <a:spAutoFit/>
                  </a:bodyPr>
                  <a:lstStyle>
                    <a:lvl1pPr defTabSz="457200">
                      <a:lnSpc>
                        <a:spcPts val="7200"/>
                      </a:lnSpc>
                      <a:defRPr>
                        <a:solidFill>
                          <a:srgbClr val="FFFFFF"/>
                        </a:solidFill>
                        <a:latin typeface="Open Sans Semibold"/>
                        <a:ea typeface="Open Sans Semibold"/>
                        <a:cs typeface="Open Sans Semibold"/>
                        <a:sym typeface="Open Sans Semibold"/>
                      </a:defRPr>
                    </a:lvl1pPr>
                  </a:lstStyle>
                  <a:p>
                    <a:r>
                      <a:rPr lang="ru-RU" sz="5000" b="0" i="0" strike="noStrike" cap="none" spc="0" baseline="0" dirty="0">
                        <a:solidFill>
                          <a:srgbClr val="FFFFFF"/>
                        </a:solidFill>
                        <a:effectLst/>
                        <a:latin typeface="Open Sans Semibold"/>
                        <a:ea typeface="Open Sans Semibold"/>
                        <a:cs typeface="Open Sans Semibold"/>
                      </a:rPr>
                      <a:t>99 %</a:t>
                    </a:r>
                  </a:p>
                </p:txBody>
              </p:sp>
              <p:sp>
                <p:nvSpPr>
                  <p:cNvPr id="202" name="North America"/>
                  <p:cNvSpPr/>
                  <p:nvPr/>
                </p:nvSpPr>
                <p:spPr>
                  <a:xfrm>
                    <a:off x="177801" y="1020728"/>
                    <a:ext cx="5838388" cy="42279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extrusionOk="0">
                        <a:moveTo>
                          <a:pt x="0" y="0"/>
                        </a:moveTo>
                        <a:lnTo>
                          <a:pt x="21600" y="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        </a:ext>
                  </a:extLst>
                </p:spPr>
                <p:txBody>
                  <a:bodyPr wrap="square" lIns="50800" tIns="50800" rIns="50800" bIns="50800" numCol="1" anchor="t">
                    <a:spAutoFit/>
                  </a:bodyPr>
                  <a:lstStyle>
                    <a:lvl1pPr defTabSz="457200">
                      <a:lnSpc>
                        <a:spcPct val="80000"/>
                      </a:lnSpc>
                      <a:defRPr sz="2500">
                        <a:solidFill>
                          <a:srgbClr val="FFFFFF"/>
                        </a:solidFill>
                      </a:defRPr>
                    </a:lvl1pPr>
                  </a:lstStyle>
                  <a:p>
                    <a:r>
                      <a:rPr lang="ru-RU" sz="2500" b="0" i="0" strike="noStrike" cap="none" spc="0" baseline="0" dirty="0">
                        <a:solidFill>
                          <a:srgbClr val="FFFFFF"/>
                        </a:solidFill>
                        <a:effectLst/>
                        <a:latin typeface="Open Sans Light"/>
                        <a:ea typeface="Open Sans Light"/>
                        <a:cs typeface="Open Sans Light"/>
                      </a:rPr>
                      <a:t>Северная Америка</a:t>
                    </a:r>
                  </a:p>
                </p:txBody>
              </p:sp>
            </p:grpSp>
            <p:grpSp>
              <p:nvGrpSpPr>
                <p:cNvPr id="208" name="Gruppera"/>
                <p:cNvGrpSpPr/>
                <p:nvPr/>
              </p:nvGrpSpPr>
              <p:grpSpPr>
                <a:xfrm>
                  <a:off x="1556223" y="1449567"/>
                  <a:ext cx="6245274" cy="3140166"/>
                  <a:chOff x="-211020" y="-1"/>
                  <a:chExt cx="6245272" cy="3140165"/>
                </a:xfrm>
              </p:grpSpPr>
              <p:sp>
                <p:nvSpPr>
                  <p:cNvPr id="204" name="Linje"/>
                  <p:cNvSpPr/>
                  <p:nvPr/>
                </p:nvSpPr>
                <p:spPr>
                  <a:xfrm>
                    <a:off x="-211020" y="1787"/>
                    <a:ext cx="3095998" cy="1"/>
                  </a:xfrm>
                  <a:prstGeom prst="line">
                    <a:avLst/>
                  </a:prstGeom>
                  <a:noFill/>
                  <a:ln w="25400" cap="flat">
                    <a:solidFill>
                      <a:srgbClr val="E52B2A"/>
                    </a:solidFill>
                    <a:prstDash val="solid"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>
                      <a:defRPr sz="3200"/>
                    </a:pPr>
                    <a:endParaRPr dirty="0"/>
                  </a:p>
                </p:txBody>
              </p:sp>
              <p:grpSp>
                <p:nvGrpSpPr>
                  <p:cNvPr id="207" name="Gruppera"/>
                  <p:cNvGrpSpPr/>
                  <p:nvPr/>
                </p:nvGrpSpPr>
                <p:grpSpPr>
                  <a:xfrm>
                    <a:off x="1239106" y="-1"/>
                    <a:ext cx="4795146" cy="3140165"/>
                    <a:chOff x="0" y="0"/>
                    <a:chExt cx="4795145" cy="3140163"/>
                  </a:xfrm>
                </p:grpSpPr>
                <p:sp>
                  <p:nvSpPr>
                    <p:cNvPr id="205" name="Cirkel"/>
                    <p:cNvSpPr/>
                    <p:nvPr/>
                  </p:nvSpPr>
                  <p:spPr>
                    <a:xfrm>
                      <a:off x="4648260" y="2993279"/>
                      <a:ext cx="146886" cy="146885"/>
                    </a:xfrm>
                    <a:prstGeom prst="ellipse">
                      <a:avLst/>
                    </a:prstGeom>
                    <a:solidFill>
                      <a:srgbClr val="E52B2A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50800" tIns="50800" rIns="50800" bIns="50800" numCol="1" anchor="ctr">
                      <a:noAutofit/>
                    </a:bodyPr>
                    <a:lstStyle/>
                    <a:p>
                      <a:pPr>
                        <a:defRPr sz="3200">
                          <a:solidFill>
                            <a:srgbClr val="FFFFFF"/>
                          </a:solidFill>
                        </a:defRPr>
                      </a:pPr>
                      <a:endParaRPr/>
                    </a:p>
                  </p:txBody>
                </p:sp>
                <p:sp>
                  <p:nvSpPr>
                    <p:cNvPr id="206" name="Linje"/>
                    <p:cNvSpPr/>
                    <p:nvPr/>
                  </p:nvSpPr>
                  <p:spPr>
                    <a:xfrm>
                      <a:off x="0" y="0"/>
                      <a:ext cx="4721858" cy="3063330"/>
                    </a:xfrm>
                    <a:prstGeom prst="line">
                      <a:avLst/>
                    </a:prstGeom>
                    <a:noFill/>
                    <a:ln w="25400" cap="flat">
                      <a:solidFill>
                        <a:srgbClr val="E52B2A"/>
                      </a:solidFill>
                      <a:prstDash val="solid"/>
                      <a:miter lim="400000"/>
                    </a:ln>
                    <a:effectLst/>
                  </p:spPr>
                  <p:txBody>
                    <a:bodyPr wrap="square" lIns="50800" tIns="50800" rIns="50800" bIns="50800" numCol="1" anchor="ctr">
                      <a:noAutofit/>
                    </a:bodyPr>
                    <a:lstStyle/>
                    <a:p>
                      <a:pPr>
                        <a:defRPr sz="3200"/>
                      </a:pPr>
                      <a:endParaRPr/>
                    </a:p>
                  </p:txBody>
                </p:sp>
              </p:grpSp>
            </p:grpSp>
          </p:grpSp>
          <p:grpSp>
            <p:nvGrpSpPr>
              <p:cNvPr id="218" name="Gruppera"/>
              <p:cNvGrpSpPr/>
              <p:nvPr/>
            </p:nvGrpSpPr>
            <p:grpSpPr>
              <a:xfrm>
                <a:off x="11484287" y="77389"/>
                <a:ext cx="5909824" cy="4818839"/>
                <a:chOff x="152401" y="77388"/>
                <a:chExt cx="5909823" cy="4818838"/>
              </a:xfrm>
            </p:grpSpPr>
            <p:grpSp>
              <p:nvGrpSpPr>
                <p:cNvPr id="212" name="Gruppera"/>
                <p:cNvGrpSpPr/>
                <p:nvPr/>
              </p:nvGrpSpPr>
              <p:grpSpPr>
                <a:xfrm>
                  <a:off x="152401" y="77388"/>
                  <a:ext cx="5909823" cy="1351569"/>
                  <a:chOff x="152401" y="77390"/>
                  <a:chExt cx="5909822" cy="1351563"/>
                </a:xfrm>
              </p:grpSpPr>
              <p:sp>
                <p:nvSpPr>
                  <p:cNvPr id="210" name="98%"/>
                  <p:cNvSpPr/>
                  <p:nvPr/>
                </p:nvSpPr>
                <p:spPr>
                  <a:xfrm>
                    <a:off x="1708980" y="77390"/>
                    <a:ext cx="2850956" cy="96064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extrusionOk="0">
                        <a:moveTo>
                          <a:pt x="0" y="0"/>
                        </a:moveTo>
                        <a:lnTo>
                          <a:pt x="21600" y="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        </a:ext>
                  </a:extLst>
                </p:spPr>
                <p:txBody>
                  <a:bodyPr wrap="square" lIns="50800" tIns="50800" rIns="50800" bIns="50800" numCol="1" anchor="ctr">
                    <a:spAutoFit/>
                  </a:bodyPr>
                  <a:lstStyle>
                    <a:lvl1pPr defTabSz="457200">
                      <a:lnSpc>
                        <a:spcPts val="7200"/>
                      </a:lnSpc>
                      <a:defRPr>
                        <a:solidFill>
                          <a:srgbClr val="FFFFFF"/>
                        </a:solidFill>
                        <a:latin typeface="Open Sans Semibold"/>
                        <a:ea typeface="Open Sans Semibold"/>
                        <a:cs typeface="Open Sans Semibold"/>
                        <a:sym typeface="Open Sans Semibold"/>
                      </a:defRPr>
                    </a:lvl1pPr>
                  </a:lstStyle>
                  <a:p>
                    <a:r>
                      <a:rPr lang="ru-RU" sz="5000" b="0" i="0" strike="noStrike" cap="none" spc="0" baseline="0" dirty="0">
                        <a:solidFill>
                          <a:srgbClr val="FFFFFF"/>
                        </a:solidFill>
                        <a:effectLst/>
                        <a:latin typeface="Open Sans Semibold"/>
                        <a:ea typeface="Open Sans Semibold"/>
                        <a:cs typeface="Open Sans Semibold"/>
                      </a:rPr>
                      <a:t>98 %</a:t>
                    </a:r>
                  </a:p>
                </p:txBody>
              </p:sp>
              <p:sp>
                <p:nvSpPr>
                  <p:cNvPr id="211" name="Middle-east"/>
                  <p:cNvSpPr/>
                  <p:nvPr/>
                </p:nvSpPr>
                <p:spPr>
                  <a:xfrm>
                    <a:off x="152401" y="866610"/>
                    <a:ext cx="5909822" cy="56234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extrusionOk="0">
                        <a:moveTo>
                          <a:pt x="0" y="0"/>
                        </a:moveTo>
                        <a:lnTo>
                          <a:pt x="21600" y="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        </a:ext>
                  </a:extLst>
                </p:spPr>
                <p:txBody>
                  <a:bodyPr wrap="square" lIns="50800" tIns="50800" rIns="50800" bIns="50800" numCol="1" anchor="ctr">
                    <a:spAutoFit/>
                  </a:bodyPr>
                  <a:lstStyle>
                    <a:lvl1pPr defTabSz="457200">
                      <a:lnSpc>
                        <a:spcPts val="3800"/>
                      </a:lnSpc>
                      <a:defRPr sz="2500">
                        <a:solidFill>
                          <a:srgbClr val="FFFFFF"/>
                        </a:solidFill>
                      </a:defRPr>
                    </a:lvl1pPr>
                  </a:lstStyle>
                  <a:p>
                    <a:r>
                      <a:rPr lang="ru-RU" sz="2500" b="0" i="0" strike="noStrike" cap="none" spc="0" baseline="0">
                        <a:solidFill>
                          <a:srgbClr val="FFFFFF"/>
                        </a:solidFill>
                        <a:effectLst/>
                        <a:latin typeface="Open Sans Light"/>
                        <a:ea typeface="Open Sans Light"/>
                        <a:cs typeface="Open Sans Light"/>
                      </a:rPr>
                      <a:t>Ближний Восток</a:t>
                    </a:r>
                  </a:p>
                </p:txBody>
              </p:sp>
            </p:grpSp>
            <p:grpSp>
              <p:nvGrpSpPr>
                <p:cNvPr id="217" name="Gruppera"/>
                <p:cNvGrpSpPr/>
                <p:nvPr/>
              </p:nvGrpSpPr>
              <p:grpSpPr>
                <a:xfrm>
                  <a:off x="1708981" y="1446276"/>
                  <a:ext cx="2850956" cy="3449950"/>
                  <a:chOff x="0" y="0"/>
                  <a:chExt cx="2850954" cy="3449949"/>
                </a:xfrm>
              </p:grpSpPr>
              <p:grpSp>
                <p:nvGrpSpPr>
                  <p:cNvPr id="215" name="Gruppera"/>
                  <p:cNvGrpSpPr/>
                  <p:nvPr/>
                </p:nvGrpSpPr>
                <p:grpSpPr>
                  <a:xfrm>
                    <a:off x="88289" y="6519"/>
                    <a:ext cx="1363902" cy="3443431"/>
                    <a:chOff x="0" y="0"/>
                    <a:chExt cx="1363901" cy="3443429"/>
                  </a:xfrm>
                </p:grpSpPr>
                <p:sp>
                  <p:nvSpPr>
                    <p:cNvPr id="213" name="Cirkel"/>
                    <p:cNvSpPr/>
                    <p:nvPr/>
                  </p:nvSpPr>
                  <p:spPr>
                    <a:xfrm>
                      <a:off x="0" y="3296545"/>
                      <a:ext cx="146885" cy="146885"/>
                    </a:xfrm>
                    <a:prstGeom prst="ellipse">
                      <a:avLst/>
                    </a:prstGeom>
                    <a:solidFill>
                      <a:srgbClr val="E52B2A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50800" tIns="50800" rIns="50800" bIns="50800" numCol="1" anchor="ctr">
                      <a:noAutofit/>
                    </a:bodyPr>
                    <a:lstStyle/>
                    <a:p>
                      <a:pPr>
                        <a:defRPr sz="3200">
                          <a:solidFill>
                            <a:srgbClr val="FFFFFF"/>
                          </a:solidFill>
                        </a:defRPr>
                      </a:pPr>
                      <a:endParaRPr/>
                    </a:p>
                  </p:txBody>
                </p:sp>
                <p:sp>
                  <p:nvSpPr>
                    <p:cNvPr id="214" name="Linje"/>
                    <p:cNvSpPr/>
                    <p:nvPr/>
                  </p:nvSpPr>
                  <p:spPr>
                    <a:xfrm flipH="1">
                      <a:off x="75426" y="0"/>
                      <a:ext cx="1288476" cy="3358863"/>
                    </a:xfrm>
                    <a:prstGeom prst="line">
                      <a:avLst/>
                    </a:prstGeom>
                    <a:noFill/>
                    <a:ln w="25400" cap="flat">
                      <a:solidFill>
                        <a:srgbClr val="E52B2A"/>
                      </a:solidFill>
                      <a:prstDash val="solid"/>
                      <a:miter lim="400000"/>
                    </a:ln>
                    <a:effectLst/>
                  </p:spPr>
                  <p:txBody>
                    <a:bodyPr wrap="square" lIns="50800" tIns="50800" rIns="50800" bIns="50800" numCol="1" anchor="ctr">
                      <a:noAutofit/>
                    </a:bodyPr>
                    <a:lstStyle/>
                    <a:p>
                      <a:pPr>
                        <a:defRPr sz="3200"/>
                      </a:pPr>
                      <a:endParaRPr/>
                    </a:p>
                  </p:txBody>
                </p:sp>
              </p:grpSp>
              <p:sp>
                <p:nvSpPr>
                  <p:cNvPr id="216" name="Linje"/>
                  <p:cNvSpPr/>
                  <p:nvPr/>
                </p:nvSpPr>
                <p:spPr>
                  <a:xfrm>
                    <a:off x="0" y="0"/>
                    <a:ext cx="2850955" cy="0"/>
                  </a:xfrm>
                  <a:prstGeom prst="line">
                    <a:avLst/>
                  </a:prstGeom>
                  <a:noFill/>
                  <a:ln w="25400" cap="flat">
                    <a:solidFill>
                      <a:srgbClr val="E52B2A"/>
                    </a:solidFill>
                    <a:prstDash val="solid"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>
                      <a:defRPr sz="3200"/>
                    </a:pPr>
                    <a:endParaRPr/>
                  </a:p>
                </p:txBody>
              </p:sp>
            </p:grpSp>
          </p:grpSp>
          <p:grpSp>
            <p:nvGrpSpPr>
              <p:cNvPr id="226" name="Gruppera"/>
              <p:cNvGrpSpPr/>
              <p:nvPr/>
            </p:nvGrpSpPr>
            <p:grpSpPr>
              <a:xfrm>
                <a:off x="14718080" y="5467456"/>
                <a:ext cx="5324496" cy="4510316"/>
                <a:chOff x="502167" y="-1"/>
                <a:chExt cx="5324495" cy="4510314"/>
              </a:xfrm>
            </p:grpSpPr>
            <p:grpSp>
              <p:nvGrpSpPr>
                <p:cNvPr id="221" name="Gruppera"/>
                <p:cNvGrpSpPr/>
                <p:nvPr/>
              </p:nvGrpSpPr>
              <p:grpSpPr>
                <a:xfrm>
                  <a:off x="502167" y="3159772"/>
                  <a:ext cx="5324495" cy="1350541"/>
                  <a:chOff x="502167" y="-60496"/>
                  <a:chExt cx="5324494" cy="1350536"/>
                </a:xfrm>
              </p:grpSpPr>
              <p:sp>
                <p:nvSpPr>
                  <p:cNvPr id="219" name="98%"/>
                  <p:cNvSpPr/>
                  <p:nvPr/>
                </p:nvSpPr>
                <p:spPr>
                  <a:xfrm>
                    <a:off x="2326466" y="-60496"/>
                    <a:ext cx="1607977" cy="960644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extrusionOk="0">
                        <a:moveTo>
                          <a:pt x="0" y="0"/>
                        </a:moveTo>
                        <a:lnTo>
                          <a:pt x="21600" y="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        </a:ext>
                  </a:extLst>
                </p:spPr>
                <p:txBody>
                  <a:bodyPr wrap="square" lIns="50800" tIns="50800" rIns="50800" bIns="50800" numCol="1" anchor="ctr">
                    <a:spAutoFit/>
                  </a:bodyPr>
                  <a:lstStyle>
                    <a:lvl1pPr defTabSz="457200">
                      <a:lnSpc>
                        <a:spcPts val="7200"/>
                      </a:lnSpc>
                      <a:defRPr>
                        <a:solidFill>
                          <a:srgbClr val="FFFFFF"/>
                        </a:solidFill>
                        <a:latin typeface="Open Sans Semibold"/>
                        <a:ea typeface="Open Sans Semibold"/>
                        <a:cs typeface="Open Sans Semibold"/>
                        <a:sym typeface="Open Sans Semibold"/>
                      </a:defRPr>
                    </a:lvl1pPr>
                  </a:lstStyle>
                  <a:p>
                    <a:r>
                      <a:rPr lang="ru-RU" sz="5000" b="0" i="0" strike="noStrike" cap="none" spc="0" baseline="0" dirty="0">
                        <a:solidFill>
                          <a:srgbClr val="FFFFFF"/>
                        </a:solidFill>
                        <a:effectLst/>
                        <a:latin typeface="Open Sans Semibold"/>
                        <a:ea typeface="Open Sans Semibold"/>
                        <a:cs typeface="Open Sans Semibold"/>
                      </a:rPr>
                      <a:t>98 %</a:t>
                    </a:r>
                  </a:p>
                </p:txBody>
              </p:sp>
              <p:sp>
                <p:nvSpPr>
                  <p:cNvPr id="220" name="Asia"/>
                  <p:cNvSpPr/>
                  <p:nvPr/>
                </p:nvSpPr>
                <p:spPr>
                  <a:xfrm>
                    <a:off x="502167" y="727697"/>
                    <a:ext cx="5324494" cy="56234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extrusionOk="0">
                        <a:moveTo>
                          <a:pt x="0" y="0"/>
                        </a:moveTo>
                        <a:lnTo>
                          <a:pt x="21600" y="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        </a:ext>
                  </a:extLst>
                </p:spPr>
                <p:txBody>
                  <a:bodyPr wrap="square" lIns="50800" tIns="50800" rIns="50800" bIns="50800" numCol="1" anchor="ctr">
                    <a:spAutoFit/>
                  </a:bodyPr>
                  <a:lstStyle>
                    <a:lvl1pPr defTabSz="457200">
                      <a:lnSpc>
                        <a:spcPts val="3800"/>
                      </a:lnSpc>
                      <a:defRPr sz="2500">
                        <a:solidFill>
                          <a:srgbClr val="FFFFFF"/>
                        </a:solidFill>
                      </a:defRPr>
                    </a:lvl1pPr>
                  </a:lstStyle>
                  <a:p>
                    <a:r>
                      <a:rPr lang="ru-RU" sz="2500" b="0" i="0" strike="noStrike" cap="none" spc="0" baseline="0" dirty="0">
                        <a:solidFill>
                          <a:srgbClr val="FFFFFF"/>
                        </a:solidFill>
                        <a:effectLst/>
                        <a:latin typeface="Open Sans Light"/>
                        <a:ea typeface="Open Sans Light"/>
                        <a:cs typeface="Open Sans Light"/>
                      </a:rPr>
                      <a:t>Азия</a:t>
                    </a:r>
                  </a:p>
                </p:txBody>
              </p:sp>
            </p:grpSp>
            <p:sp>
              <p:nvSpPr>
                <p:cNvPr id="222" name="Linje"/>
                <p:cNvSpPr/>
                <p:nvPr/>
              </p:nvSpPr>
              <p:spPr>
                <a:xfrm>
                  <a:off x="2337851" y="3256764"/>
                  <a:ext cx="1607975" cy="1"/>
                </a:xfrm>
                <a:prstGeom prst="line">
                  <a:avLst/>
                </a:prstGeom>
                <a:noFill/>
                <a:ln w="25400" cap="flat">
                  <a:solidFill>
                    <a:srgbClr val="E52B2A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200"/>
                  </a:pPr>
                  <a:endParaRPr/>
                </a:p>
              </p:txBody>
            </p:sp>
            <p:grpSp>
              <p:nvGrpSpPr>
                <p:cNvPr id="225" name="Gruppera"/>
                <p:cNvGrpSpPr/>
                <p:nvPr/>
              </p:nvGrpSpPr>
              <p:grpSpPr>
                <a:xfrm>
                  <a:off x="1344871" y="-1"/>
                  <a:ext cx="1819543" cy="3244483"/>
                  <a:chOff x="0" y="0"/>
                  <a:chExt cx="1819542" cy="3244481"/>
                </a:xfrm>
              </p:grpSpPr>
              <p:sp>
                <p:nvSpPr>
                  <p:cNvPr id="223" name="Cirkel"/>
                  <p:cNvSpPr/>
                  <p:nvPr/>
                </p:nvSpPr>
                <p:spPr>
                  <a:xfrm>
                    <a:off x="0" y="0"/>
                    <a:ext cx="146885" cy="146885"/>
                  </a:xfrm>
                  <a:prstGeom prst="ellipse">
                    <a:avLst/>
                  </a:prstGeom>
                  <a:solidFill>
                    <a:srgbClr val="E52B2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>
                      <a:defRPr sz="3200">
                        <a:solidFill>
                          <a:srgbClr val="FFFFFF"/>
                        </a:solidFill>
                      </a:defRPr>
                    </a:pPr>
                    <a:endParaRPr/>
                  </a:p>
                </p:txBody>
              </p:sp>
              <p:sp>
                <p:nvSpPr>
                  <p:cNvPr id="224" name="Linje"/>
                  <p:cNvSpPr/>
                  <p:nvPr/>
                </p:nvSpPr>
                <p:spPr>
                  <a:xfrm flipH="1" flipV="1">
                    <a:off x="73597" y="70049"/>
                    <a:ext cx="1745946" cy="3174433"/>
                  </a:xfrm>
                  <a:prstGeom prst="line">
                    <a:avLst/>
                  </a:prstGeom>
                  <a:noFill/>
                  <a:ln w="25400" cap="flat">
                    <a:solidFill>
                      <a:srgbClr val="E52B2A"/>
                    </a:solidFill>
                    <a:prstDash val="solid"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>
                      <a:defRPr sz="3200"/>
                    </a:pPr>
                    <a:endParaRPr/>
                  </a:p>
                </p:txBody>
              </p:sp>
            </p:grpSp>
          </p:grpSp>
          <p:grpSp>
            <p:nvGrpSpPr>
              <p:cNvPr id="234" name="Gruppera"/>
              <p:cNvGrpSpPr/>
              <p:nvPr/>
            </p:nvGrpSpPr>
            <p:grpSpPr>
              <a:xfrm>
                <a:off x="8749913" y="6005938"/>
                <a:ext cx="5834239" cy="3981699"/>
                <a:chOff x="199942" y="0"/>
                <a:chExt cx="5834237" cy="3981698"/>
              </a:xfrm>
            </p:grpSpPr>
            <p:grpSp>
              <p:nvGrpSpPr>
                <p:cNvPr id="229" name="Gruppera"/>
                <p:cNvGrpSpPr/>
                <p:nvPr/>
              </p:nvGrpSpPr>
              <p:grpSpPr>
                <a:xfrm>
                  <a:off x="199942" y="2621290"/>
                  <a:ext cx="5834237" cy="1360408"/>
                  <a:chOff x="199942" y="-60500"/>
                  <a:chExt cx="5834236" cy="1360407"/>
                </a:xfrm>
              </p:grpSpPr>
              <p:sp>
                <p:nvSpPr>
                  <p:cNvPr id="227" name="99%"/>
                  <p:cNvSpPr/>
                  <p:nvPr/>
                </p:nvSpPr>
                <p:spPr>
                  <a:xfrm>
                    <a:off x="2326466" y="-60500"/>
                    <a:ext cx="1607978" cy="960646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extrusionOk="0">
                        <a:moveTo>
                          <a:pt x="0" y="0"/>
                        </a:moveTo>
                        <a:lnTo>
                          <a:pt x="21600" y="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        </a:ext>
                  </a:extLst>
                </p:spPr>
                <p:txBody>
                  <a:bodyPr wrap="square" lIns="50800" tIns="50800" rIns="50800" bIns="50800" numCol="1" anchor="ctr">
                    <a:spAutoFit/>
                  </a:bodyPr>
                  <a:lstStyle>
                    <a:lvl1pPr defTabSz="457200">
                      <a:lnSpc>
                        <a:spcPts val="7200"/>
                      </a:lnSpc>
                      <a:defRPr>
                        <a:solidFill>
                          <a:srgbClr val="FFFFFF"/>
                        </a:solidFill>
                        <a:latin typeface="Open Sans Semibold"/>
                        <a:ea typeface="Open Sans Semibold"/>
                        <a:cs typeface="Open Sans Semibold"/>
                        <a:sym typeface="Open Sans Semibold"/>
                      </a:defRPr>
                    </a:lvl1pPr>
                  </a:lstStyle>
                  <a:p>
                    <a:r>
                      <a:rPr lang="ru-RU" sz="5000" b="0" i="0" strike="noStrike" cap="none" spc="0" baseline="0" dirty="0">
                        <a:solidFill>
                          <a:srgbClr val="FFFFFF"/>
                        </a:solidFill>
                        <a:effectLst/>
                        <a:latin typeface="Open Sans Semibold"/>
                        <a:ea typeface="Open Sans Semibold"/>
                        <a:cs typeface="Open Sans Semibold"/>
                      </a:rPr>
                      <a:t>99 %</a:t>
                    </a:r>
                  </a:p>
                </p:txBody>
              </p:sp>
              <p:sp>
                <p:nvSpPr>
                  <p:cNvPr id="228" name="Africa"/>
                  <p:cNvSpPr/>
                  <p:nvPr/>
                </p:nvSpPr>
                <p:spPr>
                  <a:xfrm>
                    <a:off x="199942" y="737564"/>
                    <a:ext cx="5834236" cy="56234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extrusionOk="0">
                        <a:moveTo>
                          <a:pt x="0" y="0"/>
                        </a:moveTo>
                        <a:lnTo>
                          <a:pt x="21600" y="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        </a:ext>
                  </a:extLst>
                </p:spPr>
                <p:txBody>
                  <a:bodyPr wrap="square" lIns="50800" tIns="50800" rIns="50800" bIns="50800" numCol="1" anchor="ctr">
                    <a:spAutoFit/>
                  </a:bodyPr>
                  <a:lstStyle>
                    <a:lvl1pPr defTabSz="457200">
                      <a:lnSpc>
                        <a:spcPts val="3800"/>
                      </a:lnSpc>
                      <a:defRPr sz="2500">
                        <a:solidFill>
                          <a:srgbClr val="FFFFFF"/>
                        </a:solidFill>
                      </a:defRPr>
                    </a:lvl1pPr>
                  </a:lstStyle>
                  <a:p>
                    <a:r>
                      <a:rPr lang="ru-RU" sz="2500" b="0" i="0" strike="noStrike" cap="none" spc="0" baseline="0">
                        <a:solidFill>
                          <a:srgbClr val="FFFFFF"/>
                        </a:solidFill>
                        <a:effectLst/>
                        <a:latin typeface="Open Sans Light"/>
                        <a:ea typeface="Open Sans Light"/>
                        <a:cs typeface="Open Sans Light"/>
                      </a:rPr>
                      <a:t>Африка</a:t>
                    </a:r>
                  </a:p>
                </p:txBody>
              </p:sp>
            </p:grpSp>
            <p:grpSp>
              <p:nvGrpSpPr>
                <p:cNvPr id="232" name="Gruppera"/>
                <p:cNvGrpSpPr/>
                <p:nvPr/>
              </p:nvGrpSpPr>
              <p:grpSpPr>
                <a:xfrm>
                  <a:off x="3117062" y="0"/>
                  <a:ext cx="672596" cy="2722195"/>
                  <a:chOff x="0" y="0"/>
                  <a:chExt cx="672595" cy="2722194"/>
                </a:xfrm>
              </p:grpSpPr>
              <p:sp>
                <p:nvSpPr>
                  <p:cNvPr id="230" name="Cirkel"/>
                  <p:cNvSpPr/>
                  <p:nvPr/>
                </p:nvSpPr>
                <p:spPr>
                  <a:xfrm>
                    <a:off x="525710" y="0"/>
                    <a:ext cx="146886" cy="146885"/>
                  </a:xfrm>
                  <a:prstGeom prst="ellipse">
                    <a:avLst/>
                  </a:prstGeom>
                  <a:solidFill>
                    <a:srgbClr val="E52B2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>
                      <a:defRPr sz="3200">
                        <a:solidFill>
                          <a:srgbClr val="FFFFFF"/>
                        </a:solidFill>
                      </a:defRPr>
                    </a:pPr>
                    <a:endParaRPr/>
                  </a:p>
                </p:txBody>
              </p:sp>
              <p:sp>
                <p:nvSpPr>
                  <p:cNvPr id="231" name="Linje"/>
                  <p:cNvSpPr/>
                  <p:nvPr/>
                </p:nvSpPr>
                <p:spPr>
                  <a:xfrm flipV="1">
                    <a:off x="-1" y="70049"/>
                    <a:ext cx="599309" cy="2652146"/>
                  </a:xfrm>
                  <a:prstGeom prst="line">
                    <a:avLst/>
                  </a:prstGeom>
                  <a:noFill/>
                  <a:ln w="25400" cap="flat">
                    <a:solidFill>
                      <a:srgbClr val="E52B2A"/>
                    </a:solidFill>
                    <a:prstDash val="solid"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>
                      <a:defRPr sz="3200"/>
                    </a:pPr>
                    <a:endParaRPr/>
                  </a:p>
                </p:txBody>
              </p:sp>
            </p:grpSp>
            <p:sp>
              <p:nvSpPr>
                <p:cNvPr id="233" name="Linje"/>
                <p:cNvSpPr/>
                <p:nvPr/>
              </p:nvSpPr>
              <p:spPr>
                <a:xfrm>
                  <a:off x="2337851" y="2718284"/>
                  <a:ext cx="1607975" cy="1"/>
                </a:xfrm>
                <a:prstGeom prst="line">
                  <a:avLst/>
                </a:prstGeom>
                <a:noFill/>
                <a:ln w="25400" cap="flat">
                  <a:solidFill>
                    <a:srgbClr val="E52B2A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200"/>
                  </a:pPr>
                  <a:endParaRPr/>
                </a:p>
              </p:txBody>
            </p:sp>
          </p:grpSp>
          <p:grpSp>
            <p:nvGrpSpPr>
              <p:cNvPr id="242" name="Gruppera"/>
              <p:cNvGrpSpPr/>
              <p:nvPr/>
            </p:nvGrpSpPr>
            <p:grpSpPr>
              <a:xfrm>
                <a:off x="3451394" y="6835670"/>
                <a:ext cx="5874103" cy="3152819"/>
                <a:chOff x="567366" y="-1"/>
                <a:chExt cx="5874102" cy="3152818"/>
              </a:xfrm>
            </p:grpSpPr>
            <p:grpSp>
              <p:nvGrpSpPr>
                <p:cNvPr id="237" name="Gruppera"/>
                <p:cNvGrpSpPr/>
                <p:nvPr/>
              </p:nvGrpSpPr>
              <p:grpSpPr>
                <a:xfrm>
                  <a:off x="567366" y="1791559"/>
                  <a:ext cx="5069671" cy="1361258"/>
                  <a:chOff x="567366" y="-60495"/>
                  <a:chExt cx="5069670" cy="1361252"/>
                </a:xfrm>
              </p:grpSpPr>
              <p:sp>
                <p:nvSpPr>
                  <p:cNvPr id="235" name="97%"/>
                  <p:cNvSpPr/>
                  <p:nvPr/>
                </p:nvSpPr>
                <p:spPr>
                  <a:xfrm>
                    <a:off x="2391763" y="-60495"/>
                    <a:ext cx="1539372" cy="96064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extrusionOk="0">
                        <a:moveTo>
                          <a:pt x="0" y="0"/>
                        </a:moveTo>
                        <a:lnTo>
                          <a:pt x="21600" y="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        </a:ext>
                  </a:extLst>
                </p:spPr>
                <p:txBody>
                  <a:bodyPr wrap="square" lIns="50800" tIns="50800" rIns="50800" bIns="50800" numCol="1" anchor="ctr">
                    <a:spAutoFit/>
                  </a:bodyPr>
                  <a:lstStyle>
                    <a:lvl1pPr defTabSz="457200">
                      <a:lnSpc>
                        <a:spcPts val="7200"/>
                      </a:lnSpc>
                      <a:defRPr>
                        <a:solidFill>
                          <a:srgbClr val="FFFFFF"/>
                        </a:solidFill>
                        <a:latin typeface="Open Sans Semibold"/>
                        <a:ea typeface="Open Sans Semibold"/>
                        <a:cs typeface="Open Sans Semibold"/>
                        <a:sym typeface="Open Sans Semibold"/>
                      </a:defRPr>
                    </a:lvl1pPr>
                  </a:lstStyle>
                  <a:p>
                    <a:r>
                      <a:rPr lang="ru-RU" sz="5000" b="0" i="0" strike="noStrike" cap="none" spc="0" baseline="0" dirty="0">
                        <a:solidFill>
                          <a:srgbClr val="FFFFFF"/>
                        </a:solidFill>
                        <a:effectLst/>
                        <a:latin typeface="Open Sans Semibold"/>
                        <a:ea typeface="Open Sans Semibold"/>
                        <a:cs typeface="Open Sans Semibold"/>
                      </a:rPr>
                      <a:t>97 %</a:t>
                    </a:r>
                  </a:p>
                </p:txBody>
              </p:sp>
              <p:sp>
                <p:nvSpPr>
                  <p:cNvPr id="236" name="South America"/>
                  <p:cNvSpPr/>
                  <p:nvPr/>
                </p:nvSpPr>
                <p:spPr>
                  <a:xfrm>
                    <a:off x="567366" y="877964"/>
                    <a:ext cx="5069670" cy="42279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extrusionOk="0">
                        <a:moveTo>
                          <a:pt x="0" y="0"/>
                        </a:moveTo>
                        <a:lnTo>
                          <a:pt x="21600" y="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        </a:ext>
                  </a:extLst>
                </p:spPr>
                <p:txBody>
                  <a:bodyPr wrap="square" lIns="50800" tIns="50800" rIns="50800" bIns="50800" numCol="1" anchor="t">
                    <a:spAutoFit/>
                  </a:bodyPr>
                  <a:lstStyle>
                    <a:lvl1pPr defTabSz="457200">
                      <a:lnSpc>
                        <a:spcPct val="80000"/>
                      </a:lnSpc>
                      <a:defRPr sz="2500">
                        <a:solidFill>
                          <a:srgbClr val="FFFFFF"/>
                        </a:solidFill>
                      </a:defRPr>
                    </a:lvl1pPr>
                  </a:lstStyle>
                  <a:p>
                    <a:r>
                      <a:rPr lang="ru-RU" sz="2500" b="0" i="0" strike="noStrike" cap="none" spc="0" baseline="0" dirty="0">
                        <a:solidFill>
                          <a:srgbClr val="FFFFFF"/>
                        </a:solidFill>
                        <a:effectLst/>
                        <a:latin typeface="Open Sans Light"/>
                        <a:ea typeface="Open Sans Light"/>
                        <a:cs typeface="Open Sans Light"/>
                      </a:rPr>
                      <a:t>Южная Америка</a:t>
                    </a:r>
                  </a:p>
                </p:txBody>
              </p:sp>
            </p:grpSp>
            <p:grpSp>
              <p:nvGrpSpPr>
                <p:cNvPr id="240" name="Gruppera"/>
                <p:cNvGrpSpPr/>
                <p:nvPr/>
              </p:nvGrpSpPr>
              <p:grpSpPr>
                <a:xfrm>
                  <a:off x="3055042" y="-1"/>
                  <a:ext cx="3386426" cy="1887676"/>
                  <a:chOff x="0" y="0"/>
                  <a:chExt cx="3386425" cy="1887674"/>
                </a:xfrm>
              </p:grpSpPr>
              <p:sp>
                <p:nvSpPr>
                  <p:cNvPr id="238" name="Cirkel"/>
                  <p:cNvSpPr/>
                  <p:nvPr/>
                </p:nvSpPr>
                <p:spPr>
                  <a:xfrm>
                    <a:off x="3239540" y="0"/>
                    <a:ext cx="146886" cy="146885"/>
                  </a:xfrm>
                  <a:prstGeom prst="ellipse">
                    <a:avLst/>
                  </a:prstGeom>
                  <a:solidFill>
                    <a:srgbClr val="E52B2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>
                      <a:defRPr sz="3200">
                        <a:solidFill>
                          <a:srgbClr val="FFFFFF"/>
                        </a:solidFill>
                      </a:defRPr>
                    </a:pPr>
                    <a:endParaRPr/>
                  </a:p>
                </p:txBody>
              </p:sp>
              <p:sp>
                <p:nvSpPr>
                  <p:cNvPr id="239" name="Linje"/>
                  <p:cNvSpPr/>
                  <p:nvPr/>
                </p:nvSpPr>
                <p:spPr>
                  <a:xfrm flipV="1">
                    <a:off x="0" y="70049"/>
                    <a:ext cx="3313139" cy="1817626"/>
                  </a:xfrm>
                  <a:prstGeom prst="line">
                    <a:avLst/>
                  </a:prstGeom>
                  <a:noFill/>
                  <a:ln w="25400" cap="flat">
                    <a:solidFill>
                      <a:srgbClr val="E52B2A"/>
                    </a:solidFill>
                    <a:prstDash val="solid"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>
                      <a:defRPr sz="3200"/>
                    </a:pPr>
                    <a:endParaRPr/>
                  </a:p>
                </p:txBody>
              </p:sp>
            </p:grpSp>
            <p:sp>
              <p:nvSpPr>
                <p:cNvPr id="241" name="Linje"/>
                <p:cNvSpPr/>
                <p:nvPr/>
              </p:nvSpPr>
              <p:spPr>
                <a:xfrm>
                  <a:off x="2337850" y="1888551"/>
                  <a:ext cx="1607976" cy="1"/>
                </a:xfrm>
                <a:prstGeom prst="line">
                  <a:avLst/>
                </a:prstGeom>
                <a:noFill/>
                <a:ln w="25400" cap="flat">
                  <a:solidFill>
                    <a:srgbClr val="E52B2A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200"/>
                  </a:pPr>
                  <a:endParaRPr/>
                </a:p>
              </p:txBody>
            </p:sp>
          </p:grpSp>
        </p:grpSp>
      </p:grpSp>
      <p:grpSp>
        <p:nvGrpSpPr>
          <p:cNvPr id="61" name="Group">
            <a:extLst>
              <a:ext uri="{FF2B5EF4-FFF2-40B4-BE49-F238E27FC236}">
                <a16:creationId xmlns:a16="http://schemas.microsoft.com/office/drawing/2014/main" id="{13435BF3-CB94-2AFB-64F0-4CC3DE4F1B08}"/>
              </a:ext>
            </a:extLst>
          </p:cNvPr>
          <p:cNvGrpSpPr/>
          <p:nvPr/>
        </p:nvGrpSpPr>
        <p:grpSpPr>
          <a:xfrm>
            <a:off x="-34052" y="0"/>
            <a:ext cx="24452104" cy="13726320"/>
            <a:chOff x="0" y="0"/>
            <a:chExt cx="24452104" cy="13726319"/>
          </a:xfrm>
        </p:grpSpPr>
        <p:sp>
          <p:nvSpPr>
            <p:cNvPr id="62" name="Rectangle">
              <a:extLst>
                <a:ext uri="{FF2B5EF4-FFF2-40B4-BE49-F238E27FC236}">
                  <a16:creationId xmlns:a16="http://schemas.microsoft.com/office/drawing/2014/main" id="{10501173-3FB9-6B3F-07E0-7E7F5D1AABD5}"/>
                </a:ext>
              </a:extLst>
            </p:cNvPr>
            <p:cNvSpPr/>
            <p:nvPr/>
          </p:nvSpPr>
          <p:spPr>
            <a:xfrm>
              <a:off x="0" y="0"/>
              <a:ext cx="24452104" cy="13726319"/>
            </a:xfrm>
            <a:prstGeom prst="rect">
              <a:avLst/>
            </a:prstGeom>
            <a:solidFill>
              <a:srgbClr val="0C6175">
                <a:alpha val="8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63" name="How do we fix this problem?">
              <a:extLst>
                <a:ext uri="{FF2B5EF4-FFF2-40B4-BE49-F238E27FC236}">
                  <a16:creationId xmlns:a16="http://schemas.microsoft.com/office/drawing/2014/main" id="{F576DF81-7417-552C-2918-768BBA0E2D3D}"/>
                </a:ext>
              </a:extLst>
            </p:cNvPr>
            <p:cNvSpPr txBox="1"/>
            <p:nvPr/>
          </p:nvSpPr>
          <p:spPr>
            <a:xfrm>
              <a:off x="534242" y="5859859"/>
              <a:ext cx="23383621" cy="138637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defTabSz="2438338">
                <a:lnSpc>
                  <a:spcPct val="80000"/>
                </a:lnSpc>
                <a:defRPr sz="10000" spc="1000">
                  <a:solidFill>
                    <a:srgbClr val="FFFFFF"/>
                  </a:solidFill>
                </a:defRPr>
              </a:pPr>
              <a:r>
                <a:rPr lang="ru-RU" sz="10000" b="0" i="0" strike="noStrike" cap="none" spc="700" baseline="0">
                  <a:solidFill>
                    <a:srgbClr val="FFFFFF"/>
                  </a:solidFill>
                  <a:effectLst/>
                  <a:latin typeface="Open Sans Light"/>
                  <a:ea typeface="Open Sans Light"/>
                  <a:cs typeface="Open Sans Light"/>
                </a:rPr>
                <a:t>Как нам</a:t>
              </a:r>
              <a:r>
                <a:rPr lang="ru-RU" sz="10000" b="0" i="0" strike="noStrike" cap="none" spc="0" baseline="0">
                  <a:solidFill>
                    <a:srgbClr val="FFFFFF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 решить эту проблему?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" name="balanceoil-plus-orange-lemon-mint-packshot-with-ingredient-2880x1920px-110dpi.jpg" descr="balanceoil-plus-orange-lemon-mint-packshot-with-ingredient-2880x1920px-110dp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7018" y="3596398"/>
            <a:ext cx="13663271" cy="9108849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37" name="Group"/>
          <p:cNvGrpSpPr/>
          <p:nvPr/>
        </p:nvGrpSpPr>
        <p:grpSpPr>
          <a:xfrm>
            <a:off x="2806920" y="6083766"/>
            <a:ext cx="7319529" cy="872034"/>
            <a:chOff x="-1111258" y="46587"/>
            <a:chExt cx="7319528" cy="872027"/>
          </a:xfrm>
        </p:grpSpPr>
        <p:sp>
          <p:nvSpPr>
            <p:cNvPr id="234" name="Omega-3, EPA, DHA, DPA  (from wild fish)"/>
            <p:cNvSpPr/>
            <p:nvPr/>
          </p:nvSpPr>
          <p:spPr>
            <a:xfrm>
              <a:off x="-1111258" y="46587"/>
              <a:ext cx="5242535" cy="8720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r">
                <a:defRPr sz="2500"/>
              </a:pPr>
              <a:r>
                <a:rPr lang="ru-RU" sz="2500" b="0" i="0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Омега-3, ЭПК, ДГК, ДПК </a:t>
              </a:r>
              <a:br>
                <a:rPr sz="2500"/>
              </a:br>
              <a:r>
                <a:rPr lang="ru-RU" sz="2500" b="0" i="0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(источник — промысловая рыба)</a:t>
              </a:r>
            </a:p>
          </p:txBody>
        </p:sp>
        <p:sp>
          <p:nvSpPr>
            <p:cNvPr id="235" name="Circle"/>
            <p:cNvSpPr/>
            <p:nvPr/>
          </p:nvSpPr>
          <p:spPr>
            <a:xfrm>
              <a:off x="6083253" y="420092"/>
              <a:ext cx="125017" cy="125016"/>
            </a:xfrm>
            <a:prstGeom prst="ellipse">
              <a:avLst/>
            </a:prstGeom>
            <a:solidFill>
              <a:srgbClr val="4400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EE6F02"/>
                  </a:solidFill>
                </a:defRPr>
              </a:pPr>
              <a:endParaRPr/>
            </a:p>
          </p:txBody>
        </p:sp>
        <p:sp>
          <p:nvSpPr>
            <p:cNvPr id="236" name="Line"/>
            <p:cNvSpPr/>
            <p:nvPr/>
          </p:nvSpPr>
          <p:spPr>
            <a:xfrm>
              <a:off x="4276725" y="482599"/>
              <a:ext cx="1887454" cy="1"/>
            </a:xfrm>
            <a:prstGeom prst="line">
              <a:avLst/>
            </a:prstGeom>
            <a:noFill/>
            <a:ln w="19050" cap="flat">
              <a:solidFill>
                <a:srgbClr val="44009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</p:grpSp>
      <p:grpSp>
        <p:nvGrpSpPr>
          <p:cNvPr id="241" name="Group"/>
          <p:cNvGrpSpPr/>
          <p:nvPr/>
        </p:nvGrpSpPr>
        <p:grpSpPr>
          <a:xfrm>
            <a:off x="14271061" y="5177420"/>
            <a:ext cx="6812961" cy="125016"/>
            <a:chOff x="0" y="420091"/>
            <a:chExt cx="6812960" cy="125015"/>
          </a:xfrm>
        </p:grpSpPr>
        <p:sp>
          <p:nvSpPr>
            <p:cNvPr id="238" name="Vitamin E (tocopherols / tocotrienols)"/>
            <p:cNvSpPr/>
            <p:nvPr/>
          </p:nvSpPr>
          <p:spPr>
            <a:xfrm>
              <a:off x="2118218" y="50799"/>
              <a:ext cx="4694742" cy="8636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l">
                <a:defRPr sz="2500"/>
              </a:pPr>
              <a:r>
                <a:rPr lang="ru-RU" sz="2500" b="0" i="0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Витамин E</a:t>
              </a:r>
              <a:br>
                <a:rPr sz="2500"/>
              </a:br>
              <a:r>
                <a:rPr lang="ru-RU" sz="2500" b="0" i="0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(токоферолы / токотриенолы)</a:t>
              </a:r>
            </a:p>
          </p:txBody>
        </p:sp>
        <p:sp>
          <p:nvSpPr>
            <p:cNvPr id="239" name="Circle"/>
            <p:cNvSpPr/>
            <p:nvPr/>
          </p:nvSpPr>
          <p:spPr>
            <a:xfrm flipH="1">
              <a:off x="0" y="420091"/>
              <a:ext cx="125016" cy="125017"/>
            </a:xfrm>
            <a:prstGeom prst="ellipse">
              <a:avLst/>
            </a:prstGeom>
            <a:solidFill>
              <a:srgbClr val="4400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EE6F02"/>
                  </a:solidFill>
                </a:defRPr>
              </a:pPr>
              <a:endParaRPr/>
            </a:p>
          </p:txBody>
        </p:sp>
        <p:sp>
          <p:nvSpPr>
            <p:cNvPr id="240" name="Line"/>
            <p:cNvSpPr/>
            <p:nvPr/>
          </p:nvSpPr>
          <p:spPr>
            <a:xfrm>
              <a:off x="44090" y="482599"/>
              <a:ext cx="1887454" cy="1"/>
            </a:xfrm>
            <a:prstGeom prst="line">
              <a:avLst/>
            </a:prstGeom>
            <a:noFill/>
            <a:ln w="19050" cap="flat">
              <a:solidFill>
                <a:srgbClr val="44009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</p:grpSp>
      <p:grpSp>
        <p:nvGrpSpPr>
          <p:cNvPr id="245" name="Group"/>
          <p:cNvGrpSpPr/>
          <p:nvPr/>
        </p:nvGrpSpPr>
        <p:grpSpPr>
          <a:xfrm>
            <a:off x="3918178" y="7648226"/>
            <a:ext cx="6208270" cy="125017"/>
            <a:chOff x="0" y="204192"/>
            <a:chExt cx="6208269" cy="125015"/>
          </a:xfrm>
        </p:grpSpPr>
        <p:sp>
          <p:nvSpPr>
            <p:cNvPr id="242" name="Vitamin D3"/>
            <p:cNvSpPr/>
            <p:nvPr/>
          </p:nvSpPr>
          <p:spPr>
            <a:xfrm>
              <a:off x="0" y="25401"/>
              <a:ext cx="4131277" cy="4826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r">
                <a:defRPr sz="2500"/>
              </a:pPr>
              <a:r>
                <a:rPr lang="ru-RU" sz="2500" b="0" i="0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Витамин D</a:t>
              </a:r>
              <a:r>
                <a:rPr lang="ru-RU" sz="2500" b="0" i="0" strike="noStrike" cap="none" spc="0" baseline="-500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3</a:t>
              </a:r>
            </a:p>
          </p:txBody>
        </p:sp>
        <p:sp>
          <p:nvSpPr>
            <p:cNvPr id="243" name="Circle"/>
            <p:cNvSpPr/>
            <p:nvPr/>
          </p:nvSpPr>
          <p:spPr>
            <a:xfrm>
              <a:off x="6083253" y="204192"/>
              <a:ext cx="125017" cy="125016"/>
            </a:xfrm>
            <a:prstGeom prst="ellipse">
              <a:avLst/>
            </a:prstGeom>
            <a:solidFill>
              <a:srgbClr val="4400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EE6F02"/>
                  </a:solidFill>
                </a:defRPr>
              </a:pPr>
              <a:endParaRPr/>
            </a:p>
          </p:txBody>
        </p:sp>
        <p:sp>
          <p:nvSpPr>
            <p:cNvPr id="244" name="Line"/>
            <p:cNvSpPr/>
            <p:nvPr/>
          </p:nvSpPr>
          <p:spPr>
            <a:xfrm>
              <a:off x="4276725" y="266700"/>
              <a:ext cx="1887454" cy="1"/>
            </a:xfrm>
            <a:prstGeom prst="line">
              <a:avLst/>
            </a:prstGeom>
            <a:noFill/>
            <a:ln w="19050" cap="flat">
              <a:solidFill>
                <a:srgbClr val="44009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</p:grpSp>
      <p:grpSp>
        <p:nvGrpSpPr>
          <p:cNvPr id="249" name="Group"/>
          <p:cNvGrpSpPr/>
          <p:nvPr/>
        </p:nvGrpSpPr>
        <p:grpSpPr>
          <a:xfrm>
            <a:off x="14271061" y="7444034"/>
            <a:ext cx="6812961" cy="533401"/>
            <a:chOff x="0" y="0"/>
            <a:chExt cx="6812960" cy="533400"/>
          </a:xfrm>
        </p:grpSpPr>
        <p:sp>
          <p:nvSpPr>
            <p:cNvPr id="246" name="Dosage by weight and age"/>
            <p:cNvSpPr txBox="1"/>
            <p:nvPr/>
          </p:nvSpPr>
          <p:spPr>
            <a:xfrm>
              <a:off x="2118218" y="-165101"/>
              <a:ext cx="4694742" cy="8636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defRPr sz="2500"/>
              </a:lvl1pPr>
            </a:lstStyle>
            <a:p>
              <a:r>
                <a:rPr lang="ru-RU" sz="2500" b="0" i="0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Дозировка зависит от веса </a:t>
              </a:r>
              <a:br>
                <a:rPr lang="sv-SE" sz="2500" b="0" i="0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</a:br>
              <a:r>
                <a:rPr lang="ru-RU" sz="2500" b="0" i="0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и возраста</a:t>
              </a:r>
            </a:p>
          </p:txBody>
        </p:sp>
        <p:sp>
          <p:nvSpPr>
            <p:cNvPr id="247" name="Circle"/>
            <p:cNvSpPr/>
            <p:nvPr/>
          </p:nvSpPr>
          <p:spPr>
            <a:xfrm flipH="1">
              <a:off x="0" y="204191"/>
              <a:ext cx="125016" cy="125017"/>
            </a:xfrm>
            <a:prstGeom prst="ellipse">
              <a:avLst/>
            </a:prstGeom>
            <a:solidFill>
              <a:srgbClr val="4400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EE6F02"/>
                  </a:solidFill>
                </a:defRPr>
              </a:pPr>
              <a:endParaRPr/>
            </a:p>
          </p:txBody>
        </p:sp>
        <p:sp>
          <p:nvSpPr>
            <p:cNvPr id="248" name="Line"/>
            <p:cNvSpPr/>
            <p:nvPr/>
          </p:nvSpPr>
          <p:spPr>
            <a:xfrm>
              <a:off x="44090" y="266699"/>
              <a:ext cx="1887454" cy="1"/>
            </a:xfrm>
            <a:prstGeom prst="line">
              <a:avLst/>
            </a:prstGeom>
            <a:noFill/>
            <a:ln w="19050" cap="flat">
              <a:solidFill>
                <a:srgbClr val="44009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</p:grpSp>
      <p:grpSp>
        <p:nvGrpSpPr>
          <p:cNvPr id="253" name="Group"/>
          <p:cNvGrpSpPr/>
          <p:nvPr/>
        </p:nvGrpSpPr>
        <p:grpSpPr>
          <a:xfrm>
            <a:off x="3482607" y="4757328"/>
            <a:ext cx="6643841" cy="965201"/>
            <a:chOff x="0" y="0"/>
            <a:chExt cx="6643840" cy="965200"/>
          </a:xfrm>
        </p:grpSpPr>
        <p:sp>
          <p:nvSpPr>
            <p:cNvPr id="250" name="Polyphenols to  prevent oxidation"/>
            <p:cNvSpPr txBox="1"/>
            <p:nvPr/>
          </p:nvSpPr>
          <p:spPr>
            <a:xfrm>
              <a:off x="1" y="50801"/>
              <a:ext cx="4566848" cy="8636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r">
                <a:defRPr sz="2500"/>
              </a:pPr>
              <a:r>
                <a:rPr lang="ru-RU" sz="2500" b="0" i="0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Полифенолы </a:t>
              </a:r>
              <a:br>
                <a:rPr sz="2500"/>
              </a:br>
              <a:r>
                <a:rPr lang="ru-RU" sz="2500" b="0" i="0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предотвращают окисление </a:t>
              </a:r>
            </a:p>
          </p:txBody>
        </p:sp>
        <p:sp>
          <p:nvSpPr>
            <p:cNvPr id="251" name="Circle"/>
            <p:cNvSpPr/>
            <p:nvPr/>
          </p:nvSpPr>
          <p:spPr>
            <a:xfrm>
              <a:off x="6518824" y="420091"/>
              <a:ext cx="125017" cy="125017"/>
            </a:xfrm>
            <a:prstGeom prst="ellipse">
              <a:avLst/>
            </a:prstGeom>
            <a:solidFill>
              <a:srgbClr val="4400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EE6F02"/>
                  </a:solidFill>
                </a:defRPr>
              </a:pPr>
              <a:endParaRPr/>
            </a:p>
          </p:txBody>
        </p:sp>
        <p:sp>
          <p:nvSpPr>
            <p:cNvPr id="252" name="Line"/>
            <p:cNvSpPr/>
            <p:nvPr/>
          </p:nvSpPr>
          <p:spPr>
            <a:xfrm>
              <a:off x="4712296" y="482599"/>
              <a:ext cx="1887454" cy="1"/>
            </a:xfrm>
            <a:prstGeom prst="line">
              <a:avLst/>
            </a:prstGeom>
            <a:noFill/>
            <a:ln w="19050" cap="flat">
              <a:solidFill>
                <a:srgbClr val="44009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</p:grpSp>
      <p:sp>
        <p:nvSpPr>
          <p:cNvPr id="254" name="Our Balance Concept…"/>
          <p:cNvSpPr txBox="1"/>
          <p:nvPr/>
        </p:nvSpPr>
        <p:spPr>
          <a:xfrm>
            <a:off x="2806920" y="1283149"/>
            <a:ext cx="18770161" cy="22570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spAutoFit/>
          </a:bodyPr>
          <a:lstStyle/>
          <a:p>
            <a:pPr defTabSz="2438338">
              <a:defRPr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5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Наша Balance концепция</a:t>
            </a:r>
          </a:p>
          <a:p>
            <a:pPr defTabSz="2438338">
              <a:defRPr sz="3000"/>
            </a:pPr>
            <a:r>
              <a:rPr lang="ru-RU" sz="3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Пять уникальных формул, основанных на тестах, которые восстанавливают </a:t>
            </a:r>
            <a:br>
              <a:rPr lang="sv-SE" sz="3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</a:br>
            <a:r>
              <a:rPr lang="ru-RU" sz="3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баланс в вашем теле изнутри.</a:t>
            </a:r>
            <a:r>
              <a:rPr lang="sv-SE" sz="3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</a:t>
            </a:r>
            <a:r>
              <a:rPr lang="ru-RU" sz="3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Всего у нас имеется более 20 лучших в своем классе </a:t>
            </a:r>
            <a:br>
              <a:rPr lang="sv-SE" sz="3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</a:br>
            <a:r>
              <a:rPr lang="ru-RU" sz="3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пищевых продуктов, содержащих</a:t>
            </a:r>
            <a:r>
              <a:rPr lang="sv-SE" sz="3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</a:t>
            </a:r>
            <a:r>
              <a:rPr lang="ru-RU" sz="3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наш бестселлер — BalanceOil+</a:t>
            </a:r>
          </a:p>
        </p:txBody>
      </p:sp>
      <p:grpSp>
        <p:nvGrpSpPr>
          <p:cNvPr id="258" name="Group"/>
          <p:cNvGrpSpPr/>
          <p:nvPr/>
        </p:nvGrpSpPr>
        <p:grpSpPr>
          <a:xfrm>
            <a:off x="14271061" y="6457274"/>
            <a:ext cx="7118007" cy="125016"/>
            <a:chOff x="0" y="204192"/>
            <a:chExt cx="7118005" cy="125015"/>
          </a:xfrm>
        </p:grpSpPr>
        <p:sp>
          <p:nvSpPr>
            <p:cNvPr id="255" name="Naturally sourced ingredients"/>
            <p:cNvSpPr/>
            <p:nvPr/>
          </p:nvSpPr>
          <p:spPr>
            <a:xfrm>
              <a:off x="2118221" y="-165100"/>
              <a:ext cx="4999785" cy="8636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defRPr sz="2500"/>
              </a:lvl1pPr>
            </a:lstStyle>
            <a:p>
              <a:r>
                <a:rPr lang="ru-RU" sz="2500" b="0" i="0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Ингредиенты из натуральных источников</a:t>
              </a:r>
            </a:p>
          </p:txBody>
        </p:sp>
        <p:sp>
          <p:nvSpPr>
            <p:cNvPr id="256" name="Circle"/>
            <p:cNvSpPr/>
            <p:nvPr/>
          </p:nvSpPr>
          <p:spPr>
            <a:xfrm flipH="1">
              <a:off x="0" y="204192"/>
              <a:ext cx="125016" cy="125016"/>
            </a:xfrm>
            <a:prstGeom prst="ellipse">
              <a:avLst/>
            </a:prstGeom>
            <a:solidFill>
              <a:srgbClr val="4400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EE6F02"/>
                  </a:solidFill>
                </a:defRPr>
              </a:pPr>
              <a:endParaRPr/>
            </a:p>
          </p:txBody>
        </p:sp>
        <p:sp>
          <p:nvSpPr>
            <p:cNvPr id="257" name="Line"/>
            <p:cNvSpPr/>
            <p:nvPr/>
          </p:nvSpPr>
          <p:spPr>
            <a:xfrm>
              <a:off x="52697" y="266699"/>
              <a:ext cx="1870243" cy="1"/>
            </a:xfrm>
            <a:prstGeom prst="line">
              <a:avLst/>
            </a:prstGeom>
            <a:noFill/>
            <a:ln w="19050" cap="flat">
              <a:solidFill>
                <a:srgbClr val="44009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</p:grpSp>
      <p:grpSp>
        <p:nvGrpSpPr>
          <p:cNvPr id="2" name="Grupp 1">
            <a:extLst>
              <a:ext uri="{FF2B5EF4-FFF2-40B4-BE49-F238E27FC236}">
                <a16:creationId xmlns:a16="http://schemas.microsoft.com/office/drawing/2014/main" id="{C60253DF-E7A2-156F-197B-008D271FCE80}"/>
              </a:ext>
            </a:extLst>
          </p:cNvPr>
          <p:cNvGrpSpPr/>
          <p:nvPr/>
        </p:nvGrpSpPr>
        <p:grpSpPr>
          <a:xfrm>
            <a:off x="592460" y="11879474"/>
            <a:ext cx="7141099" cy="1976016"/>
            <a:chOff x="592460" y="11879474"/>
            <a:chExt cx="7141099" cy="1976016"/>
          </a:xfrm>
        </p:grpSpPr>
        <p:grpSp>
          <p:nvGrpSpPr>
            <p:cNvPr id="233" name="Group"/>
            <p:cNvGrpSpPr/>
            <p:nvPr/>
          </p:nvGrpSpPr>
          <p:grpSpPr>
            <a:xfrm>
              <a:off x="1797091" y="11879474"/>
              <a:ext cx="5936468" cy="1976016"/>
              <a:chOff x="1207547" y="0"/>
              <a:chExt cx="5936466" cy="1976015"/>
            </a:xfrm>
          </p:grpSpPr>
          <p:pic>
            <p:nvPicPr>
              <p:cNvPr id="227" name="InformedSport_Logo_RGB.png" descr="InformedSport_Logo_RGB.png"/>
              <p:cNvPicPr>
                <a:picLocks noChangeAspect="1"/>
              </p:cNvPicPr>
              <p:nvPr/>
            </p:nvPicPr>
            <p:blipFill>
              <a:blip r:embed="rId4"/>
              <a:srcRect l="15443" r="15443"/>
              <a:stretch>
                <a:fillRect/>
              </a:stretch>
            </p:blipFill>
            <p:spPr>
              <a:xfrm>
                <a:off x="5948626" y="0"/>
                <a:ext cx="1195387" cy="1976015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228" name="KETO-sv.png" descr="KETO-sv.png"/>
              <p:cNvPicPr>
                <a:picLocks noChangeAspect="1"/>
              </p:cNvPicPr>
              <p:nvPr/>
            </p:nvPicPr>
            <p:blipFill>
              <a:blip r:embed="rId5"/>
              <a:srcRect t="204" b="204"/>
              <a:stretch>
                <a:fillRect/>
              </a:stretch>
            </p:blipFill>
            <p:spPr>
              <a:xfrm>
                <a:off x="2397583" y="344090"/>
                <a:ext cx="1063087" cy="1054373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229" name="GMOfree-gron.png" descr="GMOfree-gron.png"/>
              <p:cNvPicPr>
                <a:picLocks noChangeAspect="1"/>
              </p:cNvPicPr>
              <p:nvPr/>
            </p:nvPicPr>
            <p:blipFill>
              <a:blip r:embed="rId6"/>
              <a:srcRect l="206"/>
              <a:stretch>
                <a:fillRect/>
              </a:stretch>
            </p:blipFill>
            <p:spPr>
              <a:xfrm>
                <a:off x="1207547" y="347967"/>
                <a:ext cx="1056729" cy="1054541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230" name="FOS_mandatory_RGB.png" descr="FOS_mandatory_RGB.png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367733" y="102243"/>
                <a:ext cx="1534278" cy="1538192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231" name="GMP-Lysi.ai" descr="GMP-Lysi.ai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818969" y="344090"/>
                <a:ext cx="1054402" cy="1054498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  <p:pic>
          <p:nvPicPr>
            <p:cNvPr id="51" name="Natural-gron.png" descr="Natural-gron.png">
              <a:extLst>
                <a:ext uri="{FF2B5EF4-FFF2-40B4-BE49-F238E27FC236}">
                  <a16:creationId xmlns:a16="http://schemas.microsoft.com/office/drawing/2014/main" id="{D5578AFB-E50A-B08C-E1F5-EEE8B1817BB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 t="204" b="204"/>
            <a:stretch>
              <a:fillRect/>
            </a:stretch>
          </p:blipFill>
          <p:spPr>
            <a:xfrm>
              <a:off x="592460" y="12223564"/>
              <a:ext cx="1063086" cy="105437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52" name="Grupp 51">
            <a:extLst>
              <a:ext uri="{FF2B5EF4-FFF2-40B4-BE49-F238E27FC236}">
                <a16:creationId xmlns:a16="http://schemas.microsoft.com/office/drawing/2014/main" id="{C9605C7F-FFAC-E27C-A9E2-10876D811393}"/>
              </a:ext>
            </a:extLst>
          </p:cNvPr>
          <p:cNvGrpSpPr/>
          <p:nvPr/>
        </p:nvGrpSpPr>
        <p:grpSpPr>
          <a:xfrm>
            <a:off x="19995586" y="12255299"/>
            <a:ext cx="4989054" cy="1032467"/>
            <a:chOff x="20126218" y="12255299"/>
            <a:chExt cx="4989054" cy="1032467"/>
          </a:xfrm>
        </p:grpSpPr>
        <p:grpSp>
          <p:nvGrpSpPr>
            <p:cNvPr id="53" name="Gruppera">
              <a:extLst>
                <a:ext uri="{FF2B5EF4-FFF2-40B4-BE49-F238E27FC236}">
                  <a16:creationId xmlns:a16="http://schemas.microsoft.com/office/drawing/2014/main" id="{D3CF7D9B-1EBE-BF43-D445-FF7DC3237829}"/>
                </a:ext>
              </a:extLst>
            </p:cNvPr>
            <p:cNvGrpSpPr/>
            <p:nvPr/>
          </p:nvGrpSpPr>
          <p:grpSpPr>
            <a:xfrm>
              <a:off x="20126218" y="12255299"/>
              <a:ext cx="4989054" cy="697089"/>
              <a:chOff x="0" y="0"/>
              <a:chExt cx="4989053" cy="697088"/>
            </a:xfrm>
          </p:grpSpPr>
          <p:grpSp>
            <p:nvGrpSpPr>
              <p:cNvPr id="57" name="Gruppera">
                <a:extLst>
                  <a:ext uri="{FF2B5EF4-FFF2-40B4-BE49-F238E27FC236}">
                    <a16:creationId xmlns:a16="http://schemas.microsoft.com/office/drawing/2014/main" id="{A393991A-31E5-1DCC-04A7-384245B2D48B}"/>
                  </a:ext>
                </a:extLst>
              </p:cNvPr>
              <p:cNvGrpSpPr/>
              <p:nvPr/>
            </p:nvGrpSpPr>
            <p:grpSpPr>
              <a:xfrm>
                <a:off x="0" y="5643"/>
                <a:ext cx="2555945" cy="355601"/>
                <a:chOff x="0" y="0"/>
                <a:chExt cx="2555944" cy="355600"/>
              </a:xfrm>
            </p:grpSpPr>
            <p:sp>
              <p:nvSpPr>
                <p:cNvPr id="67" name="Cirkel">
                  <a:extLst>
                    <a:ext uri="{FF2B5EF4-FFF2-40B4-BE49-F238E27FC236}">
                      <a16:creationId xmlns:a16="http://schemas.microsoft.com/office/drawing/2014/main" id="{03520308-FFFF-9AC1-CCEA-AB5BD0E877E8}"/>
                    </a:ext>
                  </a:extLst>
                </p:cNvPr>
                <p:cNvSpPr/>
                <p:nvPr/>
              </p:nvSpPr>
              <p:spPr>
                <a:xfrm>
                  <a:off x="0" y="99532"/>
                  <a:ext cx="156535" cy="156535"/>
                </a:xfrm>
                <a:prstGeom prst="ellipse">
                  <a:avLst/>
                </a:prstGeom>
                <a:solidFill>
                  <a:srgbClr val="EFA21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200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8" name="Orange Lemon Mint">
                  <a:extLst>
                    <a:ext uri="{FF2B5EF4-FFF2-40B4-BE49-F238E27FC236}">
                      <a16:creationId xmlns:a16="http://schemas.microsoft.com/office/drawing/2014/main" id="{C84FA77C-7F7D-8460-9FF4-D44E776DB4CE}"/>
                    </a:ext>
                  </a:extLst>
                </p:cNvPr>
                <p:cNvSpPr txBox="1"/>
                <p:nvPr/>
              </p:nvSpPr>
              <p:spPr>
                <a:xfrm>
                  <a:off x="241297" y="12698"/>
                  <a:ext cx="2314648" cy="33020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50800" tIns="50800" rIns="50800" bIns="50800" numCol="1" anchor="ctr">
                  <a:spAutoFit/>
                </a:bodyPr>
                <a:lstStyle>
                  <a:lvl1pPr algn="l">
                    <a:defRPr sz="1500"/>
                  </a:lvl1pPr>
                </a:lstStyle>
                <a:p>
                  <a:r>
                    <a:rPr lang="ru-RU" sz="1500" b="0" i="0" strike="noStrike" cap="none" spc="0" baseline="0">
                      <a:solidFill>
                        <a:srgbClr val="000000"/>
                      </a:solidFill>
                      <a:effectLst/>
                      <a:latin typeface="Open Sans Light"/>
                      <a:ea typeface="Open Sans Light"/>
                      <a:cs typeface="Open Sans Light"/>
                    </a:rPr>
                    <a:t>Апельсин Мята Лимон</a:t>
                  </a:r>
                </a:p>
              </p:txBody>
            </p:sp>
          </p:grpSp>
          <p:grpSp>
            <p:nvGrpSpPr>
              <p:cNvPr id="58" name="Gruppera">
                <a:extLst>
                  <a:ext uri="{FF2B5EF4-FFF2-40B4-BE49-F238E27FC236}">
                    <a16:creationId xmlns:a16="http://schemas.microsoft.com/office/drawing/2014/main" id="{D1E77DA3-F4CD-D0E0-C474-814F584A9403}"/>
                  </a:ext>
                </a:extLst>
              </p:cNvPr>
              <p:cNvGrpSpPr/>
              <p:nvPr/>
            </p:nvGrpSpPr>
            <p:grpSpPr>
              <a:xfrm>
                <a:off x="0" y="341488"/>
                <a:ext cx="2555945" cy="355601"/>
                <a:chOff x="0" y="0"/>
                <a:chExt cx="2555944" cy="355600"/>
              </a:xfrm>
            </p:grpSpPr>
            <p:sp>
              <p:nvSpPr>
                <p:cNvPr id="65" name="Cirkel">
                  <a:extLst>
                    <a:ext uri="{FF2B5EF4-FFF2-40B4-BE49-F238E27FC236}">
                      <a16:creationId xmlns:a16="http://schemas.microsoft.com/office/drawing/2014/main" id="{CF98B72E-0AC7-125D-2026-2009F5E42B5D}"/>
                    </a:ext>
                  </a:extLst>
                </p:cNvPr>
                <p:cNvSpPr/>
                <p:nvPr/>
              </p:nvSpPr>
              <p:spPr>
                <a:xfrm>
                  <a:off x="0" y="99533"/>
                  <a:ext cx="156535" cy="156535"/>
                </a:xfrm>
                <a:prstGeom prst="ellipse">
                  <a:avLst/>
                </a:prstGeom>
                <a:solidFill>
                  <a:srgbClr val="B6553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200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6" name="Grapefruit Lemon Lime">
                  <a:extLst>
                    <a:ext uri="{FF2B5EF4-FFF2-40B4-BE49-F238E27FC236}">
                      <a16:creationId xmlns:a16="http://schemas.microsoft.com/office/drawing/2014/main" id="{AA8E79BF-30D8-1545-4DBE-7A968294A3C7}"/>
                    </a:ext>
                  </a:extLst>
                </p:cNvPr>
                <p:cNvSpPr txBox="1"/>
                <p:nvPr/>
              </p:nvSpPr>
              <p:spPr>
                <a:xfrm>
                  <a:off x="241294" y="12700"/>
                  <a:ext cx="2314648" cy="33020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50800" tIns="50800" rIns="50800" bIns="50800" numCol="1" anchor="ctr">
                  <a:spAutoFit/>
                </a:bodyPr>
                <a:lstStyle>
                  <a:lvl1pPr algn="l">
                    <a:defRPr sz="1500"/>
                  </a:lvl1pPr>
                </a:lstStyle>
                <a:p>
                  <a:r>
                    <a:rPr lang="ru-RU" sz="1500" b="0" i="0" strike="noStrike" cap="none" spc="0" baseline="0">
                      <a:solidFill>
                        <a:srgbClr val="000000"/>
                      </a:solidFill>
                      <a:effectLst/>
                      <a:latin typeface="Open Sans Light"/>
                      <a:ea typeface="Open Sans Light"/>
                      <a:cs typeface="Open Sans Light"/>
                    </a:rPr>
                    <a:t>Грейпфрут Лимон Лайм</a:t>
                  </a:r>
                </a:p>
              </p:txBody>
            </p:sp>
          </p:grpSp>
          <p:grpSp>
            <p:nvGrpSpPr>
              <p:cNvPr id="59" name="Gruppera">
                <a:extLst>
                  <a:ext uri="{FF2B5EF4-FFF2-40B4-BE49-F238E27FC236}">
                    <a16:creationId xmlns:a16="http://schemas.microsoft.com/office/drawing/2014/main" id="{7D044B55-5065-7162-FFF3-963A016531FE}"/>
                  </a:ext>
                </a:extLst>
              </p:cNvPr>
              <p:cNvGrpSpPr/>
              <p:nvPr/>
            </p:nvGrpSpPr>
            <p:grpSpPr>
              <a:xfrm>
                <a:off x="2646891" y="335843"/>
                <a:ext cx="1750621" cy="355601"/>
                <a:chOff x="0" y="0"/>
                <a:chExt cx="1750619" cy="355600"/>
              </a:xfrm>
            </p:grpSpPr>
            <p:sp>
              <p:nvSpPr>
                <p:cNvPr id="63" name="Cirkel">
                  <a:extLst>
                    <a:ext uri="{FF2B5EF4-FFF2-40B4-BE49-F238E27FC236}">
                      <a16:creationId xmlns:a16="http://schemas.microsoft.com/office/drawing/2014/main" id="{47F0A2D2-0268-77CF-F538-4C5562524928}"/>
                    </a:ext>
                  </a:extLst>
                </p:cNvPr>
                <p:cNvSpPr/>
                <p:nvPr/>
              </p:nvSpPr>
              <p:spPr>
                <a:xfrm>
                  <a:off x="0" y="99531"/>
                  <a:ext cx="156535" cy="156536"/>
                </a:xfrm>
                <a:prstGeom prst="ellipse">
                  <a:avLst/>
                </a:prstGeom>
                <a:solidFill>
                  <a:srgbClr val="F5EDA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200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4" name="Vanilla">
                  <a:extLst>
                    <a:ext uri="{FF2B5EF4-FFF2-40B4-BE49-F238E27FC236}">
                      <a16:creationId xmlns:a16="http://schemas.microsoft.com/office/drawing/2014/main" id="{9C382987-C3C9-8C10-1321-287824ECBB0C}"/>
                    </a:ext>
                  </a:extLst>
                </p:cNvPr>
                <p:cNvSpPr txBox="1"/>
                <p:nvPr/>
              </p:nvSpPr>
              <p:spPr>
                <a:xfrm>
                  <a:off x="241297" y="12698"/>
                  <a:ext cx="1509323" cy="33020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50800" tIns="50800" rIns="50800" bIns="50800" numCol="1" anchor="ctr">
                  <a:spAutoFit/>
                </a:bodyPr>
                <a:lstStyle>
                  <a:lvl1pPr algn="l">
                    <a:defRPr sz="1500"/>
                  </a:lvl1pPr>
                </a:lstStyle>
                <a:p>
                  <a:r>
                    <a:rPr lang="ru-RU" sz="1500" b="0" i="0" strike="noStrike" cap="none" spc="0" baseline="0">
                      <a:solidFill>
                        <a:srgbClr val="000000"/>
                      </a:solidFill>
                      <a:effectLst/>
                      <a:latin typeface="Open Sans Light"/>
                      <a:ea typeface="Open Sans Light"/>
                      <a:cs typeface="Open Sans Light"/>
                    </a:rPr>
                    <a:t>Ваниль</a:t>
                  </a:r>
                </a:p>
              </p:txBody>
            </p:sp>
          </p:grpSp>
          <p:grpSp>
            <p:nvGrpSpPr>
              <p:cNvPr id="60" name="Gruppera">
                <a:extLst>
                  <a:ext uri="{FF2B5EF4-FFF2-40B4-BE49-F238E27FC236}">
                    <a16:creationId xmlns:a16="http://schemas.microsoft.com/office/drawing/2014/main" id="{1EED1319-457B-061F-EFD4-1FF3A200E7D0}"/>
                  </a:ext>
                </a:extLst>
              </p:cNvPr>
              <p:cNvGrpSpPr/>
              <p:nvPr/>
            </p:nvGrpSpPr>
            <p:grpSpPr>
              <a:xfrm>
                <a:off x="2646891" y="0"/>
                <a:ext cx="2342163" cy="355600"/>
                <a:chOff x="0" y="0"/>
                <a:chExt cx="2342161" cy="355600"/>
              </a:xfrm>
            </p:grpSpPr>
            <p:sp>
              <p:nvSpPr>
                <p:cNvPr id="61" name="Cirkel">
                  <a:extLst>
                    <a:ext uri="{FF2B5EF4-FFF2-40B4-BE49-F238E27FC236}">
                      <a16:creationId xmlns:a16="http://schemas.microsoft.com/office/drawing/2014/main" id="{547DB26B-965C-F880-0F2C-3ABB6586DA0B}"/>
                    </a:ext>
                  </a:extLst>
                </p:cNvPr>
                <p:cNvSpPr/>
                <p:nvPr/>
              </p:nvSpPr>
              <p:spPr>
                <a:xfrm>
                  <a:off x="0" y="99533"/>
                  <a:ext cx="156535" cy="156535"/>
                </a:xfrm>
                <a:prstGeom prst="ellipse">
                  <a:avLst/>
                </a:prstGeom>
                <a:solidFill>
                  <a:srgbClr val="F6DB0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200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2" name="Lemon">
                  <a:extLst>
                    <a:ext uri="{FF2B5EF4-FFF2-40B4-BE49-F238E27FC236}">
                      <a16:creationId xmlns:a16="http://schemas.microsoft.com/office/drawing/2014/main" id="{5D9C1D43-8551-2C61-E7AA-E54C280E74F6}"/>
                    </a:ext>
                  </a:extLst>
                </p:cNvPr>
                <p:cNvSpPr txBox="1"/>
                <p:nvPr/>
              </p:nvSpPr>
              <p:spPr>
                <a:xfrm>
                  <a:off x="241297" y="12699"/>
                  <a:ext cx="2100865" cy="33020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50800" tIns="50800" rIns="50800" bIns="50800" numCol="1" anchor="ctr">
                  <a:spAutoFit/>
                </a:bodyPr>
                <a:lstStyle>
                  <a:lvl1pPr algn="l">
                    <a:defRPr sz="1500"/>
                  </a:lvl1pPr>
                </a:lstStyle>
                <a:p>
                  <a:r>
                    <a:rPr lang="ru-RU" sz="1500" b="0" i="0" strike="noStrike" cap="none" spc="0" baseline="0">
                      <a:solidFill>
                        <a:srgbClr val="000000"/>
                      </a:solidFill>
                      <a:effectLst/>
                      <a:latin typeface="Open Sans Light"/>
                      <a:ea typeface="Open Sans Light"/>
                      <a:cs typeface="Open Sans Light"/>
                    </a:rPr>
                    <a:t>Лимон</a:t>
                  </a:r>
                </a:p>
              </p:txBody>
            </p:sp>
          </p:grpSp>
        </p:grpSp>
        <p:grpSp>
          <p:nvGrpSpPr>
            <p:cNvPr id="54" name="Grupp 53">
              <a:extLst>
                <a:ext uri="{FF2B5EF4-FFF2-40B4-BE49-F238E27FC236}">
                  <a16:creationId xmlns:a16="http://schemas.microsoft.com/office/drawing/2014/main" id="{664BAFCE-38DA-69DB-5B95-57604CBF73CE}"/>
                </a:ext>
              </a:extLst>
            </p:cNvPr>
            <p:cNvGrpSpPr/>
            <p:nvPr/>
          </p:nvGrpSpPr>
          <p:grpSpPr>
            <a:xfrm>
              <a:off x="20126218" y="12956924"/>
              <a:ext cx="4165693" cy="330842"/>
              <a:chOff x="20126218" y="13025639"/>
              <a:chExt cx="4165693" cy="330842"/>
            </a:xfrm>
          </p:grpSpPr>
          <p:sp>
            <p:nvSpPr>
              <p:cNvPr id="55" name="Circle">
                <a:extLst>
                  <a:ext uri="{FF2B5EF4-FFF2-40B4-BE49-F238E27FC236}">
                    <a16:creationId xmlns:a16="http://schemas.microsoft.com/office/drawing/2014/main" id="{1531F2D8-F4F4-64BB-814B-219CCC2B7C60}"/>
                  </a:ext>
                </a:extLst>
              </p:cNvPr>
              <p:cNvSpPr/>
              <p:nvPr/>
            </p:nvSpPr>
            <p:spPr>
              <a:xfrm>
                <a:off x="20126218" y="13110795"/>
                <a:ext cx="156535" cy="156538"/>
              </a:xfrm>
              <a:prstGeom prst="ellipse">
                <a:avLst/>
              </a:prstGeom>
              <a:solidFill>
                <a:srgbClr val="CB1A4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56" name="Tutti Frutti (allergy-friendly flavor for kids)">
                <a:extLst>
                  <a:ext uri="{FF2B5EF4-FFF2-40B4-BE49-F238E27FC236}">
                    <a16:creationId xmlns:a16="http://schemas.microsoft.com/office/drawing/2014/main" id="{D9BB93B8-9EDB-9A77-4444-43997F19181B}"/>
                  </a:ext>
                </a:extLst>
              </p:cNvPr>
              <p:cNvSpPr/>
              <p:nvPr/>
            </p:nvSpPr>
            <p:spPr>
              <a:xfrm>
                <a:off x="20367515" y="13025639"/>
                <a:ext cx="3924396" cy="3308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ctr">
                <a:spAutoFit/>
              </a:bodyPr>
              <a:lstStyle>
                <a:lvl1pPr algn="l">
                  <a:defRPr sz="1500"/>
                </a:lvl1pPr>
              </a:lstStyle>
              <a:p>
                <a:r>
                  <a:rPr lang="sv-SE"/>
                  <a:t>Tutti Frutti (</a:t>
                </a:r>
                <a:r>
                  <a:rPr lang="az-Cyrl-AZ"/>
                  <a:t>для детей)</a:t>
                </a:r>
                <a:endParaRPr/>
              </a:p>
            </p:txBody>
          </p:sp>
        </p:grpSp>
      </p:grpSp>
      <p:sp>
        <p:nvSpPr>
          <p:cNvPr id="3" name="textruta 2">
            <a:extLst>
              <a:ext uri="{FF2B5EF4-FFF2-40B4-BE49-F238E27FC236}">
                <a16:creationId xmlns:a16="http://schemas.microsoft.com/office/drawing/2014/main" id="{3807FFB2-8BA4-A161-21D3-389EB5D30621}"/>
              </a:ext>
            </a:extLst>
          </p:cNvPr>
          <p:cNvSpPr txBox="1"/>
          <p:nvPr/>
        </p:nvSpPr>
        <p:spPr>
          <a:xfrm>
            <a:off x="22300672" y="12683083"/>
            <a:ext cx="102657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sv-SE" sz="5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Open Sans Ligh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Microsoft Windows NT 10.0"/>
  <p:tag name="AS_RELEASE_DATE" val="2021.10.31"/>
  <p:tag name="AS_TITLE" val="Aspose.Slides for Java"/>
  <p:tag name="AS_VERSION" val="21.10"/>
</p:tagLst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EC5D57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Open Sans Light"/>
        <a:ea typeface="Open Sans Light"/>
        <a:cs typeface="Open Sans Light"/>
      </a:majorFont>
      <a:minorFont>
        <a:latin typeface="Open Sans Light"/>
        <a:ea typeface="Open Sans Light"/>
        <a:cs typeface="Open Sans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Open Sans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1A931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Open Sans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EC5D57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Open Sans Light"/>
        <a:ea typeface="Open Sans Light"/>
        <a:cs typeface="Open Sans Light"/>
      </a:majorFont>
      <a:minorFont>
        <a:latin typeface="Open Sans Light"/>
        <a:ea typeface="Open Sans Light"/>
        <a:cs typeface="Open Sans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Open Sans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1A931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Open Sans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1469</Words>
  <Application>Microsoft Macintosh PowerPoint</Application>
  <PresentationFormat>Anpassad</PresentationFormat>
  <Paragraphs>279</Paragraphs>
  <Slides>21</Slides>
  <Notes>4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21</vt:i4>
      </vt:variant>
    </vt:vector>
  </HeadingPairs>
  <TitlesOfParts>
    <vt:vector size="26" baseType="lpstr">
      <vt:lpstr>Open Sans</vt:lpstr>
      <vt:lpstr>Open Sans Light</vt:lpstr>
      <vt:lpstr>Open Sans Semibold</vt:lpstr>
      <vt:lpstr>OpenSans-SemiboldItalic</vt:lpstr>
      <vt:lpstr>White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Mirella Dias</dc:creator>
  <cp:lastModifiedBy>Marie Carlberg</cp:lastModifiedBy>
  <cp:revision>16</cp:revision>
  <dcterms:modified xsi:type="dcterms:W3CDTF">2022-12-29T11:02:25Z</dcterms:modified>
</cp:coreProperties>
</file>